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17.xml"/>
  <Override ContentType="application/vnd.openxmlformats-officedocument.presentationml.comments+xml" PartName="/ppt/comments/comment8.xml"/>
  <Override ContentType="application/vnd.openxmlformats-officedocument.presentationml.comments+xml" PartName="/ppt/comments/comment21.xml"/>
  <Override ContentType="application/vnd.openxmlformats-officedocument.presentationml.comments+xml" PartName="/ppt/comments/comment6.xml"/>
  <Override ContentType="application/vnd.openxmlformats-officedocument.presentationml.comments+xml" PartName="/ppt/comments/comment19.xml"/>
  <Override ContentType="application/vnd.openxmlformats-officedocument.presentationml.comments+xml" PartName="/ppt/comments/comment20.xml"/>
  <Override ContentType="application/vnd.openxmlformats-officedocument.presentationml.comments+xml" PartName="/ppt/comments/comment3.xml"/>
  <Override ContentType="application/vnd.openxmlformats-officedocument.presentationml.comments+xml" PartName="/ppt/comments/comment15.xml"/>
  <Override ContentType="application/vnd.openxmlformats-officedocument.presentationml.comments+xml" PartName="/ppt/comments/comment13.xml"/>
  <Override ContentType="application/vnd.openxmlformats-officedocument.presentationml.comments+xml" PartName="/ppt/comments/comment16.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8.xml"/>
  <Override ContentType="application/vnd.openxmlformats-officedocument.presentationml.comments+xml" PartName="/ppt/comments/comment12.xml"/>
  <Override ContentType="application/vnd.openxmlformats-officedocument.presentationml.comments+xml" PartName="/ppt/comments/comment14.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3" r:id="rId5"/>
    <p:sldMasterId id="2147483694" r:id="rId6"/>
    <p:sldMasterId id="2147483695" r:id="rId7"/>
    <p:sldMasterId id="2147483696"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 id="401" r:id="rId155"/>
    <p:sldId id="402" r:id="rId156"/>
    <p:sldId id="403" r:id="rId157"/>
    <p:sldId id="404" r:id="rId158"/>
    <p:sldId id="405" r:id="rId159"/>
    <p:sldId id="406" r:id="rId160"/>
    <p:sldId id="407" r:id="rId161"/>
    <p:sldId id="408" r:id="rId162"/>
    <p:sldId id="409" r:id="rId163"/>
    <p:sldId id="410" r:id="rId164"/>
    <p:sldId id="411" r:id="rId165"/>
    <p:sldId id="412" r:id="rId166"/>
    <p:sldId id="413" r:id="rId167"/>
    <p:sldId id="414" r:id="rId168"/>
    <p:sldId id="415" r:id="rId169"/>
    <p:sldId id="416" r:id="rId170"/>
    <p:sldId id="417" r:id="rId171"/>
    <p:sldId id="418" r:id="rId172"/>
    <p:sldId id="419" r:id="rId173"/>
    <p:sldId id="420" r:id="rId174"/>
    <p:sldId id="421" r:id="rId175"/>
    <p:sldId id="422" r:id="rId176"/>
    <p:sldId id="423" r:id="rId177"/>
    <p:sldId id="424" r:id="rId178"/>
    <p:sldId id="425" r:id="rId179"/>
    <p:sldId id="426" r:id="rId180"/>
    <p:sldId id="427" r:id="rId181"/>
    <p:sldId id="428" r:id="rId182"/>
    <p:sldId id="429" r:id="rId183"/>
    <p:sldId id="430" r:id="rId184"/>
    <p:sldId id="431" r:id="rId185"/>
    <p:sldId id="432" r:id="rId186"/>
    <p:sldId id="433" r:id="rId187"/>
    <p:sldId id="434" r:id="rId188"/>
    <p:sldId id="435" r:id="rId189"/>
    <p:sldId id="436" r:id="rId190"/>
    <p:sldId id="437" r:id="rId191"/>
    <p:sldId id="438" r:id="rId192"/>
    <p:sldId id="439" r:id="rId193"/>
    <p:sldId id="440" r:id="rId194"/>
    <p:sldId id="441" r:id="rId195"/>
    <p:sldId id="442" r:id="rId196"/>
    <p:sldId id="443" r:id="rId197"/>
    <p:sldId id="444" r:id="rId198"/>
    <p:sldId id="445" r:id="rId199"/>
    <p:sldId id="446" r:id="rId200"/>
    <p:sldId id="447" r:id="rId201"/>
    <p:sldId id="448" r:id="rId202"/>
    <p:sldId id="449" r:id="rId203"/>
    <p:sldId id="450" r:id="rId204"/>
    <p:sldId id="451" r:id="rId205"/>
    <p:sldId id="452" r:id="rId206"/>
    <p:sldId id="453" r:id="rId207"/>
    <p:sldId id="454" r:id="rId208"/>
    <p:sldId id="455" r:id="rId209"/>
    <p:sldId id="456" r:id="rId210"/>
    <p:sldId id="457" r:id="rId211"/>
  </p:sldIdLst>
  <p:sldSz cy="5143500" cx="9144000"/>
  <p:notesSz cx="6858000" cy="9144000"/>
  <p:embeddedFontLst>
    <p:embeddedFont>
      <p:font typeface="Roboto"/>
      <p:regular r:id="rId212"/>
      <p:bold r:id="rId213"/>
      <p:italic r:id="rId214"/>
      <p:boldItalic r:id="rId2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30" name="Rajat Jain"/>
  <p:cmAuthor clrIdx="1" id="1" initials="" lastIdx="2" name="Akshay Alladi"/>
  <p:cmAuthor clrIdx="2" id="2" initials="" lastIdx="1" name="Prateek Jindal"/>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F214DF8-9EB9-4027-8DC9-FBF5C9B6CFFA}">
  <a:tblStyle styleId="{CF214DF8-9EB9-4027-8DC9-FBF5C9B6CFFA}"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8737297-9C99-489F-A898-F8D5AF59E813}" styleName="Table_1">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14426213-2873-4ED4-93BF-363B9F47589F}" styleName="Table_2">
    <a:wholeTbl>
      <a:tcTxStyle>
        <a:font>
          <a:latin typeface="Arial"/>
          <a:ea typeface="Arial"/>
          <a:cs typeface="Arial"/>
        </a:font>
        <a:srgbClr val="000000"/>
      </a:tcTxStyle>
      <a:tcStyle>
        <a:tcBdr>
          <a:left>
            <a:ln cap="flat" cmpd="sng" w="12700">
              <a:solidFill>
                <a:srgbClr val="000000"/>
              </a:solidFill>
              <a:prstDash val="solid"/>
              <a:round/>
              <a:headEnd len="med" w="med" type="none"/>
              <a:tailEnd len="med" w="med" type="none"/>
            </a:ln>
          </a:left>
          <a:right>
            <a:ln cap="flat" cmpd="sng" w="12700">
              <a:solidFill>
                <a:srgbClr val="000000"/>
              </a:solidFill>
              <a:prstDash val="solid"/>
              <a:round/>
              <a:headEnd len="med" w="med" type="none"/>
              <a:tailEnd len="med" w="med" type="none"/>
            </a:ln>
          </a:right>
          <a:top>
            <a:ln cap="flat" cmpd="sng" w="12700">
              <a:solidFill>
                <a:srgbClr val="000000"/>
              </a:solidFill>
              <a:prstDash val="solid"/>
              <a:round/>
              <a:headEnd len="med" w="med" type="none"/>
              <a:tailEnd len="med" w="med" type="none"/>
            </a:ln>
          </a:top>
          <a:bottom>
            <a:ln cap="flat" cmpd="sng" w="12700">
              <a:solidFill>
                <a:srgbClr val="000000"/>
              </a:solidFill>
              <a:prstDash val="solid"/>
              <a:round/>
              <a:headEnd len="med" w="med" type="none"/>
              <a:tailEnd len="med" w="med" type="none"/>
            </a:ln>
          </a:bottom>
          <a:insideH>
            <a:ln cap="flat" cmpd="sng" w="12700">
              <a:solidFill>
                <a:srgbClr val="000000"/>
              </a:solidFill>
              <a:prstDash val="solid"/>
              <a:round/>
              <a:headEnd len="med" w="med" type="none"/>
              <a:tailEnd len="med" w="med" type="none"/>
            </a:ln>
          </a:insideH>
          <a:insideV>
            <a:ln cap="flat" cmpd="sng" w="12700">
              <a:solidFill>
                <a:srgbClr val="000000"/>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190" Type="http://schemas.openxmlformats.org/officeDocument/2006/relationships/slide" Target="slides/slide18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194" Type="http://schemas.openxmlformats.org/officeDocument/2006/relationships/slide" Target="slides/slide185.xml"/><Relationship Id="rId43" Type="http://schemas.openxmlformats.org/officeDocument/2006/relationships/slide" Target="slides/slide34.xml"/><Relationship Id="rId193" Type="http://schemas.openxmlformats.org/officeDocument/2006/relationships/slide" Target="slides/slide184.xml"/><Relationship Id="rId46" Type="http://schemas.openxmlformats.org/officeDocument/2006/relationships/slide" Target="slides/slide37.xml"/><Relationship Id="rId192" Type="http://schemas.openxmlformats.org/officeDocument/2006/relationships/slide" Target="slides/slide183.xml"/><Relationship Id="rId45" Type="http://schemas.openxmlformats.org/officeDocument/2006/relationships/slide" Target="slides/slide36.xml"/><Relationship Id="rId191" Type="http://schemas.openxmlformats.org/officeDocument/2006/relationships/slide" Target="slides/slide182.xml"/><Relationship Id="rId48" Type="http://schemas.openxmlformats.org/officeDocument/2006/relationships/slide" Target="slides/slide39.xml"/><Relationship Id="rId187" Type="http://schemas.openxmlformats.org/officeDocument/2006/relationships/slide" Target="slides/slide178.xml"/><Relationship Id="rId47" Type="http://schemas.openxmlformats.org/officeDocument/2006/relationships/slide" Target="slides/slide38.xml"/><Relationship Id="rId186" Type="http://schemas.openxmlformats.org/officeDocument/2006/relationships/slide" Target="slides/slide177.xml"/><Relationship Id="rId185" Type="http://schemas.openxmlformats.org/officeDocument/2006/relationships/slide" Target="slides/slide176.xml"/><Relationship Id="rId49" Type="http://schemas.openxmlformats.org/officeDocument/2006/relationships/slide" Target="slides/slide40.xml"/><Relationship Id="rId184" Type="http://schemas.openxmlformats.org/officeDocument/2006/relationships/slide" Target="slides/slide175.xml"/><Relationship Id="rId189" Type="http://schemas.openxmlformats.org/officeDocument/2006/relationships/slide" Target="slides/slide180.xml"/><Relationship Id="rId188" Type="http://schemas.openxmlformats.org/officeDocument/2006/relationships/slide" Target="slides/slide179.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183" Type="http://schemas.openxmlformats.org/officeDocument/2006/relationships/slide" Target="slides/slide174.xml"/><Relationship Id="rId32" Type="http://schemas.openxmlformats.org/officeDocument/2006/relationships/slide" Target="slides/slide23.xml"/><Relationship Id="rId182" Type="http://schemas.openxmlformats.org/officeDocument/2006/relationships/slide" Target="slides/slide173.xml"/><Relationship Id="rId35" Type="http://schemas.openxmlformats.org/officeDocument/2006/relationships/slide" Target="slides/slide26.xml"/><Relationship Id="rId181" Type="http://schemas.openxmlformats.org/officeDocument/2006/relationships/slide" Target="slides/slide172.xml"/><Relationship Id="rId34" Type="http://schemas.openxmlformats.org/officeDocument/2006/relationships/slide" Target="slides/slide25.xml"/><Relationship Id="rId180" Type="http://schemas.openxmlformats.org/officeDocument/2006/relationships/slide" Target="slides/slide171.xml"/><Relationship Id="rId37" Type="http://schemas.openxmlformats.org/officeDocument/2006/relationships/slide" Target="slides/slide28.xml"/><Relationship Id="rId176" Type="http://schemas.openxmlformats.org/officeDocument/2006/relationships/slide" Target="slides/slide167.xml"/><Relationship Id="rId36" Type="http://schemas.openxmlformats.org/officeDocument/2006/relationships/slide" Target="slides/slide27.xml"/><Relationship Id="rId175" Type="http://schemas.openxmlformats.org/officeDocument/2006/relationships/slide" Target="slides/slide166.xml"/><Relationship Id="rId39" Type="http://schemas.openxmlformats.org/officeDocument/2006/relationships/slide" Target="slides/slide30.xml"/><Relationship Id="rId174" Type="http://schemas.openxmlformats.org/officeDocument/2006/relationships/slide" Target="slides/slide165.xml"/><Relationship Id="rId38" Type="http://schemas.openxmlformats.org/officeDocument/2006/relationships/slide" Target="slides/slide29.xml"/><Relationship Id="rId173" Type="http://schemas.openxmlformats.org/officeDocument/2006/relationships/slide" Target="slides/slide164.xml"/><Relationship Id="rId179" Type="http://schemas.openxmlformats.org/officeDocument/2006/relationships/slide" Target="slides/slide170.xml"/><Relationship Id="rId178" Type="http://schemas.openxmlformats.org/officeDocument/2006/relationships/slide" Target="slides/slide169.xml"/><Relationship Id="rId177" Type="http://schemas.openxmlformats.org/officeDocument/2006/relationships/slide" Target="slides/slide168.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98" Type="http://schemas.openxmlformats.org/officeDocument/2006/relationships/slide" Target="slides/slide189.xml"/><Relationship Id="rId14" Type="http://schemas.openxmlformats.org/officeDocument/2006/relationships/slide" Target="slides/slide5.xml"/><Relationship Id="rId197" Type="http://schemas.openxmlformats.org/officeDocument/2006/relationships/slide" Target="slides/slide188.xml"/><Relationship Id="rId17" Type="http://schemas.openxmlformats.org/officeDocument/2006/relationships/slide" Target="slides/slide8.xml"/><Relationship Id="rId196" Type="http://schemas.openxmlformats.org/officeDocument/2006/relationships/slide" Target="slides/slide187.xml"/><Relationship Id="rId16" Type="http://schemas.openxmlformats.org/officeDocument/2006/relationships/slide" Target="slides/slide7.xml"/><Relationship Id="rId195" Type="http://schemas.openxmlformats.org/officeDocument/2006/relationships/slide" Target="slides/slide186.xml"/><Relationship Id="rId19" Type="http://schemas.openxmlformats.org/officeDocument/2006/relationships/slide" Target="slides/slide10.xml"/><Relationship Id="rId18" Type="http://schemas.openxmlformats.org/officeDocument/2006/relationships/slide" Target="slides/slide9.xml"/><Relationship Id="rId199" Type="http://schemas.openxmlformats.org/officeDocument/2006/relationships/slide" Target="slides/slide190.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150" Type="http://schemas.openxmlformats.org/officeDocument/2006/relationships/slide" Target="slides/slide141.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0.xml"/><Relationship Id="rId4" Type="http://schemas.openxmlformats.org/officeDocument/2006/relationships/commentAuthors" Target="commentAuthors.xml"/><Relationship Id="rId148" Type="http://schemas.openxmlformats.org/officeDocument/2006/relationships/slide" Target="slides/slide139.xml"/><Relationship Id="rId9" Type="http://schemas.openxmlformats.org/officeDocument/2006/relationships/notesMaster" Target="notesMasters/notesMaster1.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5" Type="http://schemas.openxmlformats.org/officeDocument/2006/relationships/slideMaster" Target="slideMasters/slideMaster1.xml"/><Relationship Id="rId147" Type="http://schemas.openxmlformats.org/officeDocument/2006/relationships/slide" Target="slides/slide138.xml"/><Relationship Id="rId6" Type="http://schemas.openxmlformats.org/officeDocument/2006/relationships/slideMaster" Target="slideMasters/slideMaster2.xml"/><Relationship Id="rId146" Type="http://schemas.openxmlformats.org/officeDocument/2006/relationships/slide" Target="slides/slide137.xml"/><Relationship Id="rId7" Type="http://schemas.openxmlformats.org/officeDocument/2006/relationships/slideMaster" Target="slideMasters/slideMaster3.xml"/><Relationship Id="rId145" Type="http://schemas.openxmlformats.org/officeDocument/2006/relationships/slide" Target="slides/slide136.xml"/><Relationship Id="rId8" Type="http://schemas.openxmlformats.org/officeDocument/2006/relationships/slideMaster" Target="slideMasters/slideMaster4.xml"/><Relationship Id="rId144" Type="http://schemas.openxmlformats.org/officeDocument/2006/relationships/slide" Target="slides/slide135.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172" Type="http://schemas.openxmlformats.org/officeDocument/2006/relationships/slide" Target="slides/slide163.xml"/><Relationship Id="rId65" Type="http://schemas.openxmlformats.org/officeDocument/2006/relationships/slide" Target="slides/slide56.xml"/><Relationship Id="rId171" Type="http://schemas.openxmlformats.org/officeDocument/2006/relationships/slide" Target="slides/slide162.xml"/><Relationship Id="rId68" Type="http://schemas.openxmlformats.org/officeDocument/2006/relationships/slide" Target="slides/slide59.xml"/><Relationship Id="rId170" Type="http://schemas.openxmlformats.org/officeDocument/2006/relationships/slide" Target="slides/slide161.xml"/><Relationship Id="rId67" Type="http://schemas.openxmlformats.org/officeDocument/2006/relationships/slide" Target="slides/slide58.xml"/><Relationship Id="rId60" Type="http://schemas.openxmlformats.org/officeDocument/2006/relationships/slide" Target="slides/slide51.xml"/><Relationship Id="rId165" Type="http://schemas.openxmlformats.org/officeDocument/2006/relationships/slide" Target="slides/slide156.xml"/><Relationship Id="rId69" Type="http://schemas.openxmlformats.org/officeDocument/2006/relationships/slide" Target="slides/slide60.xml"/><Relationship Id="rId164" Type="http://schemas.openxmlformats.org/officeDocument/2006/relationships/slide" Target="slides/slide155.xml"/><Relationship Id="rId163" Type="http://schemas.openxmlformats.org/officeDocument/2006/relationships/slide" Target="slides/slide154.xml"/><Relationship Id="rId162" Type="http://schemas.openxmlformats.org/officeDocument/2006/relationships/slide" Target="slides/slide153.xml"/><Relationship Id="rId169" Type="http://schemas.openxmlformats.org/officeDocument/2006/relationships/slide" Target="slides/slide160.xml"/><Relationship Id="rId168" Type="http://schemas.openxmlformats.org/officeDocument/2006/relationships/slide" Target="slides/slide159.xml"/><Relationship Id="rId167" Type="http://schemas.openxmlformats.org/officeDocument/2006/relationships/slide" Target="slides/slide158.xml"/><Relationship Id="rId166" Type="http://schemas.openxmlformats.org/officeDocument/2006/relationships/slide" Target="slides/slide157.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161" Type="http://schemas.openxmlformats.org/officeDocument/2006/relationships/slide" Target="slides/slide152.xml"/><Relationship Id="rId54" Type="http://schemas.openxmlformats.org/officeDocument/2006/relationships/slide" Target="slides/slide45.xml"/><Relationship Id="rId160" Type="http://schemas.openxmlformats.org/officeDocument/2006/relationships/slide" Target="slides/slide151.xml"/><Relationship Id="rId57" Type="http://schemas.openxmlformats.org/officeDocument/2006/relationships/slide" Target="slides/slide48.xml"/><Relationship Id="rId56" Type="http://schemas.openxmlformats.org/officeDocument/2006/relationships/slide" Target="slides/slide47.xml"/><Relationship Id="rId159" Type="http://schemas.openxmlformats.org/officeDocument/2006/relationships/slide" Target="slides/slide150.xml"/><Relationship Id="rId59" Type="http://schemas.openxmlformats.org/officeDocument/2006/relationships/slide" Target="slides/slide50.xml"/><Relationship Id="rId154" Type="http://schemas.openxmlformats.org/officeDocument/2006/relationships/slide" Target="slides/slide145.xml"/><Relationship Id="rId58" Type="http://schemas.openxmlformats.org/officeDocument/2006/relationships/slide" Target="slides/slide49.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158" Type="http://schemas.openxmlformats.org/officeDocument/2006/relationships/slide" Target="slides/slide149.xml"/><Relationship Id="rId157" Type="http://schemas.openxmlformats.org/officeDocument/2006/relationships/slide" Target="slides/slide148.xml"/><Relationship Id="rId156" Type="http://schemas.openxmlformats.org/officeDocument/2006/relationships/slide" Target="slides/slide147.xml"/><Relationship Id="rId155" Type="http://schemas.openxmlformats.org/officeDocument/2006/relationships/slide" Target="slides/slide146.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9" Type="http://schemas.openxmlformats.org/officeDocument/2006/relationships/slide" Target="slides/slide100.xml"/><Relationship Id="rId108" Type="http://schemas.openxmlformats.org/officeDocument/2006/relationships/slide" Target="slides/slide99.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215" Type="http://schemas.openxmlformats.org/officeDocument/2006/relationships/font" Target="fonts/Roboto-boldItalic.fntdata"/><Relationship Id="rId214" Type="http://schemas.openxmlformats.org/officeDocument/2006/relationships/font" Target="fonts/Roboto-italic.fntdata"/><Relationship Id="rId213" Type="http://schemas.openxmlformats.org/officeDocument/2006/relationships/font" Target="fonts/Roboto-bold.fntdata"/><Relationship Id="rId212" Type="http://schemas.openxmlformats.org/officeDocument/2006/relationships/font" Target="fonts/Roboto-regular.fntdata"/><Relationship Id="rId211" Type="http://schemas.openxmlformats.org/officeDocument/2006/relationships/slide" Target="slides/slide202.xml"/><Relationship Id="rId210" Type="http://schemas.openxmlformats.org/officeDocument/2006/relationships/slide" Target="slides/slide201.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121" Type="http://schemas.openxmlformats.org/officeDocument/2006/relationships/slide" Target="slides/slide112.xml"/><Relationship Id="rId120" Type="http://schemas.openxmlformats.org/officeDocument/2006/relationships/slide" Target="slides/slide111.xml"/><Relationship Id="rId125" Type="http://schemas.openxmlformats.org/officeDocument/2006/relationships/slide" Target="slides/slide116.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99" Type="http://schemas.openxmlformats.org/officeDocument/2006/relationships/slide" Target="slides/slide90.xml"/><Relationship Id="rId98" Type="http://schemas.openxmlformats.org/officeDocument/2006/relationships/slide" Target="slides/slide89.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9" Type="http://schemas.openxmlformats.org/officeDocument/2006/relationships/slide" Target="slides/slide110.xml"/><Relationship Id="rId110" Type="http://schemas.openxmlformats.org/officeDocument/2006/relationships/slide" Target="slides/slide101.xml"/><Relationship Id="rId114" Type="http://schemas.openxmlformats.org/officeDocument/2006/relationships/slide" Target="slides/slide105.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206" Type="http://schemas.openxmlformats.org/officeDocument/2006/relationships/slide" Target="slides/slide197.xml"/><Relationship Id="rId205" Type="http://schemas.openxmlformats.org/officeDocument/2006/relationships/slide" Target="slides/slide196.xml"/><Relationship Id="rId204" Type="http://schemas.openxmlformats.org/officeDocument/2006/relationships/slide" Target="slides/slide195.xml"/><Relationship Id="rId203" Type="http://schemas.openxmlformats.org/officeDocument/2006/relationships/slide" Target="slides/slide194.xml"/><Relationship Id="rId209" Type="http://schemas.openxmlformats.org/officeDocument/2006/relationships/slide" Target="slides/slide200.xml"/><Relationship Id="rId208" Type="http://schemas.openxmlformats.org/officeDocument/2006/relationships/slide" Target="slides/slide199.xml"/><Relationship Id="rId207" Type="http://schemas.openxmlformats.org/officeDocument/2006/relationships/slide" Target="slides/slide198.xml"/><Relationship Id="rId202" Type="http://schemas.openxmlformats.org/officeDocument/2006/relationships/slide" Target="slides/slide193.xml"/><Relationship Id="rId201" Type="http://schemas.openxmlformats.org/officeDocument/2006/relationships/slide" Target="slides/slide192.xml"/><Relationship Id="rId200" Type="http://schemas.openxmlformats.org/officeDocument/2006/relationships/slide" Target="slides/slide19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10-23T14:09:48.492">
    <p:pos x="6000" y="0"/>
    <p:text>+rituraj.roy@olacabs.com - Define loyal vs Non Loyal for June, July &amp; Aug depending on SOW for that month (denominator across 3 months does not change) - once the tagging is done, tabulate the retention of the cohort
_Assigned to Rituraj Roy_</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0" dt="2017-11-07T12:44:18.039">
    <p:pos x="6000" y="0"/>
    <p:text>Earn JP Miles instead of regular points on these co-branded cards
Validate this...</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2" dt="2017-11-14T07:48:41.890">
    <p:pos x="144" y="2831"/>
    <p:text>Translate that to Rs./ ride</p:text>
  </p:cm>
  <p:cm authorId="0" idx="11" dt="2017-11-07T13:00:56.546">
    <p:pos x="6000" y="0"/>
    <p:text>Tiering time period( 3 months or 6 months or 1 year) - #of users in each tier, %active users in a month, current monthly %rides, current monthly gmv%, SOW incl inactive, potential rides that can be extracted. Basis this data you can proposed appropriate time period for tiering</p:text>
  </p:cm>
  <p:cm authorId="0" idx="12" dt="2017-11-07T13:06:31.402">
    <p:pos x="6000" y="100"/>
    <p:text>Economics - worst case to be baseline(or even lower than that). rest all to be boosters which will vary as per the actual performance of the program on both improving retn and growth</p:text>
  </p:cm>
  <p:cm authorId="0" idx="13" dt="2017-11-07T13:05:46.282">
    <p:pos x="6000" y="200"/>
    <p:text>Rewards for different tiers - what can we give keeping economics under control or ROI&gt;1. 
Current - User, ride, gmv, 
1 m - User, ride, gmv, 
3 m - User, ride, gmv, 
6 m - User, ride, gmv, 
derive how much can we give away as discount assuming only improvement in retn (sensitivity)
then have sensitivity for growth 10%/20%/30% and come to how much can we give away from this
add both retn and growth and come to worst and best case that we def will be able to derive out of it</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4" dt="2017-11-03T13:07:31.427">
    <p:pos x="6000" y="0"/>
    <p:text>remove this slide</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5" dt="2017-10-12T11:04:19.086">
    <p:pos x="6000" y="0"/>
    <p:text>cross check this calculation again</p:text>
  </p:cm>
  <p:cm authorId="0" idx="16" dt="2017-10-12T11:04:19.086">
    <p:pos x="6000" y="100"/>
    <p:text>+md.arif@olacabs.com - Add month on month plan</p:text>
  </p:cm>
</p:cmLst>
</file>

<file path=ppt/comments/comment1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7" dt="2017-10-12T11:01:14.660">
    <p:pos x="6000" y="0"/>
    <p:text>Add abs user count of select &amp; share pass, add SOW  &amp; potential for Loyal users as well</p:text>
  </p:cm>
</p:cmLst>
</file>

<file path=ppt/comments/comment1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8" dt="2017-10-12T11:03:09.820">
    <p:pos x="6000" y="0"/>
    <p:text>Pre vs Post GMV increase added to compare with ROI LTV increase - both should be in sync</p:text>
  </p:cm>
</p:cmLst>
</file>

<file path=ppt/comments/comment1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9" dt="2017-10-23T14:09:29.194">
    <p:pos x="6000" y="0"/>
    <p:text>+rituraj.roy@olacabs.com Add following for Premium vs Non Premium users - 
1.Rides/ user and %rides by use case and category
2. GMV/ user and %GMV by use case and category
3.BR
4. SOW
5.Select Penetration - above 4 metrics for Select users (and get potential of Non Premium users)
6. Share Pass penetration - above 4 metrics for Share Pass users (and get potential of Non Premium users)</p:text>
  </p:cm>
  <p:cm authorId="2" idx="1" dt="2017-10-11T06:56:53.457">
    <p:pos x="6000" y="100"/>
    <p:text>slight reformatting a common comment for all slides +rajat.jain@olacabs.com</p:text>
  </p:cm>
</p:cmLst>
</file>

<file path=ppt/comments/comment1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0" dt="2017-10-26T15:59:43.573">
    <p:pos x="6000" y="0"/>
    <p:text>+rituraj.roy@olacabs.com 1) Overall BR difference of Non loyal - Non premium segment
2) Look at Share Pass &amp; Select users in the same segment for BR difference - Commute vs Leisure
_Assigned to Rituraj Roy_</p:text>
  </p:cm>
  <p:cm authorId="0" idx="21" dt="2017-10-23T14:28:44.527">
    <p:pos x="6000" y="100"/>
    <p:text>Add metrics other than BR to give an overview of the segment</p:text>
  </p:cm>
  <p:cm authorId="0" idx="22" dt="2017-10-26T15:59:43.573">
    <p:pos x="6000" y="200"/>
    <p:text>1.Select &amp; Share Pass - Pre vs Post across use case
2.Penetration of Share pass among NP&amp;NL customers</p:text>
  </p:cm>
</p:cmLst>
</file>

<file path=ppt/comments/comment1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3" dt="2017-10-25T08:04:22.760">
    <p:pos x="6000" y="0"/>
    <p:text>+md.arif@olacabs.com - Insights from these clusters - try to find out key variables that are affecting the users
_Assigned to you_</p:text>
  </p:cm>
</p:cmLst>
</file>

<file path=ppt/comments/comment1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4" dt="2017-10-10T11:43:42.538">
    <p:pos x="6000" y="0"/>
    <p:text>Details on segment 1(commute) and opportunity</p:text>
  </p:cm>
  <p:cm authorId="0" idx="25" dt="2017-10-10T11:42:48.637">
    <p:pos x="6000" y="100"/>
    <p:text>uder / ride/ gmv/ br/ sow --&gt;opportunity at pref cat and Overall level</p:text>
  </p:cm>
  <p:cm authorId="0" idx="26" dt="2017-10-10T11:43:42.538">
    <p:pos x="6000" y="200"/>
    <p:text>Also see if Heavy user opportunity exist for ovrall commute?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7-11-02T08:21:46.088">
    <p:pos x="6000" y="0"/>
    <p:text>TBD</p:text>
  </p:cm>
</p:cmLst>
</file>

<file path=ppt/comments/comment2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7" dt="2017-10-10T11:47:37.827">
    <p:pos x="6000" y="0"/>
    <p:text>SP / Select penetration</p:text>
  </p:cm>
  <p:cm authorId="0" idx="28" dt="2017-10-10T11:46:59.011">
    <p:pos x="6000" y="100"/>
    <p:text>Growth in rides across UCs</p:text>
  </p:cm>
  <p:cm authorId="0" idx="29" dt="2017-10-10T11:47:37.827">
    <p:pos x="6000" y="200"/>
    <p:text>SP/Select penetration among N-Loyal cz of Heavy Users</p:text>
  </p:cm>
</p:cmLst>
</file>

<file path=ppt/comments/comment2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0" dt="2017-11-03T13:28:50.271">
    <p:pos x="6000" y="0"/>
    <p:text>remove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3" dt="2017-10-27T13:03:58.147">
    <p:pos x="6000" y="0"/>
    <p:text>1 table for each segment - 2X2</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7-11-07T11:22:23.047">
    <p:pos x="276" y="2659"/>
    <p:text>This would change depending up whether the hypthesis is proven or not.</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17-11-07T12:16:44.344">
    <p:pos x="100" y="40"/>
    <p:text>Explain how FF helps in pricing. Cz now we have 2 levers instead of 1 to control PnL. Secondly within a km bucket we dont waive of 100% peak cz pricing is done on 8Km price, and for 5km 1.2X will still be within the FF promise without any burn i.e not all peak ride would result in burn for us. 
Ensure that prcies are very nominal for 20 rides no one will pay more that 300</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1" dt="2017-11-14T06:35:23.964">
    <p:pos x="6000" y="0"/>
    <p:text>Check whether this insight holds for Non-premium commute segment</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6" dt="2017-11-07T12:17:28.765">
    <p:pos x="127" y="456"/>
    <p:text>Add metrics to be evaluated for success of pilot. Also share the current results, same metrics.....</p:text>
  </p:cm>
  <p:cm authorId="0" idx="7" dt="2017-11-07T12:17:28.765">
    <p:pos x="127" y="556"/>
    <p:text>No need to state metrics, make this slide more mathematical and add GTM plan below this itself.</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8" dt="2017-11-02T08:47:38.832">
    <p:pos x="3024" y="1872"/>
    <p:text>Impact is too low. Need to relook at this.</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9" dt="2017-11-07T12:22:01.495">
    <p:pos x="6000" y="0"/>
    <p:text>add informing driver of Select customer for bettr exp. Also here we show from survey/DS insight that exp is one of the major factors incl driver behaviour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uber.com/newsroom/uber-visa-card/"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3" name="Shape 25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Shape 10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5" name="Shape 10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6" name="Shape 1106"/>
        <p:cNvGrpSpPr/>
        <p:nvPr/>
      </p:nvGrpSpPr>
      <p:grpSpPr>
        <a:xfrm>
          <a:off x="0" y="0"/>
          <a:ext cx="0" cy="0"/>
          <a:chOff x="0" y="0"/>
          <a:chExt cx="0" cy="0"/>
        </a:xfrm>
      </p:grpSpPr>
      <p:sp>
        <p:nvSpPr>
          <p:cNvPr id="1107" name="Shape 1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8" name="Shape 11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Shape 1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4" name="Shape 11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7" name="Shape 1117"/>
        <p:cNvGrpSpPr/>
        <p:nvPr/>
      </p:nvGrpSpPr>
      <p:grpSpPr>
        <a:xfrm>
          <a:off x="0" y="0"/>
          <a:ext cx="0" cy="0"/>
          <a:chOff x="0" y="0"/>
          <a:chExt cx="0" cy="0"/>
        </a:xfrm>
      </p:grpSpPr>
      <p:sp>
        <p:nvSpPr>
          <p:cNvPr id="1118" name="Shape 1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9" name="Shape 11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Shape 1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6" name="Shape 11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7" name="Shape 1137"/>
        <p:cNvGrpSpPr/>
        <p:nvPr/>
      </p:nvGrpSpPr>
      <p:grpSpPr>
        <a:xfrm>
          <a:off x="0" y="0"/>
          <a:ext cx="0" cy="0"/>
          <a:chOff x="0" y="0"/>
          <a:chExt cx="0" cy="0"/>
        </a:xfrm>
      </p:grpSpPr>
      <p:sp>
        <p:nvSpPr>
          <p:cNvPr id="1138" name="Shape 1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9" name="Shape 113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0" name="Shape 1150"/>
        <p:cNvGrpSpPr/>
        <p:nvPr/>
      </p:nvGrpSpPr>
      <p:grpSpPr>
        <a:xfrm>
          <a:off x="0" y="0"/>
          <a:ext cx="0" cy="0"/>
          <a:chOff x="0" y="0"/>
          <a:chExt cx="0" cy="0"/>
        </a:xfrm>
      </p:grpSpPr>
      <p:sp>
        <p:nvSpPr>
          <p:cNvPr id="1151" name="Shape 1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2" name="Shape 11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Shape 11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8" name="Shape 11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2" name="Shape 1162"/>
        <p:cNvGrpSpPr/>
        <p:nvPr/>
      </p:nvGrpSpPr>
      <p:grpSpPr>
        <a:xfrm>
          <a:off x="0" y="0"/>
          <a:ext cx="0" cy="0"/>
          <a:chOff x="0" y="0"/>
          <a:chExt cx="0" cy="0"/>
        </a:xfrm>
      </p:grpSpPr>
      <p:sp>
        <p:nvSpPr>
          <p:cNvPr id="1163" name="Shape 1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4" name="Shape 11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Shape 1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1" name="Shape 11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Need to make this slide better</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6" name="Shape 1176"/>
        <p:cNvGrpSpPr/>
        <p:nvPr/>
      </p:nvGrpSpPr>
      <p:grpSpPr>
        <a:xfrm>
          <a:off x="0" y="0"/>
          <a:ext cx="0" cy="0"/>
          <a:chOff x="0" y="0"/>
          <a:chExt cx="0" cy="0"/>
        </a:xfrm>
      </p:grpSpPr>
      <p:sp>
        <p:nvSpPr>
          <p:cNvPr id="1177" name="Shape 1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8" name="Shape 11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Shape 1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5" name="Shape 11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Shape 1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2" name="Shape 11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Shape 1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9" name="Shape 11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4" name="Shape 1204"/>
        <p:cNvGrpSpPr/>
        <p:nvPr/>
      </p:nvGrpSpPr>
      <p:grpSpPr>
        <a:xfrm>
          <a:off x="0" y="0"/>
          <a:ext cx="0" cy="0"/>
          <a:chOff x="0" y="0"/>
          <a:chExt cx="0" cy="0"/>
        </a:xfrm>
      </p:grpSpPr>
      <p:sp>
        <p:nvSpPr>
          <p:cNvPr id="1205" name="Shape 1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6" name="Shape 12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Shape 1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3" name="Shape 12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Shape 1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0" name="Shape 12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Shape 12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5" name="Shape 12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Shape 12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8" name="Shape 12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Shape 1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8" name="Shape 124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4" name="Shape 1254"/>
        <p:cNvGrpSpPr/>
        <p:nvPr/>
      </p:nvGrpSpPr>
      <p:grpSpPr>
        <a:xfrm>
          <a:off x="0" y="0"/>
          <a:ext cx="0" cy="0"/>
          <a:chOff x="0" y="0"/>
          <a:chExt cx="0" cy="0"/>
        </a:xfrm>
      </p:grpSpPr>
      <p:sp>
        <p:nvSpPr>
          <p:cNvPr id="1255" name="Shape 1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6" name="Shape 12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1" name="Shape 1261"/>
        <p:cNvGrpSpPr/>
        <p:nvPr/>
      </p:nvGrpSpPr>
      <p:grpSpPr>
        <a:xfrm>
          <a:off x="0" y="0"/>
          <a:ext cx="0" cy="0"/>
          <a:chOff x="0" y="0"/>
          <a:chExt cx="0" cy="0"/>
        </a:xfrm>
      </p:grpSpPr>
      <p:sp>
        <p:nvSpPr>
          <p:cNvPr id="1262" name="Shape 12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3" name="Shape 12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http://www.starbucks.in/card/rewards</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7" name="Shape 1267"/>
        <p:cNvGrpSpPr/>
        <p:nvPr/>
      </p:nvGrpSpPr>
      <p:grpSpPr>
        <a:xfrm>
          <a:off x="0" y="0"/>
          <a:ext cx="0" cy="0"/>
          <a:chOff x="0" y="0"/>
          <a:chExt cx="0" cy="0"/>
        </a:xfrm>
      </p:grpSpPr>
      <p:sp>
        <p:nvSpPr>
          <p:cNvPr id="1268" name="Shape 1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9" name="Shape 126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gn="just">
              <a:lnSpc>
                <a:spcPct val="115000"/>
              </a:lnSpc>
              <a:spcBef>
                <a:spcPts val="0"/>
              </a:spcBef>
              <a:buClr>
                <a:schemeClr val="dk1"/>
              </a:buClr>
              <a:buSzPts val="1100"/>
              <a:buFont typeface="Arial"/>
              <a:buNone/>
            </a:pPr>
            <a:r>
              <a:rPr i="1" lang="en" sz="1200">
                <a:solidFill>
                  <a:schemeClr val="dk1"/>
                </a:solidFill>
              </a:rPr>
              <a:t>Users will earn points &amp; “Points Balance” will increase as people will earn more points</a:t>
            </a:r>
          </a:p>
          <a:p>
            <a:pPr lvl="0" rtl="0" algn="just">
              <a:lnSpc>
                <a:spcPct val="115000"/>
              </a:lnSpc>
              <a:spcBef>
                <a:spcPts val="0"/>
              </a:spcBef>
              <a:buClr>
                <a:schemeClr val="dk1"/>
              </a:buClr>
              <a:buSzPts val="1100"/>
              <a:buFont typeface="Arial"/>
              <a:buNone/>
            </a:pPr>
            <a:r>
              <a:rPr i="1" lang="en" sz="1200">
                <a:solidFill>
                  <a:schemeClr val="dk1"/>
                </a:solidFill>
              </a:rPr>
              <a:t>Users can redeem their points if they are in a favorable tier</a:t>
            </a:r>
          </a:p>
          <a:p>
            <a:pPr lvl="0" rtl="0" algn="just">
              <a:lnSpc>
                <a:spcPct val="115000"/>
              </a:lnSpc>
              <a:spcBef>
                <a:spcPts val="0"/>
              </a:spcBef>
              <a:buClr>
                <a:schemeClr val="dk1"/>
              </a:buClr>
              <a:buSzPts val="1100"/>
              <a:buFont typeface="Arial"/>
              <a:buNone/>
            </a:pPr>
            <a:r>
              <a:rPr i="1" lang="en" sz="1200">
                <a:solidFill>
                  <a:schemeClr val="dk1"/>
                </a:solidFill>
              </a:rPr>
              <a:t>Points will get expired after 3 months</a:t>
            </a:r>
          </a:p>
          <a:p>
            <a:pPr lvl="0" rtl="0" algn="just">
              <a:lnSpc>
                <a:spcPct val="115000"/>
              </a:lnSpc>
              <a:spcBef>
                <a:spcPts val="0"/>
              </a:spcBef>
              <a:buClr>
                <a:schemeClr val="dk1"/>
              </a:buClr>
              <a:buSzPts val="1100"/>
              <a:buFont typeface="Arial"/>
              <a:buNone/>
            </a:pPr>
            <a:r>
              <a:rPr i="1" lang="en" sz="1200">
                <a:solidFill>
                  <a:schemeClr val="dk1"/>
                </a:solidFill>
              </a:rPr>
              <a:t>Points Earned in last 30 days will be used to allot a tier to a user. Eg. If cutoff for Gold membership is 1000 points &amp;  someone earns 1000 points in last 1 month, irrespective of how many they have redeemed, he/she will be made a Gold member</a:t>
            </a:r>
          </a:p>
          <a:p>
            <a:pPr lvl="0" rtl="0" algn="just">
              <a:lnSpc>
                <a:spcPct val="115000"/>
              </a:lnSpc>
              <a:spcBef>
                <a:spcPts val="0"/>
              </a:spcBef>
              <a:buClr>
                <a:schemeClr val="dk1"/>
              </a:buClr>
              <a:buSzPts val="1100"/>
              <a:buFont typeface="Arial"/>
              <a:buNone/>
            </a:pPr>
            <a:r>
              <a:rPr i="1" lang="en" sz="1200">
                <a:solidFill>
                  <a:schemeClr val="dk1"/>
                </a:solidFill>
              </a:rPr>
              <a:t>Users will get vouchers as and when their points get redeemed. Automatic redemption will happen (in consideration), and details will be added to invoice</a:t>
            </a:r>
          </a:p>
          <a:p>
            <a:pPr lvl="0" rtl="0" algn="just">
              <a:lnSpc>
                <a:spcPct val="115000"/>
              </a:lnSpc>
              <a:spcBef>
                <a:spcPts val="0"/>
              </a:spcBef>
              <a:buClr>
                <a:schemeClr val="dk1"/>
              </a:buClr>
              <a:buSzPts val="1100"/>
              <a:buFont typeface="Arial"/>
              <a:buNone/>
            </a:pPr>
            <a:r>
              <a:t/>
            </a:r>
            <a:endParaRPr sz="1200">
              <a:solidFill>
                <a:schemeClr val="dk1"/>
              </a:solidFill>
            </a:endParaRPr>
          </a:p>
          <a:p>
            <a:pPr lvl="0" rtl="0">
              <a:spcBef>
                <a:spcPts val="0"/>
              </a:spcBef>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3" name="Shape 1273"/>
        <p:cNvGrpSpPr/>
        <p:nvPr/>
      </p:nvGrpSpPr>
      <p:grpSpPr>
        <a:xfrm>
          <a:off x="0" y="0"/>
          <a:ext cx="0" cy="0"/>
          <a:chOff x="0" y="0"/>
          <a:chExt cx="0" cy="0"/>
        </a:xfrm>
      </p:grpSpPr>
      <p:sp>
        <p:nvSpPr>
          <p:cNvPr id="1274" name="Shape 12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5" name="Shape 12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Shape 1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3" name="Shape 12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7" name="Shape 1287"/>
        <p:cNvGrpSpPr/>
        <p:nvPr/>
      </p:nvGrpSpPr>
      <p:grpSpPr>
        <a:xfrm>
          <a:off x="0" y="0"/>
          <a:ext cx="0" cy="0"/>
          <a:chOff x="0" y="0"/>
          <a:chExt cx="0" cy="0"/>
        </a:xfrm>
      </p:grpSpPr>
      <p:sp>
        <p:nvSpPr>
          <p:cNvPr id="1288" name="Shape 1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9" name="Shape 12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3" name="Shape 1293"/>
        <p:cNvGrpSpPr/>
        <p:nvPr/>
      </p:nvGrpSpPr>
      <p:grpSpPr>
        <a:xfrm>
          <a:off x="0" y="0"/>
          <a:ext cx="0" cy="0"/>
          <a:chOff x="0" y="0"/>
          <a:chExt cx="0" cy="0"/>
        </a:xfrm>
      </p:grpSpPr>
      <p:sp>
        <p:nvSpPr>
          <p:cNvPr id="1294" name="Shape 1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5" name="Shape 12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2" name="Shape 1302"/>
        <p:cNvGrpSpPr/>
        <p:nvPr/>
      </p:nvGrpSpPr>
      <p:grpSpPr>
        <a:xfrm>
          <a:off x="0" y="0"/>
          <a:ext cx="0" cy="0"/>
          <a:chOff x="0" y="0"/>
          <a:chExt cx="0" cy="0"/>
        </a:xfrm>
      </p:grpSpPr>
      <p:sp>
        <p:nvSpPr>
          <p:cNvPr id="1303" name="Shape 1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4" name="Shape 13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8" name="Shape 1308"/>
        <p:cNvGrpSpPr/>
        <p:nvPr/>
      </p:nvGrpSpPr>
      <p:grpSpPr>
        <a:xfrm>
          <a:off x="0" y="0"/>
          <a:ext cx="0" cy="0"/>
          <a:chOff x="0" y="0"/>
          <a:chExt cx="0" cy="0"/>
        </a:xfrm>
      </p:grpSpPr>
      <p:sp>
        <p:nvSpPr>
          <p:cNvPr id="1309" name="Shape 13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0" name="Shape 13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4" name="Shape 1314"/>
        <p:cNvGrpSpPr/>
        <p:nvPr/>
      </p:nvGrpSpPr>
      <p:grpSpPr>
        <a:xfrm>
          <a:off x="0" y="0"/>
          <a:ext cx="0" cy="0"/>
          <a:chOff x="0" y="0"/>
          <a:chExt cx="0" cy="0"/>
        </a:xfrm>
      </p:grpSpPr>
      <p:sp>
        <p:nvSpPr>
          <p:cNvPr id="1315" name="Shape 1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6" name="Shape 13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Shape 3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4" name="Shape 35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3" name="Shape 1323"/>
        <p:cNvGrpSpPr/>
        <p:nvPr/>
      </p:nvGrpSpPr>
      <p:grpSpPr>
        <a:xfrm>
          <a:off x="0" y="0"/>
          <a:ext cx="0" cy="0"/>
          <a:chOff x="0" y="0"/>
          <a:chExt cx="0" cy="0"/>
        </a:xfrm>
      </p:grpSpPr>
      <p:sp>
        <p:nvSpPr>
          <p:cNvPr id="1324" name="Shape 13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5" name="Shape 13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Need to improve this slide</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3" name="Shape 1333"/>
        <p:cNvGrpSpPr/>
        <p:nvPr/>
      </p:nvGrpSpPr>
      <p:grpSpPr>
        <a:xfrm>
          <a:off x="0" y="0"/>
          <a:ext cx="0" cy="0"/>
          <a:chOff x="0" y="0"/>
          <a:chExt cx="0" cy="0"/>
        </a:xfrm>
      </p:grpSpPr>
      <p:sp>
        <p:nvSpPr>
          <p:cNvPr id="1334" name="Shape 1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5" name="Shape 13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9" name="Shape 1339"/>
        <p:cNvGrpSpPr/>
        <p:nvPr/>
      </p:nvGrpSpPr>
      <p:grpSpPr>
        <a:xfrm>
          <a:off x="0" y="0"/>
          <a:ext cx="0" cy="0"/>
          <a:chOff x="0" y="0"/>
          <a:chExt cx="0" cy="0"/>
        </a:xfrm>
      </p:grpSpPr>
      <p:sp>
        <p:nvSpPr>
          <p:cNvPr id="1340" name="Shape 1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1" name="Shape 13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5" name="Shape 1345"/>
        <p:cNvGrpSpPr/>
        <p:nvPr/>
      </p:nvGrpSpPr>
      <p:grpSpPr>
        <a:xfrm>
          <a:off x="0" y="0"/>
          <a:ext cx="0" cy="0"/>
          <a:chOff x="0" y="0"/>
          <a:chExt cx="0" cy="0"/>
        </a:xfrm>
      </p:grpSpPr>
      <p:sp>
        <p:nvSpPr>
          <p:cNvPr id="1346" name="Shape 13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47" name="Shape 13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4" name="Shape 1354"/>
        <p:cNvGrpSpPr/>
        <p:nvPr/>
      </p:nvGrpSpPr>
      <p:grpSpPr>
        <a:xfrm>
          <a:off x="0" y="0"/>
          <a:ext cx="0" cy="0"/>
          <a:chOff x="0" y="0"/>
          <a:chExt cx="0" cy="0"/>
        </a:xfrm>
      </p:grpSpPr>
      <p:sp>
        <p:nvSpPr>
          <p:cNvPr id="1355" name="Shape 1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6" name="Shape 135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Main success metric is Frequency boost of HF-potential customers</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1" name="Shape 1361"/>
        <p:cNvGrpSpPr/>
        <p:nvPr/>
      </p:nvGrpSpPr>
      <p:grpSpPr>
        <a:xfrm>
          <a:off x="0" y="0"/>
          <a:ext cx="0" cy="0"/>
          <a:chOff x="0" y="0"/>
          <a:chExt cx="0" cy="0"/>
        </a:xfrm>
      </p:grpSpPr>
      <p:sp>
        <p:nvSpPr>
          <p:cNvPr id="1362" name="Shape 1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3" name="Shape 13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Add the point that globally Uber Pass has a subscription fee, hence effectively it is a subscription program with an entry fee of zero for now in India</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Shape 1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72" name="Shape 13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0" name="Shape 1380"/>
        <p:cNvGrpSpPr/>
        <p:nvPr/>
      </p:nvGrpSpPr>
      <p:grpSpPr>
        <a:xfrm>
          <a:off x="0" y="0"/>
          <a:ext cx="0" cy="0"/>
          <a:chOff x="0" y="0"/>
          <a:chExt cx="0" cy="0"/>
        </a:xfrm>
      </p:grpSpPr>
      <p:sp>
        <p:nvSpPr>
          <p:cNvPr id="1381" name="Shape 13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2" name="Shape 13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9" name="Shape 1389"/>
        <p:cNvGrpSpPr/>
        <p:nvPr/>
      </p:nvGrpSpPr>
      <p:grpSpPr>
        <a:xfrm>
          <a:off x="0" y="0"/>
          <a:ext cx="0" cy="0"/>
          <a:chOff x="0" y="0"/>
          <a:chExt cx="0" cy="0"/>
        </a:xfrm>
      </p:grpSpPr>
      <p:sp>
        <p:nvSpPr>
          <p:cNvPr id="1390" name="Shape 1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1" name="Shape 13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0" name="Shape 1400"/>
        <p:cNvGrpSpPr/>
        <p:nvPr/>
      </p:nvGrpSpPr>
      <p:grpSpPr>
        <a:xfrm>
          <a:off x="0" y="0"/>
          <a:ext cx="0" cy="0"/>
          <a:chOff x="0" y="0"/>
          <a:chExt cx="0" cy="0"/>
        </a:xfrm>
      </p:grpSpPr>
      <p:sp>
        <p:nvSpPr>
          <p:cNvPr id="1401" name="Shape 14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2" name="Shape 14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7" name="Shape 1407"/>
        <p:cNvGrpSpPr/>
        <p:nvPr/>
      </p:nvGrpSpPr>
      <p:grpSpPr>
        <a:xfrm>
          <a:off x="0" y="0"/>
          <a:ext cx="0" cy="0"/>
          <a:chOff x="0" y="0"/>
          <a:chExt cx="0" cy="0"/>
        </a:xfrm>
      </p:grpSpPr>
      <p:sp>
        <p:nvSpPr>
          <p:cNvPr id="1408" name="Shape 1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9" name="Shape 14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Shape 1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8" name="Shape 14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7" name="Shape 1427"/>
        <p:cNvGrpSpPr/>
        <p:nvPr/>
      </p:nvGrpSpPr>
      <p:grpSpPr>
        <a:xfrm>
          <a:off x="0" y="0"/>
          <a:ext cx="0" cy="0"/>
          <a:chOff x="0" y="0"/>
          <a:chExt cx="0" cy="0"/>
        </a:xfrm>
      </p:grpSpPr>
      <p:sp>
        <p:nvSpPr>
          <p:cNvPr id="1428" name="Shape 14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9" name="Shape 142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6" name="Shape 1436"/>
        <p:cNvGrpSpPr/>
        <p:nvPr/>
      </p:nvGrpSpPr>
      <p:grpSpPr>
        <a:xfrm>
          <a:off x="0" y="0"/>
          <a:ext cx="0" cy="0"/>
          <a:chOff x="0" y="0"/>
          <a:chExt cx="0" cy="0"/>
        </a:xfrm>
      </p:grpSpPr>
      <p:sp>
        <p:nvSpPr>
          <p:cNvPr id="1437" name="Shape 14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8" name="Shape 14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7" name="Shape 1447"/>
        <p:cNvGrpSpPr/>
        <p:nvPr/>
      </p:nvGrpSpPr>
      <p:grpSpPr>
        <a:xfrm>
          <a:off x="0" y="0"/>
          <a:ext cx="0" cy="0"/>
          <a:chOff x="0" y="0"/>
          <a:chExt cx="0" cy="0"/>
        </a:xfrm>
      </p:grpSpPr>
      <p:sp>
        <p:nvSpPr>
          <p:cNvPr id="1448" name="Shape 14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9" name="Shape 14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7" name="Shape 1457"/>
        <p:cNvGrpSpPr/>
        <p:nvPr/>
      </p:nvGrpSpPr>
      <p:grpSpPr>
        <a:xfrm>
          <a:off x="0" y="0"/>
          <a:ext cx="0" cy="0"/>
          <a:chOff x="0" y="0"/>
          <a:chExt cx="0" cy="0"/>
        </a:xfrm>
      </p:grpSpPr>
      <p:sp>
        <p:nvSpPr>
          <p:cNvPr id="1458" name="Shape 14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9" name="Shape 14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5" name="Shape 1465"/>
        <p:cNvGrpSpPr/>
        <p:nvPr/>
      </p:nvGrpSpPr>
      <p:grpSpPr>
        <a:xfrm>
          <a:off x="0" y="0"/>
          <a:ext cx="0" cy="0"/>
          <a:chOff x="0" y="0"/>
          <a:chExt cx="0" cy="0"/>
        </a:xfrm>
      </p:grpSpPr>
      <p:sp>
        <p:nvSpPr>
          <p:cNvPr id="1466" name="Shape 14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7" name="Shape 14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3" name="Shape 1473"/>
        <p:cNvGrpSpPr/>
        <p:nvPr/>
      </p:nvGrpSpPr>
      <p:grpSpPr>
        <a:xfrm>
          <a:off x="0" y="0"/>
          <a:ext cx="0" cy="0"/>
          <a:chOff x="0" y="0"/>
          <a:chExt cx="0" cy="0"/>
        </a:xfrm>
      </p:grpSpPr>
      <p:sp>
        <p:nvSpPr>
          <p:cNvPr id="1474" name="Shape 14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5" name="Shape 14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0" name="Shape 1480"/>
        <p:cNvGrpSpPr/>
        <p:nvPr/>
      </p:nvGrpSpPr>
      <p:grpSpPr>
        <a:xfrm>
          <a:off x="0" y="0"/>
          <a:ext cx="0" cy="0"/>
          <a:chOff x="0" y="0"/>
          <a:chExt cx="0" cy="0"/>
        </a:xfrm>
      </p:grpSpPr>
      <p:sp>
        <p:nvSpPr>
          <p:cNvPr id="1481" name="Shape 14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82" name="Shape 14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8" name="Shape 1488"/>
        <p:cNvGrpSpPr/>
        <p:nvPr/>
      </p:nvGrpSpPr>
      <p:grpSpPr>
        <a:xfrm>
          <a:off x="0" y="0"/>
          <a:ext cx="0" cy="0"/>
          <a:chOff x="0" y="0"/>
          <a:chExt cx="0" cy="0"/>
        </a:xfrm>
      </p:grpSpPr>
      <p:sp>
        <p:nvSpPr>
          <p:cNvPr id="1489" name="Shape 1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0" name="Shape 14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6" name="Shape 1496"/>
        <p:cNvGrpSpPr/>
        <p:nvPr/>
      </p:nvGrpSpPr>
      <p:grpSpPr>
        <a:xfrm>
          <a:off x="0" y="0"/>
          <a:ext cx="0" cy="0"/>
          <a:chOff x="0" y="0"/>
          <a:chExt cx="0" cy="0"/>
        </a:xfrm>
      </p:grpSpPr>
      <p:sp>
        <p:nvSpPr>
          <p:cNvPr id="1497" name="Shape 14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8" name="Shape 14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3" name="Shape 1503"/>
        <p:cNvGrpSpPr/>
        <p:nvPr/>
      </p:nvGrpSpPr>
      <p:grpSpPr>
        <a:xfrm>
          <a:off x="0" y="0"/>
          <a:ext cx="0" cy="0"/>
          <a:chOff x="0" y="0"/>
          <a:chExt cx="0" cy="0"/>
        </a:xfrm>
      </p:grpSpPr>
      <p:sp>
        <p:nvSpPr>
          <p:cNvPr id="1504" name="Shape 15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05" name="Shape 15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9" name="Shape 1509"/>
        <p:cNvGrpSpPr/>
        <p:nvPr/>
      </p:nvGrpSpPr>
      <p:grpSpPr>
        <a:xfrm>
          <a:off x="0" y="0"/>
          <a:ext cx="0" cy="0"/>
          <a:chOff x="0" y="0"/>
          <a:chExt cx="0" cy="0"/>
        </a:xfrm>
      </p:grpSpPr>
      <p:sp>
        <p:nvSpPr>
          <p:cNvPr id="1510" name="Shape 15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1" name="Shape 151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6" name="Shape 1516"/>
        <p:cNvGrpSpPr/>
        <p:nvPr/>
      </p:nvGrpSpPr>
      <p:grpSpPr>
        <a:xfrm>
          <a:off x="0" y="0"/>
          <a:ext cx="0" cy="0"/>
          <a:chOff x="0" y="0"/>
          <a:chExt cx="0" cy="0"/>
        </a:xfrm>
      </p:grpSpPr>
      <p:sp>
        <p:nvSpPr>
          <p:cNvPr id="1517" name="Shape 15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8" name="Shape 151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3" name="Shape 1523"/>
        <p:cNvGrpSpPr/>
        <p:nvPr/>
      </p:nvGrpSpPr>
      <p:grpSpPr>
        <a:xfrm>
          <a:off x="0" y="0"/>
          <a:ext cx="0" cy="0"/>
          <a:chOff x="0" y="0"/>
          <a:chExt cx="0" cy="0"/>
        </a:xfrm>
      </p:grpSpPr>
      <p:sp>
        <p:nvSpPr>
          <p:cNvPr id="1524" name="Shape 15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5" name="Shape 152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9" name="Shape 1529"/>
        <p:cNvGrpSpPr/>
        <p:nvPr/>
      </p:nvGrpSpPr>
      <p:grpSpPr>
        <a:xfrm>
          <a:off x="0" y="0"/>
          <a:ext cx="0" cy="0"/>
          <a:chOff x="0" y="0"/>
          <a:chExt cx="0" cy="0"/>
        </a:xfrm>
      </p:grpSpPr>
      <p:sp>
        <p:nvSpPr>
          <p:cNvPr id="1530" name="Shape 15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1" name="Shape 15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6" name="Shape 1536"/>
        <p:cNvGrpSpPr/>
        <p:nvPr/>
      </p:nvGrpSpPr>
      <p:grpSpPr>
        <a:xfrm>
          <a:off x="0" y="0"/>
          <a:ext cx="0" cy="0"/>
          <a:chOff x="0" y="0"/>
          <a:chExt cx="0" cy="0"/>
        </a:xfrm>
      </p:grpSpPr>
      <p:sp>
        <p:nvSpPr>
          <p:cNvPr id="1537" name="Shape 15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8" name="Shape 15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3" name="Shape 1543"/>
        <p:cNvGrpSpPr/>
        <p:nvPr/>
      </p:nvGrpSpPr>
      <p:grpSpPr>
        <a:xfrm>
          <a:off x="0" y="0"/>
          <a:ext cx="0" cy="0"/>
          <a:chOff x="0" y="0"/>
          <a:chExt cx="0" cy="0"/>
        </a:xfrm>
      </p:grpSpPr>
      <p:sp>
        <p:nvSpPr>
          <p:cNvPr id="1544" name="Shape 15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5" name="Shape 15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6" name="Shape 1556"/>
        <p:cNvGrpSpPr/>
        <p:nvPr/>
      </p:nvGrpSpPr>
      <p:grpSpPr>
        <a:xfrm>
          <a:off x="0" y="0"/>
          <a:ext cx="0" cy="0"/>
          <a:chOff x="0" y="0"/>
          <a:chExt cx="0" cy="0"/>
        </a:xfrm>
      </p:grpSpPr>
      <p:sp>
        <p:nvSpPr>
          <p:cNvPr id="1557" name="Shape 1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8" name="Shape 15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4" name="Shape 1564"/>
        <p:cNvGrpSpPr/>
        <p:nvPr/>
      </p:nvGrpSpPr>
      <p:grpSpPr>
        <a:xfrm>
          <a:off x="0" y="0"/>
          <a:ext cx="0" cy="0"/>
          <a:chOff x="0" y="0"/>
          <a:chExt cx="0" cy="0"/>
        </a:xfrm>
      </p:grpSpPr>
      <p:sp>
        <p:nvSpPr>
          <p:cNvPr id="1565" name="Shape 15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6" name="Shape 15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Shape 3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5" name="Shape 3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Clr>
                <a:schemeClr val="dk1"/>
              </a:buClr>
              <a:buSzPts val="1100"/>
              <a:buFont typeface="Arial"/>
              <a:buNone/>
            </a:pPr>
            <a:r>
              <a:rPr lang="en" sz="1200">
                <a:solidFill>
                  <a:schemeClr val="dk1"/>
                </a:solidFill>
              </a:rPr>
              <a:t>Peak Multiplier - PM&gt; 1.5 leads to disengagement</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0" name="Shape 1570"/>
        <p:cNvGrpSpPr/>
        <p:nvPr/>
      </p:nvGrpSpPr>
      <p:grpSpPr>
        <a:xfrm>
          <a:off x="0" y="0"/>
          <a:ext cx="0" cy="0"/>
          <a:chOff x="0" y="0"/>
          <a:chExt cx="0" cy="0"/>
        </a:xfrm>
      </p:grpSpPr>
      <p:sp>
        <p:nvSpPr>
          <p:cNvPr id="1571" name="Shape 15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2" name="Shape 15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7" name="Shape 1577"/>
        <p:cNvGrpSpPr/>
        <p:nvPr/>
      </p:nvGrpSpPr>
      <p:grpSpPr>
        <a:xfrm>
          <a:off x="0" y="0"/>
          <a:ext cx="0" cy="0"/>
          <a:chOff x="0" y="0"/>
          <a:chExt cx="0" cy="0"/>
        </a:xfrm>
      </p:grpSpPr>
      <p:sp>
        <p:nvSpPr>
          <p:cNvPr id="1578" name="Shape 15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79" name="Shape 157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Simplify and keep only a definition of both</a:t>
            </a: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3" name="Shape 1583"/>
        <p:cNvGrpSpPr/>
        <p:nvPr/>
      </p:nvGrpSpPr>
      <p:grpSpPr>
        <a:xfrm>
          <a:off x="0" y="0"/>
          <a:ext cx="0" cy="0"/>
          <a:chOff x="0" y="0"/>
          <a:chExt cx="0" cy="0"/>
        </a:xfrm>
      </p:grpSpPr>
      <p:sp>
        <p:nvSpPr>
          <p:cNvPr id="1584" name="Shape 15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85" name="Shape 158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8" name="Shape 1588"/>
        <p:cNvGrpSpPr/>
        <p:nvPr/>
      </p:nvGrpSpPr>
      <p:grpSpPr>
        <a:xfrm>
          <a:off x="0" y="0"/>
          <a:ext cx="0" cy="0"/>
          <a:chOff x="0" y="0"/>
          <a:chExt cx="0" cy="0"/>
        </a:xfrm>
      </p:grpSpPr>
      <p:sp>
        <p:nvSpPr>
          <p:cNvPr id="1589" name="Shape 15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0" name="Shape 159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4" name="Shape 1594"/>
        <p:cNvGrpSpPr/>
        <p:nvPr/>
      </p:nvGrpSpPr>
      <p:grpSpPr>
        <a:xfrm>
          <a:off x="0" y="0"/>
          <a:ext cx="0" cy="0"/>
          <a:chOff x="0" y="0"/>
          <a:chExt cx="0" cy="0"/>
        </a:xfrm>
      </p:grpSpPr>
      <p:sp>
        <p:nvSpPr>
          <p:cNvPr id="1595" name="Shape 15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6" name="Shape 15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5" name="Shape 1605"/>
        <p:cNvGrpSpPr/>
        <p:nvPr/>
      </p:nvGrpSpPr>
      <p:grpSpPr>
        <a:xfrm>
          <a:off x="0" y="0"/>
          <a:ext cx="0" cy="0"/>
          <a:chOff x="0" y="0"/>
          <a:chExt cx="0" cy="0"/>
        </a:xfrm>
      </p:grpSpPr>
      <p:sp>
        <p:nvSpPr>
          <p:cNvPr id="1606" name="Shape 16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7" name="Shape 160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3" name="Shape 1613"/>
        <p:cNvGrpSpPr/>
        <p:nvPr/>
      </p:nvGrpSpPr>
      <p:grpSpPr>
        <a:xfrm>
          <a:off x="0" y="0"/>
          <a:ext cx="0" cy="0"/>
          <a:chOff x="0" y="0"/>
          <a:chExt cx="0" cy="0"/>
        </a:xfrm>
      </p:grpSpPr>
      <p:sp>
        <p:nvSpPr>
          <p:cNvPr id="1614" name="Shape 16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5" name="Shape 16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0" name="Shape 1620"/>
        <p:cNvGrpSpPr/>
        <p:nvPr/>
      </p:nvGrpSpPr>
      <p:grpSpPr>
        <a:xfrm>
          <a:off x="0" y="0"/>
          <a:ext cx="0" cy="0"/>
          <a:chOff x="0" y="0"/>
          <a:chExt cx="0" cy="0"/>
        </a:xfrm>
      </p:grpSpPr>
      <p:sp>
        <p:nvSpPr>
          <p:cNvPr id="1621" name="Shape 16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2" name="Shape 16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6" name="Shape 1626"/>
        <p:cNvGrpSpPr/>
        <p:nvPr/>
      </p:nvGrpSpPr>
      <p:grpSpPr>
        <a:xfrm>
          <a:off x="0" y="0"/>
          <a:ext cx="0" cy="0"/>
          <a:chOff x="0" y="0"/>
          <a:chExt cx="0" cy="0"/>
        </a:xfrm>
      </p:grpSpPr>
      <p:sp>
        <p:nvSpPr>
          <p:cNvPr id="1627" name="Shape 16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8" name="Shape 16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1" name="Shape 1631"/>
        <p:cNvGrpSpPr/>
        <p:nvPr/>
      </p:nvGrpSpPr>
      <p:grpSpPr>
        <a:xfrm>
          <a:off x="0" y="0"/>
          <a:ext cx="0" cy="0"/>
          <a:chOff x="0" y="0"/>
          <a:chExt cx="0" cy="0"/>
        </a:xfrm>
      </p:grpSpPr>
      <p:sp>
        <p:nvSpPr>
          <p:cNvPr id="1632" name="Shape 16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33" name="Shape 1633"/>
          <p:cNvSpPr txBox="1"/>
          <p:nvPr>
            <p:ph idx="1" type="body"/>
          </p:nvPr>
        </p:nvSpPr>
        <p:spPr>
          <a:xfrm>
            <a:off x="685800" y="4343400"/>
            <a:ext cx="5486400" cy="4114800"/>
          </a:xfrm>
          <a:prstGeom prst="rect">
            <a:avLst/>
          </a:prstGeom>
          <a:noFill/>
          <a:ln>
            <a:noFill/>
          </a:ln>
        </p:spPr>
        <p:txBody>
          <a:bodyPr anchorCtr="0" anchor="t" bIns="91425" lIns="91425" rIns="91425" wrap="square" tIns="91425">
            <a:noAutofit/>
          </a:bodyPr>
          <a:lstStyle/>
          <a:p>
            <a:pPr indent="0" lvl="0" marL="0" marR="0" rtl="0" algn="l">
              <a:spcBef>
                <a:spcPts val="0"/>
              </a:spcBef>
              <a:buClr>
                <a:schemeClr val="dk1"/>
              </a:buClr>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Shape 3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3" name="Shape 3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0" name="Shape 1640"/>
        <p:cNvGrpSpPr/>
        <p:nvPr/>
      </p:nvGrpSpPr>
      <p:grpSpPr>
        <a:xfrm>
          <a:off x="0" y="0"/>
          <a:ext cx="0" cy="0"/>
          <a:chOff x="0" y="0"/>
          <a:chExt cx="0" cy="0"/>
        </a:xfrm>
      </p:grpSpPr>
      <p:sp>
        <p:nvSpPr>
          <p:cNvPr id="1641" name="Shape 16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2" name="Shape 16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7" name="Shape 1647"/>
        <p:cNvGrpSpPr/>
        <p:nvPr/>
      </p:nvGrpSpPr>
      <p:grpSpPr>
        <a:xfrm>
          <a:off x="0" y="0"/>
          <a:ext cx="0" cy="0"/>
          <a:chOff x="0" y="0"/>
          <a:chExt cx="0" cy="0"/>
        </a:xfrm>
      </p:grpSpPr>
      <p:sp>
        <p:nvSpPr>
          <p:cNvPr id="1648" name="Shape 16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9" name="Shape 16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6" name="Shape 1656"/>
        <p:cNvGrpSpPr/>
        <p:nvPr/>
      </p:nvGrpSpPr>
      <p:grpSpPr>
        <a:xfrm>
          <a:off x="0" y="0"/>
          <a:ext cx="0" cy="0"/>
          <a:chOff x="0" y="0"/>
          <a:chExt cx="0" cy="0"/>
        </a:xfrm>
      </p:grpSpPr>
      <p:sp>
        <p:nvSpPr>
          <p:cNvPr id="1657" name="Shape 16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58" name="Shape 16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4" name="Shape 1664"/>
        <p:cNvGrpSpPr/>
        <p:nvPr/>
      </p:nvGrpSpPr>
      <p:grpSpPr>
        <a:xfrm>
          <a:off x="0" y="0"/>
          <a:ext cx="0" cy="0"/>
          <a:chOff x="0" y="0"/>
          <a:chExt cx="0" cy="0"/>
        </a:xfrm>
      </p:grpSpPr>
      <p:sp>
        <p:nvSpPr>
          <p:cNvPr id="1665" name="Shape 16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6" name="Shape 16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3" name="Shape 1673"/>
        <p:cNvGrpSpPr/>
        <p:nvPr/>
      </p:nvGrpSpPr>
      <p:grpSpPr>
        <a:xfrm>
          <a:off x="0" y="0"/>
          <a:ext cx="0" cy="0"/>
          <a:chOff x="0" y="0"/>
          <a:chExt cx="0" cy="0"/>
        </a:xfrm>
      </p:grpSpPr>
      <p:sp>
        <p:nvSpPr>
          <p:cNvPr id="1674" name="Shape 16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5" name="Shape 16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1" name="Shape 1681"/>
        <p:cNvGrpSpPr/>
        <p:nvPr/>
      </p:nvGrpSpPr>
      <p:grpSpPr>
        <a:xfrm>
          <a:off x="0" y="0"/>
          <a:ext cx="0" cy="0"/>
          <a:chOff x="0" y="0"/>
          <a:chExt cx="0" cy="0"/>
        </a:xfrm>
      </p:grpSpPr>
      <p:sp>
        <p:nvSpPr>
          <p:cNvPr id="1682" name="Shape 16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3" name="Shape 16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6" name="Shape 1686"/>
        <p:cNvGrpSpPr/>
        <p:nvPr/>
      </p:nvGrpSpPr>
      <p:grpSpPr>
        <a:xfrm>
          <a:off x="0" y="0"/>
          <a:ext cx="0" cy="0"/>
          <a:chOff x="0" y="0"/>
          <a:chExt cx="0" cy="0"/>
        </a:xfrm>
      </p:grpSpPr>
      <p:sp>
        <p:nvSpPr>
          <p:cNvPr id="1687" name="Shape 16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88" name="Shape 16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3" name="Shape 1693"/>
        <p:cNvGrpSpPr/>
        <p:nvPr/>
      </p:nvGrpSpPr>
      <p:grpSpPr>
        <a:xfrm>
          <a:off x="0" y="0"/>
          <a:ext cx="0" cy="0"/>
          <a:chOff x="0" y="0"/>
          <a:chExt cx="0" cy="0"/>
        </a:xfrm>
      </p:grpSpPr>
      <p:sp>
        <p:nvSpPr>
          <p:cNvPr id="1694" name="Shape 16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5" name="Shape 16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9" name="Shape 1699"/>
        <p:cNvGrpSpPr/>
        <p:nvPr/>
      </p:nvGrpSpPr>
      <p:grpSpPr>
        <a:xfrm>
          <a:off x="0" y="0"/>
          <a:ext cx="0" cy="0"/>
          <a:chOff x="0" y="0"/>
          <a:chExt cx="0" cy="0"/>
        </a:xfrm>
      </p:grpSpPr>
      <p:sp>
        <p:nvSpPr>
          <p:cNvPr id="1700" name="Shape 17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1" name="Shape 17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4" name="Shape 1704"/>
        <p:cNvGrpSpPr/>
        <p:nvPr/>
      </p:nvGrpSpPr>
      <p:grpSpPr>
        <a:xfrm>
          <a:off x="0" y="0"/>
          <a:ext cx="0" cy="0"/>
          <a:chOff x="0" y="0"/>
          <a:chExt cx="0" cy="0"/>
        </a:xfrm>
      </p:grpSpPr>
      <p:sp>
        <p:nvSpPr>
          <p:cNvPr id="1705" name="Shape 17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06" name="Shape 17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Shape 3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6" name="Shape 39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0" name="Shape 1710"/>
        <p:cNvGrpSpPr/>
        <p:nvPr/>
      </p:nvGrpSpPr>
      <p:grpSpPr>
        <a:xfrm>
          <a:off x="0" y="0"/>
          <a:ext cx="0" cy="0"/>
          <a:chOff x="0" y="0"/>
          <a:chExt cx="0" cy="0"/>
        </a:xfrm>
      </p:grpSpPr>
      <p:sp>
        <p:nvSpPr>
          <p:cNvPr id="1711" name="Shape 17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12" name="Shape 171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8" name="Shape 1718"/>
        <p:cNvGrpSpPr/>
        <p:nvPr/>
      </p:nvGrpSpPr>
      <p:grpSpPr>
        <a:xfrm>
          <a:off x="0" y="0"/>
          <a:ext cx="0" cy="0"/>
          <a:chOff x="0" y="0"/>
          <a:chExt cx="0" cy="0"/>
        </a:xfrm>
      </p:grpSpPr>
      <p:sp>
        <p:nvSpPr>
          <p:cNvPr id="1719" name="Shape 17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0" name="Shape 17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4" name="Shape 1724"/>
        <p:cNvGrpSpPr/>
        <p:nvPr/>
      </p:nvGrpSpPr>
      <p:grpSpPr>
        <a:xfrm>
          <a:off x="0" y="0"/>
          <a:ext cx="0" cy="0"/>
          <a:chOff x="0" y="0"/>
          <a:chExt cx="0" cy="0"/>
        </a:xfrm>
      </p:grpSpPr>
      <p:sp>
        <p:nvSpPr>
          <p:cNvPr id="1725" name="Shape 17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6" name="Shape 17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2" name="Shape 1732"/>
        <p:cNvGrpSpPr/>
        <p:nvPr/>
      </p:nvGrpSpPr>
      <p:grpSpPr>
        <a:xfrm>
          <a:off x="0" y="0"/>
          <a:ext cx="0" cy="0"/>
          <a:chOff x="0" y="0"/>
          <a:chExt cx="0" cy="0"/>
        </a:xfrm>
      </p:grpSpPr>
      <p:sp>
        <p:nvSpPr>
          <p:cNvPr id="1733" name="Shape 17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4" name="Shape 17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0" name="Shape 1740"/>
        <p:cNvGrpSpPr/>
        <p:nvPr/>
      </p:nvGrpSpPr>
      <p:grpSpPr>
        <a:xfrm>
          <a:off x="0" y="0"/>
          <a:ext cx="0" cy="0"/>
          <a:chOff x="0" y="0"/>
          <a:chExt cx="0" cy="0"/>
        </a:xfrm>
      </p:grpSpPr>
      <p:sp>
        <p:nvSpPr>
          <p:cNvPr id="1741" name="Shape 17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2" name="Shape 174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5" name="Shape 1745"/>
        <p:cNvGrpSpPr/>
        <p:nvPr/>
      </p:nvGrpSpPr>
      <p:grpSpPr>
        <a:xfrm>
          <a:off x="0" y="0"/>
          <a:ext cx="0" cy="0"/>
          <a:chOff x="0" y="0"/>
          <a:chExt cx="0" cy="0"/>
        </a:xfrm>
      </p:grpSpPr>
      <p:sp>
        <p:nvSpPr>
          <p:cNvPr id="1746" name="Shape 17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7" name="Shape 17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1" name="Shape 1751"/>
        <p:cNvGrpSpPr/>
        <p:nvPr/>
      </p:nvGrpSpPr>
      <p:grpSpPr>
        <a:xfrm>
          <a:off x="0" y="0"/>
          <a:ext cx="0" cy="0"/>
          <a:chOff x="0" y="0"/>
          <a:chExt cx="0" cy="0"/>
        </a:xfrm>
      </p:grpSpPr>
      <p:sp>
        <p:nvSpPr>
          <p:cNvPr id="1752" name="Shape 17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3" name="Shape 175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7" name="Shape 1757"/>
        <p:cNvGrpSpPr/>
        <p:nvPr/>
      </p:nvGrpSpPr>
      <p:grpSpPr>
        <a:xfrm>
          <a:off x="0" y="0"/>
          <a:ext cx="0" cy="0"/>
          <a:chOff x="0" y="0"/>
          <a:chExt cx="0" cy="0"/>
        </a:xfrm>
      </p:grpSpPr>
      <p:sp>
        <p:nvSpPr>
          <p:cNvPr id="1758" name="Shape 17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59" name="Shape 17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3" name="Shape 1773"/>
        <p:cNvGrpSpPr/>
        <p:nvPr/>
      </p:nvGrpSpPr>
      <p:grpSpPr>
        <a:xfrm>
          <a:off x="0" y="0"/>
          <a:ext cx="0" cy="0"/>
          <a:chOff x="0" y="0"/>
          <a:chExt cx="0" cy="0"/>
        </a:xfrm>
      </p:grpSpPr>
      <p:sp>
        <p:nvSpPr>
          <p:cNvPr id="1774" name="Shape 17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5" name="Shape 17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1" name="Shape 1781"/>
        <p:cNvGrpSpPr/>
        <p:nvPr/>
      </p:nvGrpSpPr>
      <p:grpSpPr>
        <a:xfrm>
          <a:off x="0" y="0"/>
          <a:ext cx="0" cy="0"/>
          <a:chOff x="0" y="0"/>
          <a:chExt cx="0" cy="0"/>
        </a:xfrm>
      </p:grpSpPr>
      <p:sp>
        <p:nvSpPr>
          <p:cNvPr id="1782" name="Shape 17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3" name="Shape 178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Shape 4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9" name="Shape 40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7" name="Shape 1787"/>
        <p:cNvGrpSpPr/>
        <p:nvPr/>
      </p:nvGrpSpPr>
      <p:grpSpPr>
        <a:xfrm>
          <a:off x="0" y="0"/>
          <a:ext cx="0" cy="0"/>
          <a:chOff x="0" y="0"/>
          <a:chExt cx="0" cy="0"/>
        </a:xfrm>
      </p:grpSpPr>
      <p:sp>
        <p:nvSpPr>
          <p:cNvPr id="1788" name="Shape 17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9" name="Shape 17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ts val="1100"/>
              <a:buFont typeface="Arial"/>
              <a:buNone/>
            </a:pPr>
            <a:r>
              <a:rPr lang="en" sz="1200">
                <a:solidFill>
                  <a:schemeClr val="dk1"/>
                </a:solidFill>
              </a:rPr>
              <a:t>Earn plus subscription model -</a:t>
            </a:r>
          </a:p>
          <a:p>
            <a:pPr indent="-304800" lvl="0" marL="457200" rtl="0">
              <a:spcBef>
                <a:spcPts val="0"/>
              </a:spcBef>
              <a:buClr>
                <a:schemeClr val="dk1"/>
              </a:buClr>
              <a:buSzPts val="1200"/>
              <a:buChar char="-"/>
            </a:pPr>
            <a:r>
              <a:rPr lang="en" sz="1200">
                <a:solidFill>
                  <a:schemeClr val="dk1"/>
                </a:solidFill>
              </a:rPr>
              <a:t>Take 10 rides and get 5 ride pass </a:t>
            </a:r>
          </a:p>
          <a:p>
            <a:pPr indent="-304800" lvl="0" marL="457200" rtl="0">
              <a:spcBef>
                <a:spcPts val="0"/>
              </a:spcBef>
              <a:buClr>
                <a:schemeClr val="dk1"/>
              </a:buClr>
              <a:buSzPts val="1200"/>
              <a:buChar char="-"/>
            </a:pPr>
            <a:r>
              <a:rPr lang="en" sz="1200">
                <a:solidFill>
                  <a:schemeClr val="dk1"/>
                </a:solidFill>
              </a:rPr>
              <a:t>Free trials of 5 ride pass</a:t>
            </a: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6" name="Shape 1796"/>
        <p:cNvGrpSpPr/>
        <p:nvPr/>
      </p:nvGrpSpPr>
      <p:grpSpPr>
        <a:xfrm>
          <a:off x="0" y="0"/>
          <a:ext cx="0" cy="0"/>
          <a:chOff x="0" y="0"/>
          <a:chExt cx="0" cy="0"/>
        </a:xfrm>
      </p:grpSpPr>
      <p:sp>
        <p:nvSpPr>
          <p:cNvPr id="1797" name="Shape 17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8" name="Shape 17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4" name="Shape 1804"/>
        <p:cNvGrpSpPr/>
        <p:nvPr/>
      </p:nvGrpSpPr>
      <p:grpSpPr>
        <a:xfrm>
          <a:off x="0" y="0"/>
          <a:ext cx="0" cy="0"/>
          <a:chOff x="0" y="0"/>
          <a:chExt cx="0" cy="0"/>
        </a:xfrm>
      </p:grpSpPr>
      <p:sp>
        <p:nvSpPr>
          <p:cNvPr id="1805" name="Shape 18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6" name="Shape 18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3" name="Shape 1813"/>
        <p:cNvGrpSpPr/>
        <p:nvPr/>
      </p:nvGrpSpPr>
      <p:grpSpPr>
        <a:xfrm>
          <a:off x="0" y="0"/>
          <a:ext cx="0" cy="0"/>
          <a:chOff x="0" y="0"/>
          <a:chExt cx="0" cy="0"/>
        </a:xfrm>
      </p:grpSpPr>
      <p:sp>
        <p:nvSpPr>
          <p:cNvPr id="1814" name="Shape 18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15" name="Shape 18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a:p>
            <a:pPr lvl="0" rtl="0">
              <a:spcBef>
                <a:spcPts val="0"/>
              </a:spcBef>
              <a:buNone/>
            </a:pPr>
            <a:r>
              <a:rPr lang="en"/>
              <a:t>Put increase in rides/month of C1 customers</a:t>
            </a: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0" name="Shape 1820"/>
        <p:cNvGrpSpPr/>
        <p:nvPr/>
      </p:nvGrpSpPr>
      <p:grpSpPr>
        <a:xfrm>
          <a:off x="0" y="0"/>
          <a:ext cx="0" cy="0"/>
          <a:chOff x="0" y="0"/>
          <a:chExt cx="0" cy="0"/>
        </a:xfrm>
      </p:grpSpPr>
      <p:sp>
        <p:nvSpPr>
          <p:cNvPr id="1821" name="Shape 18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2" name="Shape 18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5" name="Shape 1825"/>
        <p:cNvGrpSpPr/>
        <p:nvPr/>
      </p:nvGrpSpPr>
      <p:grpSpPr>
        <a:xfrm>
          <a:off x="0" y="0"/>
          <a:ext cx="0" cy="0"/>
          <a:chOff x="0" y="0"/>
          <a:chExt cx="0" cy="0"/>
        </a:xfrm>
      </p:grpSpPr>
      <p:sp>
        <p:nvSpPr>
          <p:cNvPr id="1826" name="Shape 18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7" name="Shape 18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3" name="Shape 1833"/>
        <p:cNvGrpSpPr/>
        <p:nvPr/>
      </p:nvGrpSpPr>
      <p:grpSpPr>
        <a:xfrm>
          <a:off x="0" y="0"/>
          <a:ext cx="0" cy="0"/>
          <a:chOff x="0" y="0"/>
          <a:chExt cx="0" cy="0"/>
        </a:xfrm>
      </p:grpSpPr>
      <p:sp>
        <p:nvSpPr>
          <p:cNvPr id="1834" name="Shape 18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5" name="Shape 183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Discard this page. Just describe difference between Pass and Select. Map each to the two strategic objectives outlined earlier</a:t>
            </a: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2" name="Shape 1842"/>
        <p:cNvGrpSpPr/>
        <p:nvPr/>
      </p:nvGrpSpPr>
      <p:grpSpPr>
        <a:xfrm>
          <a:off x="0" y="0"/>
          <a:ext cx="0" cy="0"/>
          <a:chOff x="0" y="0"/>
          <a:chExt cx="0" cy="0"/>
        </a:xfrm>
      </p:grpSpPr>
      <p:sp>
        <p:nvSpPr>
          <p:cNvPr id="1843" name="Shape 18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4" name="Shape 18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6" name="Shape 1856"/>
        <p:cNvGrpSpPr/>
        <p:nvPr/>
      </p:nvGrpSpPr>
      <p:grpSpPr>
        <a:xfrm>
          <a:off x="0" y="0"/>
          <a:ext cx="0" cy="0"/>
          <a:chOff x="0" y="0"/>
          <a:chExt cx="0" cy="0"/>
        </a:xfrm>
      </p:grpSpPr>
      <p:sp>
        <p:nvSpPr>
          <p:cNvPr id="1857" name="Shape 18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58" name="Shape 18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indent="-304800" lvl="0" marL="457200" rtl="0">
              <a:spcBef>
                <a:spcPts val="0"/>
              </a:spcBef>
              <a:buClr>
                <a:schemeClr val="dk1"/>
              </a:buClr>
              <a:buSzPts val="1200"/>
              <a:buChar char="-"/>
            </a:pPr>
            <a:r>
              <a:rPr lang="en" sz="1200">
                <a:solidFill>
                  <a:schemeClr val="dk1"/>
                </a:solidFill>
              </a:rPr>
              <a:t>To identify premium customer behaviour</a:t>
            </a: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6" name="Shape 1866"/>
        <p:cNvGrpSpPr/>
        <p:nvPr/>
      </p:nvGrpSpPr>
      <p:grpSpPr>
        <a:xfrm>
          <a:off x="0" y="0"/>
          <a:ext cx="0" cy="0"/>
          <a:chOff x="0" y="0"/>
          <a:chExt cx="0" cy="0"/>
        </a:xfrm>
      </p:grpSpPr>
      <p:sp>
        <p:nvSpPr>
          <p:cNvPr id="1867" name="Shape 18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68" name="Shape 186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Clr>
                <a:schemeClr val="dk1"/>
              </a:buClr>
              <a:buSzPts val="1100"/>
              <a:buFont typeface="Arial"/>
              <a:buNone/>
            </a:pPr>
            <a:r>
              <a:rPr lang="en" sz="1200">
                <a:solidFill>
                  <a:schemeClr val="dk1"/>
                </a:solidFill>
              </a:rPr>
              <a:t>Earn plus subscription model -</a:t>
            </a:r>
          </a:p>
          <a:p>
            <a:pPr indent="-304800" lvl="0" marL="457200" rtl="0">
              <a:spcBef>
                <a:spcPts val="0"/>
              </a:spcBef>
              <a:buClr>
                <a:schemeClr val="dk1"/>
              </a:buClr>
              <a:buSzPts val="1200"/>
              <a:buChar char="-"/>
            </a:pPr>
            <a:r>
              <a:rPr lang="en" sz="1200">
                <a:solidFill>
                  <a:schemeClr val="dk1"/>
                </a:solidFill>
              </a:rPr>
              <a:t>Take 10 rides and get 5 ride pass </a:t>
            </a:r>
          </a:p>
          <a:p>
            <a:pPr indent="-304800" lvl="0" marL="457200" rtl="0">
              <a:spcBef>
                <a:spcPts val="0"/>
              </a:spcBef>
              <a:buClr>
                <a:schemeClr val="dk1"/>
              </a:buClr>
              <a:buSzPts val="1200"/>
              <a:buChar char="-"/>
            </a:pPr>
            <a:r>
              <a:rPr lang="en" sz="1200">
                <a:solidFill>
                  <a:schemeClr val="dk1"/>
                </a:solidFill>
              </a:rPr>
              <a:t>Free trials of 5 ride pass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6" name="Shape 41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4" name="Shape 1874"/>
        <p:cNvGrpSpPr/>
        <p:nvPr/>
      </p:nvGrpSpPr>
      <p:grpSpPr>
        <a:xfrm>
          <a:off x="0" y="0"/>
          <a:ext cx="0" cy="0"/>
          <a:chOff x="0" y="0"/>
          <a:chExt cx="0" cy="0"/>
        </a:xfrm>
      </p:grpSpPr>
      <p:sp>
        <p:nvSpPr>
          <p:cNvPr id="1875" name="Shape 18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6" name="Shape 18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9" name="Shape 1879"/>
        <p:cNvGrpSpPr/>
        <p:nvPr/>
      </p:nvGrpSpPr>
      <p:grpSpPr>
        <a:xfrm>
          <a:off x="0" y="0"/>
          <a:ext cx="0" cy="0"/>
          <a:chOff x="0" y="0"/>
          <a:chExt cx="0" cy="0"/>
        </a:xfrm>
      </p:grpSpPr>
      <p:sp>
        <p:nvSpPr>
          <p:cNvPr id="1880" name="Shape 18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1" name="Shape 18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5" name="Shape 1885"/>
        <p:cNvGrpSpPr/>
        <p:nvPr/>
      </p:nvGrpSpPr>
      <p:grpSpPr>
        <a:xfrm>
          <a:off x="0" y="0"/>
          <a:ext cx="0" cy="0"/>
          <a:chOff x="0" y="0"/>
          <a:chExt cx="0" cy="0"/>
        </a:xfrm>
      </p:grpSpPr>
      <p:sp>
        <p:nvSpPr>
          <p:cNvPr id="1886" name="Shape 18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7" name="Shape 18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Shape 4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7" name="Shape 43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Shape 4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0" name="Shape 4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Shape 4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7" name="Shape 45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Shape 4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5" name="Shape 4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Shape 4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8" name="Shape 4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Shape 4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1" name="Shape 49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Shape 4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8" name="Shape 49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Shape 5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6" name="Shape 50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Shape 5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9" name="Shape 51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8" name="Shape 5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Shape 5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5" name="Shape 54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Shape 5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0" name="Shape 55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5" name="Shape 56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Shape 5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0" name="Shape 5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Shape 5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7" name="Shape 57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2" name="Shape 5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Shape 2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1" name="Shape 2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Shape 5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9" name="Shape 5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Shape 6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2" name="Shape 60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Shape 6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5" name="Shape 6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Shape 6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1" name="Shape 62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Shape 6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1" name="Shape 63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Shape 6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1" name="Shape 64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Shape 6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9" name="Shape 6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Shape 6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9" name="Shape 6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Shape 6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1" name="Shape 6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Shape 6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1" name="Shape 6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9" name="Shape 6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Shape 6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5" name="Shape 69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8" name="Shape 698"/>
        <p:cNvGrpSpPr/>
        <p:nvPr/>
      </p:nvGrpSpPr>
      <p:grpSpPr>
        <a:xfrm>
          <a:off x="0" y="0"/>
          <a:ext cx="0" cy="0"/>
          <a:chOff x="0" y="0"/>
          <a:chExt cx="0" cy="0"/>
        </a:xfrm>
      </p:grpSpPr>
      <p:sp>
        <p:nvSpPr>
          <p:cNvPr id="699" name="Shape 6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0" name="Shape 70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Shape 7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8" name="Shape 70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Shape 7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3" name="Shape 71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Shape 7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0" name="Shape 7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Shape 7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3" name="Shape 73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Shape 7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6" name="Shape 7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Shape 7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2" name="Shape 7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Shape 7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2" name="Shape 76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0" name="Shape 770"/>
        <p:cNvGrpSpPr/>
        <p:nvPr/>
      </p:nvGrpSpPr>
      <p:grpSpPr>
        <a:xfrm>
          <a:off x="0" y="0"/>
          <a:ext cx="0" cy="0"/>
          <a:chOff x="0" y="0"/>
          <a:chExt cx="0" cy="0"/>
        </a:xfrm>
      </p:grpSpPr>
      <p:sp>
        <p:nvSpPr>
          <p:cNvPr id="771" name="Shape 7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2" name="Shape 77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Add the contrast with Share as a learning</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Shape 7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1" name="Shape 7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Break in KM bucket, Move from No Peak to FF, Limit rides, also have 1 pass which will have FF for all buckets and UL rides (current members to be transitioned to this pack)</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Shape 7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7" name="Shape 78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Break in KM bucket, Move from No Peak to FF, Limit rides, also have 1 pass which will have FF for all buckets and UL rides (current members to be transitioned to this pack)</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Shape 7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3" name="Shape 7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Break in KM bucket, Move from No Peak to FF, Limit rides, also have 1 pass which will have FF for all buckets and UL rides (current members to be transitioned to this pack)</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Shape 7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9" name="Shape 7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Shape 8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0" name="Shape 81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Shape 8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5" name="Shape 81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Shape 8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2" name="Shape 8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Shape 8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7" name="Shape 82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Shape 8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4" name="Shape 8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Shape 8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7" name="Shape 84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8" name="Shape 858"/>
        <p:cNvGrpSpPr/>
        <p:nvPr/>
      </p:nvGrpSpPr>
      <p:grpSpPr>
        <a:xfrm>
          <a:off x="0" y="0"/>
          <a:ext cx="0" cy="0"/>
          <a:chOff x="0" y="0"/>
          <a:chExt cx="0" cy="0"/>
        </a:xfrm>
      </p:grpSpPr>
      <p:sp>
        <p:nvSpPr>
          <p:cNvPr id="859" name="Shape 8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0" name="Shape 86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Shape 8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6" name="Shape 86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sz="1000">
                <a:solidFill>
                  <a:srgbClr val="333333"/>
                </a:solidFill>
                <a:highlight>
                  <a:srgbClr val="FFFFFF"/>
                </a:highlight>
              </a:rPr>
              <a:t>remove SP/Select penetration from here and add on next slide at pref cat level</a:t>
            </a:r>
          </a:p>
          <a:p>
            <a:pPr lvl="0">
              <a:spcBef>
                <a:spcPts val="0"/>
              </a:spcBef>
              <a:buNone/>
            </a:pPr>
            <a:r>
              <a:t/>
            </a:r>
            <a:endParaRPr sz="1000">
              <a:solidFill>
                <a:srgbClr val="333333"/>
              </a:solidFill>
              <a:highlight>
                <a:srgbClr val="FFFFFF"/>
              </a:highlight>
            </a:endParaRPr>
          </a:p>
          <a:p>
            <a:pPr lvl="0" rtl="0">
              <a:spcBef>
                <a:spcPts val="0"/>
              </a:spcBef>
              <a:buNone/>
            </a:pPr>
            <a:r>
              <a:rPr lang="en" sz="1000">
                <a:solidFill>
                  <a:srgbClr val="333333"/>
                </a:solidFill>
                <a:highlight>
                  <a:srgbClr val="F5F5F5"/>
                </a:highlight>
              </a:rPr>
              <a:t>talk abput opportunity that can be unlocked on this slide</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4" name="Shape 874"/>
        <p:cNvGrpSpPr/>
        <p:nvPr/>
      </p:nvGrpSpPr>
      <p:grpSpPr>
        <a:xfrm>
          <a:off x="0" y="0"/>
          <a:ext cx="0" cy="0"/>
          <a:chOff x="0" y="0"/>
          <a:chExt cx="0" cy="0"/>
        </a:xfrm>
      </p:grpSpPr>
      <p:sp>
        <p:nvSpPr>
          <p:cNvPr id="875" name="Shape 8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6" name="Shape 8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Shape 8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1" name="Shape 88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Shape 8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8" name="Shape 88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Shape 9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1" name="Shape 90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2" name="Shape 912"/>
        <p:cNvGrpSpPr/>
        <p:nvPr/>
      </p:nvGrpSpPr>
      <p:grpSpPr>
        <a:xfrm>
          <a:off x="0" y="0"/>
          <a:ext cx="0" cy="0"/>
          <a:chOff x="0" y="0"/>
          <a:chExt cx="0" cy="0"/>
        </a:xfrm>
      </p:grpSpPr>
      <p:sp>
        <p:nvSpPr>
          <p:cNvPr id="913" name="Shape 9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4" name="Shape 9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Shape 9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0" name="Shape 9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sz="1000">
                <a:solidFill>
                  <a:srgbClr val="333333"/>
                </a:solidFill>
                <a:highlight>
                  <a:srgbClr val="FFFFFF"/>
                </a:highlight>
              </a:rPr>
              <a:t>remove SP/Select penetration from here and add on next slide at pref cat level</a:t>
            </a:r>
          </a:p>
          <a:p>
            <a:pPr lvl="0" rtl="0">
              <a:spcBef>
                <a:spcPts val="0"/>
              </a:spcBef>
              <a:buNone/>
            </a:pPr>
            <a:r>
              <a:t/>
            </a:r>
            <a:endParaRPr sz="1000">
              <a:solidFill>
                <a:srgbClr val="333333"/>
              </a:solidFill>
              <a:highlight>
                <a:srgbClr val="FFFFFF"/>
              </a:highlight>
            </a:endParaRPr>
          </a:p>
          <a:p>
            <a:pPr lvl="0" rtl="0">
              <a:spcBef>
                <a:spcPts val="0"/>
              </a:spcBef>
              <a:buNone/>
            </a:pPr>
            <a:r>
              <a:rPr lang="en" sz="1000">
                <a:solidFill>
                  <a:srgbClr val="333333"/>
                </a:solidFill>
                <a:highlight>
                  <a:srgbClr val="F5F5F5"/>
                </a:highlight>
              </a:rPr>
              <a:t>talk abput opportunity that can be unlocked on this slide</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Shape 9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0" name="Shape 93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Shape 9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6" name="Shape 93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4" name="Shape 944"/>
        <p:cNvGrpSpPr/>
        <p:nvPr/>
      </p:nvGrpSpPr>
      <p:grpSpPr>
        <a:xfrm>
          <a:off x="0" y="0"/>
          <a:ext cx="0" cy="0"/>
          <a:chOff x="0" y="0"/>
          <a:chExt cx="0" cy="0"/>
        </a:xfrm>
      </p:grpSpPr>
      <p:sp>
        <p:nvSpPr>
          <p:cNvPr id="945" name="Shape 9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6" name="Shape 94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Shape 9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5" name="Shape 95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Shape 9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4" name="Shape 96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9" name="Shape 969"/>
        <p:cNvGrpSpPr/>
        <p:nvPr/>
      </p:nvGrpSpPr>
      <p:grpSpPr>
        <a:xfrm>
          <a:off x="0" y="0"/>
          <a:ext cx="0" cy="0"/>
          <a:chOff x="0" y="0"/>
          <a:chExt cx="0" cy="0"/>
        </a:xfrm>
      </p:grpSpPr>
      <p:sp>
        <p:nvSpPr>
          <p:cNvPr id="970" name="Shape 9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1" name="Shape 971"/>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gn="just">
              <a:lnSpc>
                <a:spcPct val="115000"/>
              </a:lnSpc>
              <a:spcBef>
                <a:spcPts val="0"/>
              </a:spcBef>
              <a:buClr>
                <a:schemeClr val="dk1"/>
              </a:buClr>
              <a:buSzPts val="1100"/>
              <a:buFont typeface="Arial"/>
              <a:buNone/>
            </a:pPr>
            <a:r>
              <a:rPr i="1" lang="en" sz="1200">
                <a:solidFill>
                  <a:schemeClr val="dk1"/>
                </a:solidFill>
              </a:rPr>
              <a:t>Users will earn points &amp; “Points Balance” will increase as people will earn more points</a:t>
            </a:r>
          </a:p>
          <a:p>
            <a:pPr lvl="0" rtl="0" algn="just">
              <a:lnSpc>
                <a:spcPct val="115000"/>
              </a:lnSpc>
              <a:spcBef>
                <a:spcPts val="0"/>
              </a:spcBef>
              <a:buClr>
                <a:schemeClr val="dk1"/>
              </a:buClr>
              <a:buSzPts val="1100"/>
              <a:buFont typeface="Arial"/>
              <a:buNone/>
            </a:pPr>
            <a:r>
              <a:rPr i="1" lang="en" sz="1200">
                <a:solidFill>
                  <a:schemeClr val="dk1"/>
                </a:solidFill>
              </a:rPr>
              <a:t>Users can redeem their points if they are in a favorable tier</a:t>
            </a:r>
          </a:p>
          <a:p>
            <a:pPr lvl="0" rtl="0" algn="just">
              <a:lnSpc>
                <a:spcPct val="115000"/>
              </a:lnSpc>
              <a:spcBef>
                <a:spcPts val="0"/>
              </a:spcBef>
              <a:buClr>
                <a:schemeClr val="dk1"/>
              </a:buClr>
              <a:buSzPts val="1100"/>
              <a:buFont typeface="Arial"/>
              <a:buNone/>
            </a:pPr>
            <a:r>
              <a:rPr i="1" lang="en" sz="1200">
                <a:solidFill>
                  <a:schemeClr val="dk1"/>
                </a:solidFill>
              </a:rPr>
              <a:t>Points will get expired after 3 months</a:t>
            </a:r>
          </a:p>
          <a:p>
            <a:pPr lvl="0" rtl="0" algn="just">
              <a:lnSpc>
                <a:spcPct val="115000"/>
              </a:lnSpc>
              <a:spcBef>
                <a:spcPts val="0"/>
              </a:spcBef>
              <a:buClr>
                <a:schemeClr val="dk1"/>
              </a:buClr>
              <a:buSzPts val="1100"/>
              <a:buFont typeface="Arial"/>
              <a:buNone/>
            </a:pPr>
            <a:r>
              <a:rPr i="1" lang="en" sz="1200">
                <a:solidFill>
                  <a:schemeClr val="dk1"/>
                </a:solidFill>
              </a:rPr>
              <a:t>Points Earned in last 30 days will be used to allot a tier to a user. Eg. If cutoff for Gold membership is 1000 points &amp;  someone earns 1000 points in last 1 month, irrespective of how many they have redeemed, he/she will be made a Gold member</a:t>
            </a:r>
          </a:p>
          <a:p>
            <a:pPr lvl="0" rtl="0" algn="just">
              <a:lnSpc>
                <a:spcPct val="115000"/>
              </a:lnSpc>
              <a:spcBef>
                <a:spcPts val="0"/>
              </a:spcBef>
              <a:buClr>
                <a:schemeClr val="dk1"/>
              </a:buClr>
              <a:buSzPts val="1100"/>
              <a:buFont typeface="Arial"/>
              <a:buNone/>
            </a:pPr>
            <a:r>
              <a:rPr i="1" lang="en" sz="1200">
                <a:solidFill>
                  <a:schemeClr val="dk1"/>
                </a:solidFill>
              </a:rPr>
              <a:t>Users will get vouchers as and when their points get redeemed. Automatic redemption will happen (in consideration), and details will be added to invoice</a:t>
            </a:r>
          </a:p>
          <a:p>
            <a:pPr lvl="0" rtl="0" algn="just">
              <a:lnSpc>
                <a:spcPct val="115000"/>
              </a:lnSpc>
              <a:spcBef>
                <a:spcPts val="0"/>
              </a:spcBef>
              <a:buClr>
                <a:schemeClr val="dk1"/>
              </a:buClr>
              <a:buSzPts val="1100"/>
              <a:buFont typeface="Arial"/>
              <a:buNone/>
            </a:pPr>
            <a:r>
              <a:t/>
            </a:r>
            <a:endParaRPr sz="1200">
              <a:solidFill>
                <a:schemeClr val="dk1"/>
              </a:solidFill>
            </a:endParaRPr>
          </a:p>
          <a:p>
            <a:pPr lvl="0" rtl="0">
              <a:spcBef>
                <a:spcPts val="0"/>
              </a:spcBef>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6" name="Shape 976"/>
        <p:cNvGrpSpPr/>
        <p:nvPr/>
      </p:nvGrpSpPr>
      <p:grpSpPr>
        <a:xfrm>
          <a:off x="0" y="0"/>
          <a:ext cx="0" cy="0"/>
          <a:chOff x="0" y="0"/>
          <a:chExt cx="0" cy="0"/>
        </a:xfrm>
      </p:grpSpPr>
      <p:sp>
        <p:nvSpPr>
          <p:cNvPr id="977" name="Shape 9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8" name="Shape 97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gn="just">
              <a:lnSpc>
                <a:spcPct val="115000"/>
              </a:lnSpc>
              <a:spcBef>
                <a:spcPts val="0"/>
              </a:spcBef>
              <a:buClr>
                <a:schemeClr val="dk1"/>
              </a:buClr>
              <a:buSzPts val="1100"/>
              <a:buFont typeface="Arial"/>
              <a:buNone/>
            </a:pPr>
            <a:r>
              <a:rPr i="1" lang="en" sz="1200">
                <a:solidFill>
                  <a:schemeClr val="dk1"/>
                </a:solidFill>
              </a:rPr>
              <a:t>Users will earn points &amp; “Points Balance” will increase as people will earn more points</a:t>
            </a:r>
          </a:p>
          <a:p>
            <a:pPr lvl="0" rtl="0" algn="just">
              <a:lnSpc>
                <a:spcPct val="115000"/>
              </a:lnSpc>
              <a:spcBef>
                <a:spcPts val="0"/>
              </a:spcBef>
              <a:buClr>
                <a:schemeClr val="dk1"/>
              </a:buClr>
              <a:buSzPts val="1100"/>
              <a:buFont typeface="Arial"/>
              <a:buNone/>
            </a:pPr>
            <a:r>
              <a:rPr i="1" lang="en" sz="1200">
                <a:solidFill>
                  <a:schemeClr val="dk1"/>
                </a:solidFill>
              </a:rPr>
              <a:t>Users can redeem their points if they are in a favorable tier</a:t>
            </a:r>
          </a:p>
          <a:p>
            <a:pPr lvl="0" rtl="0" algn="just">
              <a:lnSpc>
                <a:spcPct val="115000"/>
              </a:lnSpc>
              <a:spcBef>
                <a:spcPts val="0"/>
              </a:spcBef>
              <a:buClr>
                <a:schemeClr val="dk1"/>
              </a:buClr>
              <a:buSzPts val="1100"/>
              <a:buFont typeface="Arial"/>
              <a:buNone/>
            </a:pPr>
            <a:r>
              <a:rPr i="1" lang="en" sz="1200">
                <a:solidFill>
                  <a:schemeClr val="dk1"/>
                </a:solidFill>
              </a:rPr>
              <a:t>Points will get expired after 3 months</a:t>
            </a:r>
          </a:p>
          <a:p>
            <a:pPr lvl="0" rtl="0" algn="just">
              <a:lnSpc>
                <a:spcPct val="115000"/>
              </a:lnSpc>
              <a:spcBef>
                <a:spcPts val="0"/>
              </a:spcBef>
              <a:buClr>
                <a:schemeClr val="dk1"/>
              </a:buClr>
              <a:buSzPts val="1100"/>
              <a:buFont typeface="Arial"/>
              <a:buNone/>
            </a:pPr>
            <a:r>
              <a:rPr i="1" lang="en" sz="1200">
                <a:solidFill>
                  <a:schemeClr val="dk1"/>
                </a:solidFill>
              </a:rPr>
              <a:t>Points Earned in last 30 days will be used to allot a tier to a user. Eg. If cutoff for Gold membership is 1000 points &amp;  someone earns 1000 points in last 1 month, irrespective of how many they have redeemed, he/she will be made a Gold member</a:t>
            </a:r>
          </a:p>
          <a:p>
            <a:pPr lvl="0" rtl="0" algn="just">
              <a:lnSpc>
                <a:spcPct val="115000"/>
              </a:lnSpc>
              <a:spcBef>
                <a:spcPts val="0"/>
              </a:spcBef>
              <a:buClr>
                <a:schemeClr val="dk1"/>
              </a:buClr>
              <a:buSzPts val="1100"/>
              <a:buFont typeface="Arial"/>
              <a:buNone/>
            </a:pPr>
            <a:r>
              <a:rPr i="1" lang="en" sz="1200">
                <a:solidFill>
                  <a:schemeClr val="dk1"/>
                </a:solidFill>
              </a:rPr>
              <a:t>Users will get vouchers as and when their points get redeemed. Automatic redemption will happen (in consideration), and details will be added to invoice</a:t>
            </a:r>
          </a:p>
          <a:p>
            <a:pPr lvl="0" rtl="0" algn="just">
              <a:lnSpc>
                <a:spcPct val="115000"/>
              </a:lnSpc>
              <a:spcBef>
                <a:spcPts val="0"/>
              </a:spcBef>
              <a:buClr>
                <a:schemeClr val="dk1"/>
              </a:buClr>
              <a:buSzPts val="1100"/>
              <a:buFont typeface="Arial"/>
              <a:buNone/>
            </a:pPr>
            <a:r>
              <a:t/>
            </a:r>
            <a:endParaRPr sz="1200">
              <a:solidFill>
                <a:schemeClr val="dk1"/>
              </a:solidFill>
            </a:endParaRPr>
          </a:p>
          <a:p>
            <a:pPr lvl="0" rtl="0">
              <a:spcBef>
                <a:spcPts val="0"/>
              </a:spcBef>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Shape 9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6" name="Shape 98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1" name="Shape 991"/>
        <p:cNvGrpSpPr/>
        <p:nvPr/>
      </p:nvGrpSpPr>
      <p:grpSpPr>
        <a:xfrm>
          <a:off x="0" y="0"/>
          <a:ext cx="0" cy="0"/>
          <a:chOff x="0" y="0"/>
          <a:chExt cx="0" cy="0"/>
        </a:xfrm>
      </p:grpSpPr>
      <p:sp>
        <p:nvSpPr>
          <p:cNvPr id="992" name="Shape 9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3" name="Shape 99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Link with the growth in rides &amp; retention of the users on the platform</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Shape 9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9" name="Shape 99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rPr lang="en"/>
              <a:t>Link with the growth in rides &amp; retention of the users on the platform</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Shape 10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5" name="Shape 10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0" name="Shape 1020"/>
        <p:cNvGrpSpPr/>
        <p:nvPr/>
      </p:nvGrpSpPr>
      <p:grpSpPr>
        <a:xfrm>
          <a:off x="0" y="0"/>
          <a:ext cx="0" cy="0"/>
          <a:chOff x="0" y="0"/>
          <a:chExt cx="0" cy="0"/>
        </a:xfrm>
      </p:grpSpPr>
      <p:sp>
        <p:nvSpPr>
          <p:cNvPr id="1021" name="Shape 10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2" name="Shape 102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6" name="Shape 1026"/>
        <p:cNvGrpSpPr/>
        <p:nvPr/>
      </p:nvGrpSpPr>
      <p:grpSpPr>
        <a:xfrm>
          <a:off x="0" y="0"/>
          <a:ext cx="0" cy="0"/>
          <a:chOff x="0" y="0"/>
          <a:chExt cx="0" cy="0"/>
        </a:xfrm>
      </p:grpSpPr>
      <p:sp>
        <p:nvSpPr>
          <p:cNvPr id="1027" name="Shape 10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8" name="Shape 102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Shape 10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4" name="Shape 103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Uber card - </a:t>
            </a:r>
            <a:r>
              <a:rPr lang="en" u="sng">
                <a:solidFill>
                  <a:schemeClr val="hlink"/>
                </a:solidFill>
                <a:hlinkClick r:id="rId2"/>
              </a:rPr>
              <a:t>https://www.uber.com/newsroom/uber-visa-card/</a:t>
            </a:r>
          </a:p>
          <a:p>
            <a:pPr lvl="0" rtl="0">
              <a:spcBef>
                <a:spcPts val="0"/>
              </a:spcBef>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2" name="Shape 1042"/>
        <p:cNvGrpSpPr/>
        <p:nvPr/>
      </p:nvGrpSpPr>
      <p:grpSpPr>
        <a:xfrm>
          <a:off x="0" y="0"/>
          <a:ext cx="0" cy="0"/>
          <a:chOff x="0" y="0"/>
          <a:chExt cx="0" cy="0"/>
        </a:xfrm>
      </p:grpSpPr>
      <p:sp>
        <p:nvSpPr>
          <p:cNvPr id="1043" name="Shape 10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4" name="Shape 104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Shape 10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2" name="Shape 105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6" name="Shape 1056"/>
        <p:cNvGrpSpPr/>
        <p:nvPr/>
      </p:nvGrpSpPr>
      <p:grpSpPr>
        <a:xfrm>
          <a:off x="0" y="0"/>
          <a:ext cx="0" cy="0"/>
          <a:chOff x="0" y="0"/>
          <a:chExt cx="0" cy="0"/>
        </a:xfrm>
      </p:grpSpPr>
      <p:sp>
        <p:nvSpPr>
          <p:cNvPr id="1057" name="Shape 10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8" name="Shape 105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1" name="Shape 1061"/>
        <p:cNvGrpSpPr/>
        <p:nvPr/>
      </p:nvGrpSpPr>
      <p:grpSpPr>
        <a:xfrm>
          <a:off x="0" y="0"/>
          <a:ext cx="0" cy="0"/>
          <a:chOff x="0" y="0"/>
          <a:chExt cx="0" cy="0"/>
        </a:xfrm>
      </p:grpSpPr>
      <p:sp>
        <p:nvSpPr>
          <p:cNvPr id="1062" name="Shape 10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3" name="Shape 106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8" name="Shape 1068"/>
        <p:cNvGrpSpPr/>
        <p:nvPr/>
      </p:nvGrpSpPr>
      <p:grpSpPr>
        <a:xfrm>
          <a:off x="0" y="0"/>
          <a:ext cx="0" cy="0"/>
          <a:chOff x="0" y="0"/>
          <a:chExt cx="0" cy="0"/>
        </a:xfrm>
      </p:grpSpPr>
      <p:sp>
        <p:nvSpPr>
          <p:cNvPr id="1069" name="Shape 10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0" name="Shape 107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Shape 10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5" name="Shape 107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spcBef>
                <a:spcPts val="0"/>
              </a:spcBef>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0" name="Shape 1080"/>
        <p:cNvGrpSpPr/>
        <p:nvPr/>
      </p:nvGrpSpPr>
      <p:grpSpPr>
        <a:xfrm>
          <a:off x="0" y="0"/>
          <a:ext cx="0" cy="0"/>
          <a:chOff x="0" y="0"/>
          <a:chExt cx="0" cy="0"/>
        </a:xfrm>
      </p:grpSpPr>
      <p:sp>
        <p:nvSpPr>
          <p:cNvPr id="1081" name="Shape 10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2" name="Shape 10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rtl="0">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wrap="square" tIns="91425"/>
          <a:lstStyle>
            <a:lvl1pPr lvl="0" algn="ctr">
              <a:spcBef>
                <a:spcPts val="0"/>
              </a:spcBef>
              <a:buSzPts val="5200"/>
              <a:buNone/>
              <a:defRPr sz="5200"/>
            </a:lvl1pPr>
            <a:lvl2pPr lvl="1" algn="ctr">
              <a:spcBef>
                <a:spcPts val="0"/>
              </a:spcBef>
              <a:buSzPts val="5200"/>
              <a:buNone/>
              <a:defRPr sz="5200"/>
            </a:lvl2pPr>
            <a:lvl3pPr lvl="2" algn="ctr">
              <a:spcBef>
                <a:spcPts val="0"/>
              </a:spcBef>
              <a:buSzPts val="5200"/>
              <a:buNone/>
              <a:defRPr sz="5200"/>
            </a:lvl3pPr>
            <a:lvl4pPr lvl="3" algn="ctr">
              <a:spcBef>
                <a:spcPts val="0"/>
              </a:spcBef>
              <a:buSzPts val="5200"/>
              <a:buNone/>
              <a:defRPr sz="5200"/>
            </a:lvl4pPr>
            <a:lvl5pPr lvl="4" algn="ctr">
              <a:spcBef>
                <a:spcPts val="0"/>
              </a:spcBef>
              <a:buSzPts val="5200"/>
              <a:buNone/>
              <a:defRPr sz="5200"/>
            </a:lvl5pPr>
            <a:lvl6pPr lvl="5" algn="ctr">
              <a:spcBef>
                <a:spcPts val="0"/>
              </a:spcBef>
              <a:buSzPts val="5200"/>
              <a:buNone/>
              <a:defRPr sz="5200"/>
            </a:lvl6pPr>
            <a:lvl7pPr lvl="6" algn="ctr">
              <a:spcBef>
                <a:spcPts val="0"/>
              </a:spcBef>
              <a:buSzPts val="5200"/>
              <a:buNone/>
              <a:defRPr sz="5200"/>
            </a:lvl7pPr>
            <a:lvl8pPr lvl="7" algn="ctr">
              <a:spcBef>
                <a:spcPts val="0"/>
              </a:spcBef>
              <a:buSzPts val="5200"/>
              <a:buNone/>
              <a:defRPr sz="5200"/>
            </a:lvl8pPr>
            <a:lvl9pPr lvl="8" algn="ctr">
              <a:spcBef>
                <a:spcPts val="0"/>
              </a:spcBef>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wrap="square" tIns="91425"/>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wrap="square" tIns="91425"/>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54" name="Shape 54"/>
        <p:cNvGrpSpPr/>
        <p:nvPr/>
      </p:nvGrpSpPr>
      <p:grpSpPr>
        <a:xfrm>
          <a:off x="0" y="0"/>
          <a:ext cx="0" cy="0"/>
          <a:chOff x="0" y="0"/>
          <a:chExt cx="0" cy="0"/>
        </a:xfrm>
      </p:grpSpPr>
      <p:sp>
        <p:nvSpPr>
          <p:cNvPr id="55" name="Shape 55"/>
          <p:cNvSpPr txBox="1"/>
          <p:nvPr>
            <p:ph type="ctrTitle"/>
          </p:nvPr>
        </p:nvSpPr>
        <p:spPr>
          <a:xfrm>
            <a:off x="311708" y="744575"/>
            <a:ext cx="8520600" cy="20526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chemeClr val="dk1"/>
              </a:buClr>
              <a:buSzPts val="1400"/>
              <a:buFont typeface="Arial"/>
              <a:buNone/>
              <a:defRPr b="0" i="0" sz="5200" u="none" cap="none" strike="noStrike">
                <a:solidFill>
                  <a:schemeClr val="dk1"/>
                </a:solidFill>
                <a:latin typeface="Arial"/>
                <a:ea typeface="Arial"/>
                <a:cs typeface="Arial"/>
                <a:sym typeface="Arial"/>
              </a:defRPr>
            </a:lvl1pPr>
            <a:lvl2pPr indent="0" lvl="1" rtl="0" algn="ctr">
              <a:spcBef>
                <a:spcPts val="0"/>
              </a:spcBef>
              <a:buClr>
                <a:schemeClr val="dk1"/>
              </a:buClr>
              <a:buSzPts val="1400"/>
              <a:buFont typeface="Arial"/>
              <a:buNone/>
              <a:defRPr sz="5200">
                <a:solidFill>
                  <a:schemeClr val="dk1"/>
                </a:solidFill>
              </a:defRPr>
            </a:lvl2pPr>
            <a:lvl3pPr indent="0" lvl="2" rtl="0" algn="ctr">
              <a:spcBef>
                <a:spcPts val="0"/>
              </a:spcBef>
              <a:buClr>
                <a:schemeClr val="dk1"/>
              </a:buClr>
              <a:buSzPts val="1400"/>
              <a:buFont typeface="Arial"/>
              <a:buNone/>
              <a:defRPr sz="5200">
                <a:solidFill>
                  <a:schemeClr val="dk1"/>
                </a:solidFill>
              </a:defRPr>
            </a:lvl3pPr>
            <a:lvl4pPr indent="0" lvl="3" rtl="0" algn="ctr">
              <a:spcBef>
                <a:spcPts val="0"/>
              </a:spcBef>
              <a:buClr>
                <a:schemeClr val="dk1"/>
              </a:buClr>
              <a:buSzPts val="1400"/>
              <a:buFont typeface="Arial"/>
              <a:buNone/>
              <a:defRPr sz="5200">
                <a:solidFill>
                  <a:schemeClr val="dk1"/>
                </a:solidFill>
              </a:defRPr>
            </a:lvl4pPr>
            <a:lvl5pPr indent="0" lvl="4" rtl="0" algn="ctr">
              <a:spcBef>
                <a:spcPts val="0"/>
              </a:spcBef>
              <a:buClr>
                <a:schemeClr val="dk1"/>
              </a:buClr>
              <a:buSzPts val="1400"/>
              <a:buFont typeface="Arial"/>
              <a:buNone/>
              <a:defRPr sz="5200">
                <a:solidFill>
                  <a:schemeClr val="dk1"/>
                </a:solidFill>
              </a:defRPr>
            </a:lvl5pPr>
            <a:lvl6pPr indent="0" lvl="5" rtl="0" algn="ctr">
              <a:spcBef>
                <a:spcPts val="0"/>
              </a:spcBef>
              <a:buClr>
                <a:schemeClr val="dk1"/>
              </a:buClr>
              <a:buSzPts val="1400"/>
              <a:buFont typeface="Arial"/>
              <a:buNone/>
              <a:defRPr sz="5200">
                <a:solidFill>
                  <a:schemeClr val="dk1"/>
                </a:solidFill>
              </a:defRPr>
            </a:lvl6pPr>
            <a:lvl7pPr indent="0" lvl="6" rtl="0" algn="ctr">
              <a:spcBef>
                <a:spcPts val="0"/>
              </a:spcBef>
              <a:buClr>
                <a:schemeClr val="dk1"/>
              </a:buClr>
              <a:buSzPts val="1400"/>
              <a:buFont typeface="Arial"/>
              <a:buNone/>
              <a:defRPr sz="5200">
                <a:solidFill>
                  <a:schemeClr val="dk1"/>
                </a:solidFill>
              </a:defRPr>
            </a:lvl7pPr>
            <a:lvl8pPr indent="0" lvl="7" rtl="0" algn="ctr">
              <a:spcBef>
                <a:spcPts val="0"/>
              </a:spcBef>
              <a:buClr>
                <a:schemeClr val="dk1"/>
              </a:buClr>
              <a:buSzPts val="1400"/>
              <a:buFont typeface="Arial"/>
              <a:buNone/>
              <a:defRPr sz="5200">
                <a:solidFill>
                  <a:schemeClr val="dk1"/>
                </a:solidFill>
              </a:defRPr>
            </a:lvl8pPr>
            <a:lvl9pPr indent="0" lvl="8" rtl="0" algn="ctr">
              <a:spcBef>
                <a:spcPts val="0"/>
              </a:spcBef>
              <a:buClr>
                <a:schemeClr val="dk1"/>
              </a:buClr>
              <a:buSzPts val="1400"/>
              <a:buFont typeface="Arial"/>
              <a:buNone/>
              <a:defRPr sz="5200">
                <a:solidFill>
                  <a:schemeClr val="dk1"/>
                </a:solidFill>
              </a:defRPr>
            </a:lvl9pPr>
          </a:lstStyle>
          <a:p/>
        </p:txBody>
      </p:sp>
      <p:sp>
        <p:nvSpPr>
          <p:cNvPr id="56" name="Shape 56"/>
          <p:cNvSpPr txBox="1"/>
          <p:nvPr>
            <p:ph idx="1" type="subTitle"/>
          </p:nvPr>
        </p:nvSpPr>
        <p:spPr>
          <a:xfrm>
            <a:off x="311700" y="2834125"/>
            <a:ext cx="8520600" cy="7926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SzPts val="1400"/>
              <a:buFont typeface="Arial"/>
              <a:buNone/>
              <a:defRPr b="0" i="0" sz="2800" u="none" cap="none" strike="noStrike">
                <a:solidFill>
                  <a:schemeClr val="dk2"/>
                </a:solidFill>
                <a:latin typeface="Arial"/>
                <a:ea typeface="Arial"/>
                <a:cs typeface="Arial"/>
                <a:sym typeface="Arial"/>
              </a:defRPr>
            </a:lvl9pPr>
          </a:lstStyle>
          <a:p/>
        </p:txBody>
      </p:sp>
      <p:sp>
        <p:nvSpPr>
          <p:cNvPr id="57" name="Shape 57"/>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58" name="Shape 58"/>
        <p:cNvGrpSpPr/>
        <p:nvPr/>
      </p:nvGrpSpPr>
      <p:grpSpPr>
        <a:xfrm>
          <a:off x="0" y="0"/>
          <a:ext cx="0" cy="0"/>
          <a:chOff x="0" y="0"/>
          <a:chExt cx="0" cy="0"/>
        </a:xfrm>
      </p:grpSpPr>
      <p:sp>
        <p:nvSpPr>
          <p:cNvPr id="59" name="Shape 59"/>
          <p:cNvSpPr txBox="1"/>
          <p:nvPr>
            <p:ph type="title"/>
          </p:nvPr>
        </p:nvSpPr>
        <p:spPr>
          <a:xfrm>
            <a:off x="311700" y="2150850"/>
            <a:ext cx="8520600" cy="8418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chemeClr val="dk1"/>
              </a:buClr>
              <a:buSzPts val="1400"/>
              <a:buFont typeface="Arial"/>
              <a:buNone/>
              <a:defRPr b="0" i="0" sz="3600" u="none" cap="none" strike="noStrike">
                <a:solidFill>
                  <a:schemeClr val="dk1"/>
                </a:solidFill>
                <a:latin typeface="Arial"/>
                <a:ea typeface="Arial"/>
                <a:cs typeface="Arial"/>
                <a:sym typeface="Arial"/>
              </a:defRPr>
            </a:lvl1pPr>
            <a:lvl2pPr indent="0" lvl="1" rtl="0" algn="ctr">
              <a:spcBef>
                <a:spcPts val="0"/>
              </a:spcBef>
              <a:buClr>
                <a:schemeClr val="dk1"/>
              </a:buClr>
              <a:buSzPts val="1400"/>
              <a:buFont typeface="Arial"/>
              <a:buNone/>
              <a:defRPr sz="3600">
                <a:solidFill>
                  <a:schemeClr val="dk1"/>
                </a:solidFill>
              </a:defRPr>
            </a:lvl2pPr>
            <a:lvl3pPr indent="0" lvl="2" rtl="0" algn="ctr">
              <a:spcBef>
                <a:spcPts val="0"/>
              </a:spcBef>
              <a:buClr>
                <a:schemeClr val="dk1"/>
              </a:buClr>
              <a:buSzPts val="1400"/>
              <a:buFont typeface="Arial"/>
              <a:buNone/>
              <a:defRPr sz="3600">
                <a:solidFill>
                  <a:schemeClr val="dk1"/>
                </a:solidFill>
              </a:defRPr>
            </a:lvl3pPr>
            <a:lvl4pPr indent="0" lvl="3" rtl="0" algn="ctr">
              <a:spcBef>
                <a:spcPts val="0"/>
              </a:spcBef>
              <a:buClr>
                <a:schemeClr val="dk1"/>
              </a:buClr>
              <a:buSzPts val="1400"/>
              <a:buFont typeface="Arial"/>
              <a:buNone/>
              <a:defRPr sz="3600">
                <a:solidFill>
                  <a:schemeClr val="dk1"/>
                </a:solidFill>
              </a:defRPr>
            </a:lvl4pPr>
            <a:lvl5pPr indent="0" lvl="4" rtl="0" algn="ctr">
              <a:spcBef>
                <a:spcPts val="0"/>
              </a:spcBef>
              <a:buClr>
                <a:schemeClr val="dk1"/>
              </a:buClr>
              <a:buSzPts val="1400"/>
              <a:buFont typeface="Arial"/>
              <a:buNone/>
              <a:defRPr sz="3600">
                <a:solidFill>
                  <a:schemeClr val="dk1"/>
                </a:solidFill>
              </a:defRPr>
            </a:lvl5pPr>
            <a:lvl6pPr indent="0" lvl="5" rtl="0" algn="ctr">
              <a:spcBef>
                <a:spcPts val="0"/>
              </a:spcBef>
              <a:buClr>
                <a:schemeClr val="dk1"/>
              </a:buClr>
              <a:buSzPts val="1400"/>
              <a:buFont typeface="Arial"/>
              <a:buNone/>
              <a:defRPr sz="3600">
                <a:solidFill>
                  <a:schemeClr val="dk1"/>
                </a:solidFill>
              </a:defRPr>
            </a:lvl6pPr>
            <a:lvl7pPr indent="0" lvl="6" rtl="0" algn="ctr">
              <a:spcBef>
                <a:spcPts val="0"/>
              </a:spcBef>
              <a:buClr>
                <a:schemeClr val="dk1"/>
              </a:buClr>
              <a:buSzPts val="1400"/>
              <a:buFont typeface="Arial"/>
              <a:buNone/>
              <a:defRPr sz="3600">
                <a:solidFill>
                  <a:schemeClr val="dk1"/>
                </a:solidFill>
              </a:defRPr>
            </a:lvl7pPr>
            <a:lvl8pPr indent="0" lvl="7" rtl="0" algn="ctr">
              <a:spcBef>
                <a:spcPts val="0"/>
              </a:spcBef>
              <a:buClr>
                <a:schemeClr val="dk1"/>
              </a:buClr>
              <a:buSzPts val="1400"/>
              <a:buFont typeface="Arial"/>
              <a:buNone/>
              <a:defRPr sz="3600">
                <a:solidFill>
                  <a:schemeClr val="dk1"/>
                </a:solidFill>
              </a:defRPr>
            </a:lvl8pPr>
            <a:lvl9pPr indent="0" lvl="8" rtl="0" algn="ctr">
              <a:spcBef>
                <a:spcPts val="0"/>
              </a:spcBef>
              <a:buClr>
                <a:schemeClr val="dk1"/>
              </a:buClr>
              <a:buSzPts val="1400"/>
              <a:buFont typeface="Arial"/>
              <a:buNone/>
              <a:defRPr sz="3600">
                <a:solidFill>
                  <a:schemeClr val="dk1"/>
                </a:solidFill>
              </a:defRPr>
            </a:lvl9pPr>
          </a:lstStyle>
          <a:p/>
        </p:txBody>
      </p:sp>
      <p:sp>
        <p:nvSpPr>
          <p:cNvPr id="60" name="Shape 60"/>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rtl="0">
              <a:spcBef>
                <a:spcPts val="0"/>
              </a:spcBef>
              <a:buClr>
                <a:schemeClr val="dk1"/>
              </a:buClr>
              <a:buSzPts val="1400"/>
              <a:buFont typeface="Arial"/>
              <a:buNone/>
              <a:defRPr sz="2800">
                <a:solidFill>
                  <a:schemeClr val="dk1"/>
                </a:solidFill>
              </a:defRPr>
            </a:lvl2pPr>
            <a:lvl3pPr indent="0" lvl="2" rtl="0">
              <a:spcBef>
                <a:spcPts val="0"/>
              </a:spcBef>
              <a:buClr>
                <a:schemeClr val="dk1"/>
              </a:buClr>
              <a:buSzPts val="1400"/>
              <a:buFont typeface="Arial"/>
              <a:buNone/>
              <a:defRPr sz="2800">
                <a:solidFill>
                  <a:schemeClr val="dk1"/>
                </a:solidFill>
              </a:defRPr>
            </a:lvl3pPr>
            <a:lvl4pPr indent="0" lvl="3" rtl="0">
              <a:spcBef>
                <a:spcPts val="0"/>
              </a:spcBef>
              <a:buClr>
                <a:schemeClr val="dk1"/>
              </a:buClr>
              <a:buSzPts val="1400"/>
              <a:buFont typeface="Arial"/>
              <a:buNone/>
              <a:defRPr sz="2800">
                <a:solidFill>
                  <a:schemeClr val="dk1"/>
                </a:solidFill>
              </a:defRPr>
            </a:lvl4pPr>
            <a:lvl5pPr indent="0" lvl="4" rtl="0">
              <a:spcBef>
                <a:spcPts val="0"/>
              </a:spcBef>
              <a:buClr>
                <a:schemeClr val="dk1"/>
              </a:buClr>
              <a:buSzPts val="1400"/>
              <a:buFont typeface="Arial"/>
              <a:buNone/>
              <a:defRPr sz="2800">
                <a:solidFill>
                  <a:schemeClr val="dk1"/>
                </a:solidFill>
              </a:defRPr>
            </a:lvl5pPr>
            <a:lvl6pPr indent="0" lvl="5" rtl="0">
              <a:spcBef>
                <a:spcPts val="0"/>
              </a:spcBef>
              <a:buClr>
                <a:schemeClr val="dk1"/>
              </a:buClr>
              <a:buSzPts val="1400"/>
              <a:buFont typeface="Arial"/>
              <a:buNone/>
              <a:defRPr sz="2800">
                <a:solidFill>
                  <a:schemeClr val="dk1"/>
                </a:solidFill>
              </a:defRPr>
            </a:lvl6pPr>
            <a:lvl7pPr indent="0" lvl="6" rtl="0">
              <a:spcBef>
                <a:spcPts val="0"/>
              </a:spcBef>
              <a:buClr>
                <a:schemeClr val="dk1"/>
              </a:buClr>
              <a:buSzPts val="1400"/>
              <a:buFont typeface="Arial"/>
              <a:buNone/>
              <a:defRPr sz="2800">
                <a:solidFill>
                  <a:schemeClr val="dk1"/>
                </a:solidFill>
              </a:defRPr>
            </a:lvl7pPr>
            <a:lvl8pPr indent="0" lvl="7" rtl="0">
              <a:spcBef>
                <a:spcPts val="0"/>
              </a:spcBef>
              <a:buClr>
                <a:schemeClr val="dk1"/>
              </a:buClr>
              <a:buSzPts val="1400"/>
              <a:buFont typeface="Arial"/>
              <a:buNone/>
              <a:defRPr sz="2800">
                <a:solidFill>
                  <a:schemeClr val="dk1"/>
                </a:solidFill>
              </a:defRPr>
            </a:lvl8pPr>
            <a:lvl9pPr indent="0" lvl="8" rtl="0">
              <a:spcBef>
                <a:spcPts val="0"/>
              </a:spcBef>
              <a:buClr>
                <a:schemeClr val="dk1"/>
              </a:buClr>
              <a:buSzPts val="1400"/>
              <a:buFont typeface="Arial"/>
              <a:buNone/>
              <a:defRPr sz="2800">
                <a:solidFill>
                  <a:schemeClr val="dk1"/>
                </a:solidFill>
              </a:defRPr>
            </a:lvl9pPr>
          </a:lstStyle>
          <a:p/>
        </p:txBody>
      </p:sp>
      <p:sp>
        <p:nvSpPr>
          <p:cNvPr id="63" name="Shape 63"/>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dk2"/>
              </a:buClr>
              <a:buSzPts val="1400"/>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64" name="Shape 64"/>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65" name="Shape 65"/>
        <p:cNvGrpSpPr/>
        <p:nvPr/>
      </p:nvGrpSpPr>
      <p:grpSpPr>
        <a:xfrm>
          <a:off x="0" y="0"/>
          <a:ext cx="0" cy="0"/>
          <a:chOff x="0" y="0"/>
          <a:chExt cx="0" cy="0"/>
        </a:xfrm>
      </p:grpSpPr>
      <p:sp>
        <p:nvSpPr>
          <p:cNvPr id="66" name="Shape 6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rtl="0">
              <a:spcBef>
                <a:spcPts val="0"/>
              </a:spcBef>
              <a:buClr>
                <a:schemeClr val="dk1"/>
              </a:buClr>
              <a:buSzPts val="1400"/>
              <a:buFont typeface="Arial"/>
              <a:buNone/>
              <a:defRPr sz="2800">
                <a:solidFill>
                  <a:schemeClr val="dk1"/>
                </a:solidFill>
              </a:defRPr>
            </a:lvl2pPr>
            <a:lvl3pPr indent="0" lvl="2" rtl="0">
              <a:spcBef>
                <a:spcPts val="0"/>
              </a:spcBef>
              <a:buClr>
                <a:schemeClr val="dk1"/>
              </a:buClr>
              <a:buSzPts val="1400"/>
              <a:buFont typeface="Arial"/>
              <a:buNone/>
              <a:defRPr sz="2800">
                <a:solidFill>
                  <a:schemeClr val="dk1"/>
                </a:solidFill>
              </a:defRPr>
            </a:lvl3pPr>
            <a:lvl4pPr indent="0" lvl="3" rtl="0">
              <a:spcBef>
                <a:spcPts val="0"/>
              </a:spcBef>
              <a:buClr>
                <a:schemeClr val="dk1"/>
              </a:buClr>
              <a:buSzPts val="1400"/>
              <a:buFont typeface="Arial"/>
              <a:buNone/>
              <a:defRPr sz="2800">
                <a:solidFill>
                  <a:schemeClr val="dk1"/>
                </a:solidFill>
              </a:defRPr>
            </a:lvl4pPr>
            <a:lvl5pPr indent="0" lvl="4" rtl="0">
              <a:spcBef>
                <a:spcPts val="0"/>
              </a:spcBef>
              <a:buClr>
                <a:schemeClr val="dk1"/>
              </a:buClr>
              <a:buSzPts val="1400"/>
              <a:buFont typeface="Arial"/>
              <a:buNone/>
              <a:defRPr sz="2800">
                <a:solidFill>
                  <a:schemeClr val="dk1"/>
                </a:solidFill>
              </a:defRPr>
            </a:lvl5pPr>
            <a:lvl6pPr indent="0" lvl="5" rtl="0">
              <a:spcBef>
                <a:spcPts val="0"/>
              </a:spcBef>
              <a:buClr>
                <a:schemeClr val="dk1"/>
              </a:buClr>
              <a:buSzPts val="1400"/>
              <a:buFont typeface="Arial"/>
              <a:buNone/>
              <a:defRPr sz="2800">
                <a:solidFill>
                  <a:schemeClr val="dk1"/>
                </a:solidFill>
              </a:defRPr>
            </a:lvl6pPr>
            <a:lvl7pPr indent="0" lvl="6" rtl="0">
              <a:spcBef>
                <a:spcPts val="0"/>
              </a:spcBef>
              <a:buClr>
                <a:schemeClr val="dk1"/>
              </a:buClr>
              <a:buSzPts val="1400"/>
              <a:buFont typeface="Arial"/>
              <a:buNone/>
              <a:defRPr sz="2800">
                <a:solidFill>
                  <a:schemeClr val="dk1"/>
                </a:solidFill>
              </a:defRPr>
            </a:lvl7pPr>
            <a:lvl8pPr indent="0" lvl="7" rtl="0">
              <a:spcBef>
                <a:spcPts val="0"/>
              </a:spcBef>
              <a:buClr>
                <a:schemeClr val="dk1"/>
              </a:buClr>
              <a:buSzPts val="1400"/>
              <a:buFont typeface="Arial"/>
              <a:buNone/>
              <a:defRPr sz="2800">
                <a:solidFill>
                  <a:schemeClr val="dk1"/>
                </a:solidFill>
              </a:defRPr>
            </a:lvl8pPr>
            <a:lvl9pPr indent="0" lvl="8" rtl="0">
              <a:spcBef>
                <a:spcPts val="0"/>
              </a:spcBef>
              <a:buClr>
                <a:schemeClr val="dk1"/>
              </a:buClr>
              <a:buSzPts val="1400"/>
              <a:buFont typeface="Arial"/>
              <a:buNone/>
              <a:defRPr sz="2800">
                <a:solidFill>
                  <a:schemeClr val="dk1"/>
                </a:solidFill>
              </a:defRPr>
            </a:lvl9pPr>
          </a:lstStyle>
          <a:p/>
        </p:txBody>
      </p:sp>
      <p:sp>
        <p:nvSpPr>
          <p:cNvPr id="67" name="Shape 67"/>
          <p:cNvSpPr txBox="1"/>
          <p:nvPr>
            <p:ph idx="1" type="body"/>
          </p:nvPr>
        </p:nvSpPr>
        <p:spPr>
          <a:xfrm>
            <a:off x="311700" y="1152475"/>
            <a:ext cx="3999900" cy="34164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9pPr>
          </a:lstStyle>
          <a:p/>
        </p:txBody>
      </p:sp>
      <p:sp>
        <p:nvSpPr>
          <p:cNvPr id="68" name="Shape 68"/>
          <p:cNvSpPr txBox="1"/>
          <p:nvPr>
            <p:ph idx="2" type="body"/>
          </p:nvPr>
        </p:nvSpPr>
        <p:spPr>
          <a:xfrm>
            <a:off x="4832400" y="1152475"/>
            <a:ext cx="3999900" cy="34164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9pPr>
          </a:lstStyle>
          <a:p/>
        </p:txBody>
      </p:sp>
      <p:sp>
        <p:nvSpPr>
          <p:cNvPr id="69" name="Shape 69"/>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70" name="Shape 70"/>
        <p:cNvGrpSpPr/>
        <p:nvPr/>
      </p:nvGrpSpPr>
      <p:grpSpPr>
        <a:xfrm>
          <a:off x="0" y="0"/>
          <a:ext cx="0" cy="0"/>
          <a:chOff x="0" y="0"/>
          <a:chExt cx="0" cy="0"/>
        </a:xfrm>
      </p:grpSpPr>
      <p:sp>
        <p:nvSpPr>
          <p:cNvPr id="71" name="Shape 71"/>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rtl="0">
              <a:spcBef>
                <a:spcPts val="0"/>
              </a:spcBef>
              <a:buClr>
                <a:schemeClr val="dk1"/>
              </a:buClr>
              <a:buSzPts val="1400"/>
              <a:buFont typeface="Arial"/>
              <a:buNone/>
              <a:defRPr sz="2800">
                <a:solidFill>
                  <a:schemeClr val="dk1"/>
                </a:solidFill>
              </a:defRPr>
            </a:lvl2pPr>
            <a:lvl3pPr indent="0" lvl="2" rtl="0">
              <a:spcBef>
                <a:spcPts val="0"/>
              </a:spcBef>
              <a:buClr>
                <a:schemeClr val="dk1"/>
              </a:buClr>
              <a:buSzPts val="1400"/>
              <a:buFont typeface="Arial"/>
              <a:buNone/>
              <a:defRPr sz="2800">
                <a:solidFill>
                  <a:schemeClr val="dk1"/>
                </a:solidFill>
              </a:defRPr>
            </a:lvl3pPr>
            <a:lvl4pPr indent="0" lvl="3" rtl="0">
              <a:spcBef>
                <a:spcPts val="0"/>
              </a:spcBef>
              <a:buClr>
                <a:schemeClr val="dk1"/>
              </a:buClr>
              <a:buSzPts val="1400"/>
              <a:buFont typeface="Arial"/>
              <a:buNone/>
              <a:defRPr sz="2800">
                <a:solidFill>
                  <a:schemeClr val="dk1"/>
                </a:solidFill>
              </a:defRPr>
            </a:lvl4pPr>
            <a:lvl5pPr indent="0" lvl="4" rtl="0">
              <a:spcBef>
                <a:spcPts val="0"/>
              </a:spcBef>
              <a:buClr>
                <a:schemeClr val="dk1"/>
              </a:buClr>
              <a:buSzPts val="1400"/>
              <a:buFont typeface="Arial"/>
              <a:buNone/>
              <a:defRPr sz="2800">
                <a:solidFill>
                  <a:schemeClr val="dk1"/>
                </a:solidFill>
              </a:defRPr>
            </a:lvl5pPr>
            <a:lvl6pPr indent="0" lvl="5" rtl="0">
              <a:spcBef>
                <a:spcPts val="0"/>
              </a:spcBef>
              <a:buClr>
                <a:schemeClr val="dk1"/>
              </a:buClr>
              <a:buSzPts val="1400"/>
              <a:buFont typeface="Arial"/>
              <a:buNone/>
              <a:defRPr sz="2800">
                <a:solidFill>
                  <a:schemeClr val="dk1"/>
                </a:solidFill>
              </a:defRPr>
            </a:lvl6pPr>
            <a:lvl7pPr indent="0" lvl="6" rtl="0">
              <a:spcBef>
                <a:spcPts val="0"/>
              </a:spcBef>
              <a:buClr>
                <a:schemeClr val="dk1"/>
              </a:buClr>
              <a:buSzPts val="1400"/>
              <a:buFont typeface="Arial"/>
              <a:buNone/>
              <a:defRPr sz="2800">
                <a:solidFill>
                  <a:schemeClr val="dk1"/>
                </a:solidFill>
              </a:defRPr>
            </a:lvl7pPr>
            <a:lvl8pPr indent="0" lvl="7" rtl="0">
              <a:spcBef>
                <a:spcPts val="0"/>
              </a:spcBef>
              <a:buClr>
                <a:schemeClr val="dk1"/>
              </a:buClr>
              <a:buSzPts val="1400"/>
              <a:buFont typeface="Arial"/>
              <a:buNone/>
              <a:defRPr sz="2800">
                <a:solidFill>
                  <a:schemeClr val="dk1"/>
                </a:solidFill>
              </a:defRPr>
            </a:lvl8pPr>
            <a:lvl9pPr indent="0" lvl="8" rtl="0">
              <a:spcBef>
                <a:spcPts val="0"/>
              </a:spcBef>
              <a:buClr>
                <a:schemeClr val="dk1"/>
              </a:buClr>
              <a:buSzPts val="1400"/>
              <a:buFont typeface="Arial"/>
              <a:buNone/>
              <a:defRPr sz="2800">
                <a:solidFill>
                  <a:schemeClr val="dk1"/>
                </a:solidFill>
              </a:defRPr>
            </a:lvl9pPr>
          </a:lstStyle>
          <a:p/>
        </p:txBody>
      </p:sp>
      <p:sp>
        <p:nvSpPr>
          <p:cNvPr id="72" name="Shape 72"/>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73" name="Shape 73"/>
        <p:cNvGrpSpPr/>
        <p:nvPr/>
      </p:nvGrpSpPr>
      <p:grpSpPr>
        <a:xfrm>
          <a:off x="0" y="0"/>
          <a:ext cx="0" cy="0"/>
          <a:chOff x="0" y="0"/>
          <a:chExt cx="0" cy="0"/>
        </a:xfrm>
      </p:grpSpPr>
      <p:sp>
        <p:nvSpPr>
          <p:cNvPr id="74" name="Shape 74"/>
          <p:cNvSpPr txBox="1"/>
          <p:nvPr>
            <p:ph type="title"/>
          </p:nvPr>
        </p:nvSpPr>
        <p:spPr>
          <a:xfrm>
            <a:off x="311700" y="555600"/>
            <a:ext cx="2808000" cy="7557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2400" u="none" cap="none" strike="noStrike">
                <a:solidFill>
                  <a:schemeClr val="dk1"/>
                </a:solidFill>
                <a:latin typeface="Arial"/>
                <a:ea typeface="Arial"/>
                <a:cs typeface="Arial"/>
                <a:sym typeface="Arial"/>
              </a:defRPr>
            </a:lvl1pPr>
            <a:lvl2pPr indent="0" lvl="1" rtl="0">
              <a:spcBef>
                <a:spcPts val="0"/>
              </a:spcBef>
              <a:buClr>
                <a:schemeClr val="dk1"/>
              </a:buClr>
              <a:buSzPts val="1400"/>
              <a:buFont typeface="Arial"/>
              <a:buNone/>
              <a:defRPr sz="2400">
                <a:solidFill>
                  <a:schemeClr val="dk1"/>
                </a:solidFill>
              </a:defRPr>
            </a:lvl2pPr>
            <a:lvl3pPr indent="0" lvl="2" rtl="0">
              <a:spcBef>
                <a:spcPts val="0"/>
              </a:spcBef>
              <a:buClr>
                <a:schemeClr val="dk1"/>
              </a:buClr>
              <a:buSzPts val="1400"/>
              <a:buFont typeface="Arial"/>
              <a:buNone/>
              <a:defRPr sz="2400">
                <a:solidFill>
                  <a:schemeClr val="dk1"/>
                </a:solidFill>
              </a:defRPr>
            </a:lvl3pPr>
            <a:lvl4pPr indent="0" lvl="3" rtl="0">
              <a:spcBef>
                <a:spcPts val="0"/>
              </a:spcBef>
              <a:buClr>
                <a:schemeClr val="dk1"/>
              </a:buClr>
              <a:buSzPts val="1400"/>
              <a:buFont typeface="Arial"/>
              <a:buNone/>
              <a:defRPr sz="2400">
                <a:solidFill>
                  <a:schemeClr val="dk1"/>
                </a:solidFill>
              </a:defRPr>
            </a:lvl4pPr>
            <a:lvl5pPr indent="0" lvl="4" rtl="0">
              <a:spcBef>
                <a:spcPts val="0"/>
              </a:spcBef>
              <a:buClr>
                <a:schemeClr val="dk1"/>
              </a:buClr>
              <a:buSzPts val="1400"/>
              <a:buFont typeface="Arial"/>
              <a:buNone/>
              <a:defRPr sz="2400">
                <a:solidFill>
                  <a:schemeClr val="dk1"/>
                </a:solidFill>
              </a:defRPr>
            </a:lvl5pPr>
            <a:lvl6pPr indent="0" lvl="5" rtl="0">
              <a:spcBef>
                <a:spcPts val="0"/>
              </a:spcBef>
              <a:buClr>
                <a:schemeClr val="dk1"/>
              </a:buClr>
              <a:buSzPts val="1400"/>
              <a:buFont typeface="Arial"/>
              <a:buNone/>
              <a:defRPr sz="2400">
                <a:solidFill>
                  <a:schemeClr val="dk1"/>
                </a:solidFill>
              </a:defRPr>
            </a:lvl6pPr>
            <a:lvl7pPr indent="0" lvl="6" rtl="0">
              <a:spcBef>
                <a:spcPts val="0"/>
              </a:spcBef>
              <a:buClr>
                <a:schemeClr val="dk1"/>
              </a:buClr>
              <a:buSzPts val="1400"/>
              <a:buFont typeface="Arial"/>
              <a:buNone/>
              <a:defRPr sz="2400">
                <a:solidFill>
                  <a:schemeClr val="dk1"/>
                </a:solidFill>
              </a:defRPr>
            </a:lvl7pPr>
            <a:lvl8pPr indent="0" lvl="7" rtl="0">
              <a:spcBef>
                <a:spcPts val="0"/>
              </a:spcBef>
              <a:buClr>
                <a:schemeClr val="dk1"/>
              </a:buClr>
              <a:buSzPts val="1400"/>
              <a:buFont typeface="Arial"/>
              <a:buNone/>
              <a:defRPr sz="2400">
                <a:solidFill>
                  <a:schemeClr val="dk1"/>
                </a:solidFill>
              </a:defRPr>
            </a:lvl8pPr>
            <a:lvl9pPr indent="0" lvl="8" rtl="0">
              <a:spcBef>
                <a:spcPts val="0"/>
              </a:spcBef>
              <a:buClr>
                <a:schemeClr val="dk1"/>
              </a:buClr>
              <a:buSzPts val="1400"/>
              <a:buFont typeface="Arial"/>
              <a:buNone/>
              <a:defRPr sz="2400">
                <a:solidFill>
                  <a:schemeClr val="dk1"/>
                </a:solidFill>
              </a:defRPr>
            </a:lvl9pPr>
          </a:lstStyle>
          <a:p/>
        </p:txBody>
      </p:sp>
      <p:sp>
        <p:nvSpPr>
          <p:cNvPr id="75" name="Shape 75"/>
          <p:cNvSpPr txBox="1"/>
          <p:nvPr>
            <p:ph idx="1" type="body"/>
          </p:nvPr>
        </p:nvSpPr>
        <p:spPr>
          <a:xfrm>
            <a:off x="311700" y="1389600"/>
            <a:ext cx="2808000" cy="31794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SzPts val="1400"/>
              <a:buFont typeface="Arial"/>
              <a:buNone/>
              <a:defRPr b="0" i="0" sz="1200" u="none" cap="none" strike="noStrike">
                <a:solidFill>
                  <a:schemeClr val="dk2"/>
                </a:solidFill>
                <a:latin typeface="Arial"/>
                <a:ea typeface="Arial"/>
                <a:cs typeface="Arial"/>
                <a:sym typeface="Arial"/>
              </a:defRPr>
            </a:lvl9pPr>
          </a:lstStyle>
          <a:p/>
        </p:txBody>
      </p:sp>
      <p:sp>
        <p:nvSpPr>
          <p:cNvPr id="76" name="Shape 76"/>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77" name="Shape 77"/>
        <p:cNvGrpSpPr/>
        <p:nvPr/>
      </p:nvGrpSpPr>
      <p:grpSpPr>
        <a:xfrm>
          <a:off x="0" y="0"/>
          <a:ext cx="0" cy="0"/>
          <a:chOff x="0" y="0"/>
          <a:chExt cx="0" cy="0"/>
        </a:xfrm>
      </p:grpSpPr>
      <p:sp>
        <p:nvSpPr>
          <p:cNvPr id="78" name="Shape 78"/>
          <p:cNvSpPr txBox="1"/>
          <p:nvPr>
            <p:ph type="title"/>
          </p:nvPr>
        </p:nvSpPr>
        <p:spPr>
          <a:xfrm>
            <a:off x="490250" y="450150"/>
            <a:ext cx="6367800" cy="40908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4800" u="none" cap="none" strike="noStrike">
                <a:solidFill>
                  <a:schemeClr val="dk1"/>
                </a:solidFill>
                <a:latin typeface="Arial"/>
                <a:ea typeface="Arial"/>
                <a:cs typeface="Arial"/>
                <a:sym typeface="Arial"/>
              </a:defRPr>
            </a:lvl1pPr>
            <a:lvl2pPr indent="0" lvl="1" rtl="0">
              <a:spcBef>
                <a:spcPts val="0"/>
              </a:spcBef>
              <a:buClr>
                <a:schemeClr val="dk1"/>
              </a:buClr>
              <a:buSzPts val="1400"/>
              <a:buFont typeface="Arial"/>
              <a:buNone/>
              <a:defRPr sz="4800">
                <a:solidFill>
                  <a:schemeClr val="dk1"/>
                </a:solidFill>
              </a:defRPr>
            </a:lvl2pPr>
            <a:lvl3pPr indent="0" lvl="2" rtl="0">
              <a:spcBef>
                <a:spcPts val="0"/>
              </a:spcBef>
              <a:buClr>
                <a:schemeClr val="dk1"/>
              </a:buClr>
              <a:buSzPts val="1400"/>
              <a:buFont typeface="Arial"/>
              <a:buNone/>
              <a:defRPr sz="4800">
                <a:solidFill>
                  <a:schemeClr val="dk1"/>
                </a:solidFill>
              </a:defRPr>
            </a:lvl3pPr>
            <a:lvl4pPr indent="0" lvl="3" rtl="0">
              <a:spcBef>
                <a:spcPts val="0"/>
              </a:spcBef>
              <a:buClr>
                <a:schemeClr val="dk1"/>
              </a:buClr>
              <a:buSzPts val="1400"/>
              <a:buFont typeface="Arial"/>
              <a:buNone/>
              <a:defRPr sz="4800">
                <a:solidFill>
                  <a:schemeClr val="dk1"/>
                </a:solidFill>
              </a:defRPr>
            </a:lvl4pPr>
            <a:lvl5pPr indent="0" lvl="4" rtl="0">
              <a:spcBef>
                <a:spcPts val="0"/>
              </a:spcBef>
              <a:buClr>
                <a:schemeClr val="dk1"/>
              </a:buClr>
              <a:buSzPts val="1400"/>
              <a:buFont typeface="Arial"/>
              <a:buNone/>
              <a:defRPr sz="4800">
                <a:solidFill>
                  <a:schemeClr val="dk1"/>
                </a:solidFill>
              </a:defRPr>
            </a:lvl5pPr>
            <a:lvl6pPr indent="0" lvl="5" rtl="0">
              <a:spcBef>
                <a:spcPts val="0"/>
              </a:spcBef>
              <a:buClr>
                <a:schemeClr val="dk1"/>
              </a:buClr>
              <a:buSzPts val="1400"/>
              <a:buFont typeface="Arial"/>
              <a:buNone/>
              <a:defRPr sz="4800">
                <a:solidFill>
                  <a:schemeClr val="dk1"/>
                </a:solidFill>
              </a:defRPr>
            </a:lvl6pPr>
            <a:lvl7pPr indent="0" lvl="6" rtl="0">
              <a:spcBef>
                <a:spcPts val="0"/>
              </a:spcBef>
              <a:buClr>
                <a:schemeClr val="dk1"/>
              </a:buClr>
              <a:buSzPts val="1400"/>
              <a:buFont typeface="Arial"/>
              <a:buNone/>
              <a:defRPr sz="4800">
                <a:solidFill>
                  <a:schemeClr val="dk1"/>
                </a:solidFill>
              </a:defRPr>
            </a:lvl7pPr>
            <a:lvl8pPr indent="0" lvl="7" rtl="0">
              <a:spcBef>
                <a:spcPts val="0"/>
              </a:spcBef>
              <a:buClr>
                <a:schemeClr val="dk1"/>
              </a:buClr>
              <a:buSzPts val="1400"/>
              <a:buFont typeface="Arial"/>
              <a:buNone/>
              <a:defRPr sz="4800">
                <a:solidFill>
                  <a:schemeClr val="dk1"/>
                </a:solidFill>
              </a:defRPr>
            </a:lvl8pPr>
            <a:lvl9pPr indent="0" lvl="8" rtl="0">
              <a:spcBef>
                <a:spcPts val="0"/>
              </a:spcBef>
              <a:buClr>
                <a:schemeClr val="dk1"/>
              </a:buClr>
              <a:buSzPts val="1400"/>
              <a:buFont typeface="Arial"/>
              <a:buNone/>
              <a:defRPr sz="4800">
                <a:solidFill>
                  <a:schemeClr val="dk1"/>
                </a:solidFill>
              </a:defRPr>
            </a:lvl9pPr>
          </a:lstStyle>
          <a:p/>
        </p:txBody>
      </p:sp>
      <p:sp>
        <p:nvSpPr>
          <p:cNvPr id="79" name="Shape 79"/>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80" name="Shape 80"/>
        <p:cNvGrpSpPr/>
        <p:nvPr/>
      </p:nvGrpSpPr>
      <p:grpSpPr>
        <a:xfrm>
          <a:off x="0" y="0"/>
          <a:ext cx="0" cy="0"/>
          <a:chOff x="0" y="0"/>
          <a:chExt cx="0" cy="0"/>
        </a:xfrm>
      </p:grpSpPr>
      <p:sp>
        <p:nvSpPr>
          <p:cNvPr id="81" name="Shape 81"/>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82" name="Shape 82"/>
          <p:cNvSpPr txBox="1"/>
          <p:nvPr>
            <p:ph type="title"/>
          </p:nvPr>
        </p:nvSpPr>
        <p:spPr>
          <a:xfrm>
            <a:off x="265500" y="1233175"/>
            <a:ext cx="4045200" cy="14823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chemeClr val="dk1"/>
              </a:buClr>
              <a:buSzPts val="1400"/>
              <a:buFont typeface="Arial"/>
              <a:buNone/>
              <a:defRPr b="0" i="0" sz="4200" u="none" cap="none" strike="noStrike">
                <a:solidFill>
                  <a:schemeClr val="dk1"/>
                </a:solidFill>
                <a:latin typeface="Arial"/>
                <a:ea typeface="Arial"/>
                <a:cs typeface="Arial"/>
                <a:sym typeface="Arial"/>
              </a:defRPr>
            </a:lvl1pPr>
            <a:lvl2pPr indent="0" lvl="1" rtl="0" algn="ctr">
              <a:spcBef>
                <a:spcPts val="0"/>
              </a:spcBef>
              <a:buClr>
                <a:schemeClr val="dk1"/>
              </a:buClr>
              <a:buSzPts val="1400"/>
              <a:buFont typeface="Arial"/>
              <a:buNone/>
              <a:defRPr sz="4200">
                <a:solidFill>
                  <a:schemeClr val="dk1"/>
                </a:solidFill>
              </a:defRPr>
            </a:lvl2pPr>
            <a:lvl3pPr indent="0" lvl="2" rtl="0" algn="ctr">
              <a:spcBef>
                <a:spcPts val="0"/>
              </a:spcBef>
              <a:buClr>
                <a:schemeClr val="dk1"/>
              </a:buClr>
              <a:buSzPts val="1400"/>
              <a:buFont typeface="Arial"/>
              <a:buNone/>
              <a:defRPr sz="4200">
                <a:solidFill>
                  <a:schemeClr val="dk1"/>
                </a:solidFill>
              </a:defRPr>
            </a:lvl3pPr>
            <a:lvl4pPr indent="0" lvl="3" rtl="0" algn="ctr">
              <a:spcBef>
                <a:spcPts val="0"/>
              </a:spcBef>
              <a:buClr>
                <a:schemeClr val="dk1"/>
              </a:buClr>
              <a:buSzPts val="1400"/>
              <a:buFont typeface="Arial"/>
              <a:buNone/>
              <a:defRPr sz="4200">
                <a:solidFill>
                  <a:schemeClr val="dk1"/>
                </a:solidFill>
              </a:defRPr>
            </a:lvl4pPr>
            <a:lvl5pPr indent="0" lvl="4" rtl="0" algn="ctr">
              <a:spcBef>
                <a:spcPts val="0"/>
              </a:spcBef>
              <a:buClr>
                <a:schemeClr val="dk1"/>
              </a:buClr>
              <a:buSzPts val="1400"/>
              <a:buFont typeface="Arial"/>
              <a:buNone/>
              <a:defRPr sz="4200">
                <a:solidFill>
                  <a:schemeClr val="dk1"/>
                </a:solidFill>
              </a:defRPr>
            </a:lvl5pPr>
            <a:lvl6pPr indent="0" lvl="5" rtl="0" algn="ctr">
              <a:spcBef>
                <a:spcPts val="0"/>
              </a:spcBef>
              <a:buClr>
                <a:schemeClr val="dk1"/>
              </a:buClr>
              <a:buSzPts val="1400"/>
              <a:buFont typeface="Arial"/>
              <a:buNone/>
              <a:defRPr sz="4200">
                <a:solidFill>
                  <a:schemeClr val="dk1"/>
                </a:solidFill>
              </a:defRPr>
            </a:lvl6pPr>
            <a:lvl7pPr indent="0" lvl="6" rtl="0" algn="ctr">
              <a:spcBef>
                <a:spcPts val="0"/>
              </a:spcBef>
              <a:buClr>
                <a:schemeClr val="dk1"/>
              </a:buClr>
              <a:buSzPts val="1400"/>
              <a:buFont typeface="Arial"/>
              <a:buNone/>
              <a:defRPr sz="4200">
                <a:solidFill>
                  <a:schemeClr val="dk1"/>
                </a:solidFill>
              </a:defRPr>
            </a:lvl7pPr>
            <a:lvl8pPr indent="0" lvl="7" rtl="0" algn="ctr">
              <a:spcBef>
                <a:spcPts val="0"/>
              </a:spcBef>
              <a:buClr>
                <a:schemeClr val="dk1"/>
              </a:buClr>
              <a:buSzPts val="1400"/>
              <a:buFont typeface="Arial"/>
              <a:buNone/>
              <a:defRPr sz="4200">
                <a:solidFill>
                  <a:schemeClr val="dk1"/>
                </a:solidFill>
              </a:defRPr>
            </a:lvl8pPr>
            <a:lvl9pPr indent="0" lvl="8" rtl="0" algn="ctr">
              <a:spcBef>
                <a:spcPts val="0"/>
              </a:spcBef>
              <a:buClr>
                <a:schemeClr val="dk1"/>
              </a:buClr>
              <a:buSzPts val="1400"/>
              <a:buFont typeface="Arial"/>
              <a:buNone/>
              <a:defRPr sz="4200">
                <a:solidFill>
                  <a:schemeClr val="dk1"/>
                </a:solidFill>
              </a:defRPr>
            </a:lvl9pPr>
          </a:lstStyle>
          <a:p/>
        </p:txBody>
      </p:sp>
      <p:sp>
        <p:nvSpPr>
          <p:cNvPr id="83" name="Shape 83"/>
          <p:cNvSpPr txBox="1"/>
          <p:nvPr>
            <p:ph idx="1" type="subTitle"/>
          </p:nvPr>
        </p:nvSpPr>
        <p:spPr>
          <a:xfrm>
            <a:off x="265500" y="2803075"/>
            <a:ext cx="4045200" cy="1235100"/>
          </a:xfrm>
          <a:prstGeom prst="rect">
            <a:avLst/>
          </a:prstGeom>
          <a:noFill/>
          <a:ln>
            <a:noFill/>
          </a:ln>
        </p:spPr>
        <p:txBody>
          <a:bodyPr anchorCtr="0" anchor="t" bIns="91425" lIns="91425" rIns="91425" wrap="square" tIns="91425"/>
          <a:lstStyle>
            <a:lvl1pPr indent="0" lvl="0" marL="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1pPr>
            <a:lvl2pPr indent="0" lvl="1" marL="4572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2pPr>
            <a:lvl3pPr indent="0" lvl="2" marL="9144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3pPr>
            <a:lvl4pPr indent="0" lvl="3" marL="13716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4pPr>
            <a:lvl5pPr indent="0" lvl="4" marL="18288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5pPr>
            <a:lvl6pPr indent="0" lvl="5" marL="22860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6pPr>
            <a:lvl7pPr indent="0" lvl="6" marL="27432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7pPr>
            <a:lvl8pPr indent="0" lvl="7" marL="32004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8pPr>
            <a:lvl9pPr indent="0" lvl="8" marL="3657600" marR="0" rtl="0" algn="ctr">
              <a:lnSpc>
                <a:spcPct val="100000"/>
              </a:lnSpc>
              <a:spcBef>
                <a:spcPts val="0"/>
              </a:spcBef>
              <a:spcAft>
                <a:spcPts val="0"/>
              </a:spcAft>
              <a:buClr>
                <a:schemeClr val="dk2"/>
              </a:buClr>
              <a:buSzPts val="1400"/>
              <a:buFont typeface="Arial"/>
              <a:buNone/>
              <a:defRPr b="0" i="0" sz="2100" u="none" cap="none" strike="noStrike">
                <a:solidFill>
                  <a:schemeClr val="dk2"/>
                </a:solidFill>
                <a:latin typeface="Arial"/>
                <a:ea typeface="Arial"/>
                <a:cs typeface="Arial"/>
                <a:sym typeface="Arial"/>
              </a:defRPr>
            </a:lvl9pPr>
          </a:lstStyle>
          <a:p/>
        </p:txBody>
      </p:sp>
      <p:sp>
        <p:nvSpPr>
          <p:cNvPr id="84" name="Shape 84"/>
          <p:cNvSpPr txBox="1"/>
          <p:nvPr>
            <p:ph idx="2" type="body"/>
          </p:nvPr>
        </p:nvSpPr>
        <p:spPr>
          <a:xfrm>
            <a:off x="4939500" y="724075"/>
            <a:ext cx="3837000" cy="3695100"/>
          </a:xfrm>
          <a:prstGeom prst="rect">
            <a:avLst/>
          </a:prstGeom>
          <a:noFill/>
          <a:ln>
            <a:noFill/>
          </a:ln>
        </p:spPr>
        <p:txBody>
          <a:bodyPr anchorCtr="0" anchor="ctr" bIns="91425" lIns="91425" rIns="91425" wrap="square" tIns="91425"/>
          <a:lstStyle>
            <a:lvl1pPr indent="0" lvl="0" marL="0" marR="0" rtl="0" algn="l">
              <a:lnSpc>
                <a:spcPct val="115000"/>
              </a:lnSpc>
              <a:spcBef>
                <a:spcPts val="0"/>
              </a:spcBef>
              <a:spcAft>
                <a:spcPts val="1600"/>
              </a:spcAft>
              <a:buClr>
                <a:schemeClr val="dk2"/>
              </a:buClr>
              <a:buSzPts val="1400"/>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85" name="Shape 85"/>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wrap="square" tIns="91425"/>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86" name="Shape 86"/>
        <p:cNvGrpSpPr/>
        <p:nvPr/>
      </p:nvGrpSpPr>
      <p:grpSpPr>
        <a:xfrm>
          <a:off x="0" y="0"/>
          <a:ext cx="0" cy="0"/>
          <a:chOff x="0" y="0"/>
          <a:chExt cx="0" cy="0"/>
        </a:xfrm>
      </p:grpSpPr>
      <p:sp>
        <p:nvSpPr>
          <p:cNvPr id="87" name="Shape 87"/>
          <p:cNvSpPr txBox="1"/>
          <p:nvPr>
            <p:ph idx="1" type="body"/>
          </p:nvPr>
        </p:nvSpPr>
        <p:spPr>
          <a:xfrm>
            <a:off x="311700" y="4230575"/>
            <a:ext cx="5998800" cy="6051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chemeClr val="dk2"/>
              </a:buClr>
              <a:buSzPts val="1400"/>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88" name="Shape 88"/>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89" name="Shape 89"/>
        <p:cNvGrpSpPr/>
        <p:nvPr/>
      </p:nvGrpSpPr>
      <p:grpSpPr>
        <a:xfrm>
          <a:off x="0" y="0"/>
          <a:ext cx="0" cy="0"/>
          <a:chOff x="0" y="0"/>
          <a:chExt cx="0" cy="0"/>
        </a:xfrm>
      </p:grpSpPr>
      <p:sp>
        <p:nvSpPr>
          <p:cNvPr id="90" name="Shape 90"/>
          <p:cNvSpPr txBox="1"/>
          <p:nvPr>
            <p:ph type="title"/>
          </p:nvPr>
        </p:nvSpPr>
        <p:spPr>
          <a:xfrm>
            <a:off x="311700" y="1106125"/>
            <a:ext cx="8520600" cy="1963500"/>
          </a:xfrm>
          <a:prstGeom prst="rect">
            <a:avLst/>
          </a:prstGeom>
          <a:noFill/>
          <a:ln>
            <a:noFill/>
          </a:ln>
        </p:spPr>
        <p:txBody>
          <a:bodyPr anchorCtr="0" anchor="b" bIns="91425" lIns="91425" rIns="91425" wrap="square" tIns="91425"/>
          <a:lstStyle>
            <a:lvl1pPr indent="0" lvl="0" marL="0" marR="0" rtl="0" algn="ctr">
              <a:lnSpc>
                <a:spcPct val="100000"/>
              </a:lnSpc>
              <a:spcBef>
                <a:spcPts val="0"/>
              </a:spcBef>
              <a:spcAft>
                <a:spcPts val="0"/>
              </a:spcAft>
              <a:buClr>
                <a:schemeClr val="dk1"/>
              </a:buClr>
              <a:buSzPts val="1400"/>
              <a:buFont typeface="Arial"/>
              <a:buNone/>
              <a:defRPr b="0" i="0" sz="12000" u="none" cap="none" strike="noStrike">
                <a:solidFill>
                  <a:schemeClr val="dk1"/>
                </a:solidFill>
                <a:latin typeface="Arial"/>
                <a:ea typeface="Arial"/>
                <a:cs typeface="Arial"/>
                <a:sym typeface="Arial"/>
              </a:defRPr>
            </a:lvl1pPr>
            <a:lvl2pPr indent="0" lvl="1" rtl="0" algn="ctr">
              <a:spcBef>
                <a:spcPts val="0"/>
              </a:spcBef>
              <a:buClr>
                <a:schemeClr val="dk1"/>
              </a:buClr>
              <a:buSzPts val="1400"/>
              <a:buFont typeface="Arial"/>
              <a:buNone/>
              <a:defRPr sz="12000">
                <a:solidFill>
                  <a:schemeClr val="dk1"/>
                </a:solidFill>
              </a:defRPr>
            </a:lvl2pPr>
            <a:lvl3pPr indent="0" lvl="2" rtl="0" algn="ctr">
              <a:spcBef>
                <a:spcPts val="0"/>
              </a:spcBef>
              <a:buClr>
                <a:schemeClr val="dk1"/>
              </a:buClr>
              <a:buSzPts val="1400"/>
              <a:buFont typeface="Arial"/>
              <a:buNone/>
              <a:defRPr sz="12000">
                <a:solidFill>
                  <a:schemeClr val="dk1"/>
                </a:solidFill>
              </a:defRPr>
            </a:lvl3pPr>
            <a:lvl4pPr indent="0" lvl="3" rtl="0" algn="ctr">
              <a:spcBef>
                <a:spcPts val="0"/>
              </a:spcBef>
              <a:buClr>
                <a:schemeClr val="dk1"/>
              </a:buClr>
              <a:buSzPts val="1400"/>
              <a:buFont typeface="Arial"/>
              <a:buNone/>
              <a:defRPr sz="12000">
                <a:solidFill>
                  <a:schemeClr val="dk1"/>
                </a:solidFill>
              </a:defRPr>
            </a:lvl4pPr>
            <a:lvl5pPr indent="0" lvl="4" rtl="0" algn="ctr">
              <a:spcBef>
                <a:spcPts val="0"/>
              </a:spcBef>
              <a:buClr>
                <a:schemeClr val="dk1"/>
              </a:buClr>
              <a:buSzPts val="1400"/>
              <a:buFont typeface="Arial"/>
              <a:buNone/>
              <a:defRPr sz="12000">
                <a:solidFill>
                  <a:schemeClr val="dk1"/>
                </a:solidFill>
              </a:defRPr>
            </a:lvl5pPr>
            <a:lvl6pPr indent="0" lvl="5" rtl="0" algn="ctr">
              <a:spcBef>
                <a:spcPts val="0"/>
              </a:spcBef>
              <a:buClr>
                <a:schemeClr val="dk1"/>
              </a:buClr>
              <a:buSzPts val="1400"/>
              <a:buFont typeface="Arial"/>
              <a:buNone/>
              <a:defRPr sz="12000">
                <a:solidFill>
                  <a:schemeClr val="dk1"/>
                </a:solidFill>
              </a:defRPr>
            </a:lvl6pPr>
            <a:lvl7pPr indent="0" lvl="6" rtl="0" algn="ctr">
              <a:spcBef>
                <a:spcPts val="0"/>
              </a:spcBef>
              <a:buClr>
                <a:schemeClr val="dk1"/>
              </a:buClr>
              <a:buSzPts val="1400"/>
              <a:buFont typeface="Arial"/>
              <a:buNone/>
              <a:defRPr sz="12000">
                <a:solidFill>
                  <a:schemeClr val="dk1"/>
                </a:solidFill>
              </a:defRPr>
            </a:lvl7pPr>
            <a:lvl8pPr indent="0" lvl="7" rtl="0" algn="ctr">
              <a:spcBef>
                <a:spcPts val="0"/>
              </a:spcBef>
              <a:buClr>
                <a:schemeClr val="dk1"/>
              </a:buClr>
              <a:buSzPts val="1400"/>
              <a:buFont typeface="Arial"/>
              <a:buNone/>
              <a:defRPr sz="12000">
                <a:solidFill>
                  <a:schemeClr val="dk1"/>
                </a:solidFill>
              </a:defRPr>
            </a:lvl8pPr>
            <a:lvl9pPr indent="0" lvl="8" rtl="0" algn="ctr">
              <a:spcBef>
                <a:spcPts val="0"/>
              </a:spcBef>
              <a:buClr>
                <a:schemeClr val="dk1"/>
              </a:buClr>
              <a:buSzPts val="1400"/>
              <a:buFont typeface="Arial"/>
              <a:buNone/>
              <a:defRPr sz="12000">
                <a:solidFill>
                  <a:schemeClr val="dk1"/>
                </a:solidFill>
              </a:defRPr>
            </a:lvl9pPr>
          </a:lstStyle>
          <a:p/>
        </p:txBody>
      </p:sp>
      <p:sp>
        <p:nvSpPr>
          <p:cNvPr id="91" name="Shape 91"/>
          <p:cNvSpPr txBox="1"/>
          <p:nvPr>
            <p:ph idx="1" type="body"/>
          </p:nvPr>
        </p:nvSpPr>
        <p:spPr>
          <a:xfrm>
            <a:off x="311700" y="3152225"/>
            <a:ext cx="8520600" cy="1300800"/>
          </a:xfrm>
          <a:prstGeom prst="rect">
            <a:avLst/>
          </a:prstGeom>
          <a:noFill/>
          <a:ln>
            <a:noFill/>
          </a:ln>
        </p:spPr>
        <p:txBody>
          <a:bodyPr anchorCtr="0" anchor="t" bIns="91425" lIns="91425" rIns="91425" wrap="square" tIns="91425"/>
          <a:lstStyle>
            <a:lvl1pPr indent="0" lvl="0" marL="0" marR="0" rtl="0" algn="ctr">
              <a:lnSpc>
                <a:spcPct val="115000"/>
              </a:lnSpc>
              <a:spcBef>
                <a:spcPts val="0"/>
              </a:spcBef>
              <a:spcAft>
                <a:spcPts val="1600"/>
              </a:spcAft>
              <a:buClr>
                <a:schemeClr val="dk2"/>
              </a:buClr>
              <a:buSzPts val="1400"/>
              <a:buFont typeface="Arial"/>
              <a:buNone/>
              <a:defRPr b="0" i="0" sz="1800" u="none" cap="none" strike="noStrike">
                <a:solidFill>
                  <a:schemeClr val="dk2"/>
                </a:solidFill>
                <a:latin typeface="Arial"/>
                <a:ea typeface="Arial"/>
                <a:cs typeface="Arial"/>
                <a:sym typeface="Arial"/>
              </a:defRPr>
            </a:lvl1pPr>
            <a:lvl2pPr indent="0" lvl="1" marL="457200" marR="0" rtl="0" algn="ctr">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0" lvl="2" marL="914400" marR="0" rtl="0" algn="ctr">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0" lvl="3" marL="1371600" marR="0" rtl="0" algn="ctr">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0" lvl="4" marL="1828800" marR="0" rtl="0" algn="ctr">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0" lvl="5" marL="2286000" marR="0" rtl="0" algn="ctr">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0" lvl="6" marL="2743200" marR="0" rtl="0" algn="ctr">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0" lvl="7" marL="3200400" marR="0" rtl="0" algn="ctr">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0" lvl="8" marL="3657600" marR="0" rtl="0" algn="ctr">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92" name="Shape 92"/>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93" name="Shape 93"/>
        <p:cNvGrpSpPr/>
        <p:nvPr/>
      </p:nvGrpSpPr>
      <p:grpSpPr>
        <a:xfrm>
          <a:off x="0" y="0"/>
          <a:ext cx="0" cy="0"/>
          <a:chOff x="0" y="0"/>
          <a:chExt cx="0" cy="0"/>
        </a:xfrm>
      </p:grpSpPr>
      <p:sp>
        <p:nvSpPr>
          <p:cNvPr id="94" name="Shape 94"/>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000000"/>
              </a:buClr>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02" name="Shape 102"/>
        <p:cNvGrpSpPr/>
        <p:nvPr/>
      </p:nvGrpSpPr>
      <p:grpSpPr>
        <a:xfrm>
          <a:off x="0" y="0"/>
          <a:ext cx="0" cy="0"/>
          <a:chOff x="0" y="0"/>
          <a:chExt cx="0" cy="0"/>
        </a:xfrm>
      </p:grpSpPr>
      <p:sp>
        <p:nvSpPr>
          <p:cNvPr id="103" name="Shape 103"/>
          <p:cNvSpPr txBox="1"/>
          <p:nvPr>
            <p:ph type="ctrTitle"/>
          </p:nvPr>
        </p:nvSpPr>
        <p:spPr>
          <a:xfrm>
            <a:off x="685800" y="1597819"/>
            <a:ext cx="7772400" cy="1102500"/>
          </a:xfrm>
          <a:prstGeom prst="rect">
            <a:avLst/>
          </a:prstGeom>
          <a:solidFill>
            <a:srgbClr val="76923C"/>
          </a:solidFill>
          <a:ln>
            <a:noFill/>
          </a:ln>
        </p:spPr>
        <p:txBody>
          <a:bodyPr anchorCtr="0" anchor="ctr" bIns="91425" lIns="91425" rIns="91425" wrap="square" tIns="91425"/>
          <a:lstStyle>
            <a:lvl1pPr indent="0" lvl="0" marL="0" marR="0" rtl="0" algn="l">
              <a:spcBef>
                <a:spcPts val="0"/>
              </a:spcBef>
              <a:buClr>
                <a:srgbClr val="FFC000"/>
              </a:buClr>
              <a:buSzPts val="1400"/>
              <a:buFont typeface="Calibri"/>
              <a:buNone/>
              <a:defRPr/>
            </a:lvl1pPr>
            <a:lvl2pPr indent="0" lvl="1" marL="0" marR="0" rtl="0" algn="l">
              <a:spcBef>
                <a:spcPts val="0"/>
              </a:spcBef>
              <a:buSzPts val="1400"/>
              <a:buChar char="○"/>
              <a:defRPr/>
            </a:lvl2pPr>
            <a:lvl3pPr indent="0" lvl="2" marL="0" marR="0" rtl="0" algn="l">
              <a:spcBef>
                <a:spcPts val="0"/>
              </a:spcBef>
              <a:buSzPts val="1400"/>
              <a:buChar char="■"/>
              <a:defRPr/>
            </a:lvl3pPr>
            <a:lvl4pPr indent="0" lvl="3" marL="0" marR="0" rtl="0" algn="l">
              <a:spcBef>
                <a:spcPts val="0"/>
              </a:spcBef>
              <a:buSzPts val="1400"/>
              <a:buChar char="●"/>
              <a:defRPr/>
            </a:lvl4pPr>
            <a:lvl5pPr indent="0" lvl="4" marL="0" marR="0" rtl="0" algn="l">
              <a:spcBef>
                <a:spcPts val="0"/>
              </a:spcBef>
              <a:buSzPts val="1400"/>
              <a:buChar char="○"/>
              <a:defRPr/>
            </a:lvl5pPr>
            <a:lvl6pPr indent="0" lvl="5" marL="0" marR="0" rtl="0" algn="l">
              <a:spcBef>
                <a:spcPts val="0"/>
              </a:spcBef>
              <a:buSzPts val="1400"/>
              <a:buChar char="■"/>
              <a:defRPr/>
            </a:lvl6pPr>
            <a:lvl7pPr indent="0" lvl="6" marL="0" marR="0" rtl="0" algn="l">
              <a:spcBef>
                <a:spcPts val="0"/>
              </a:spcBef>
              <a:buSzPts val="1400"/>
              <a:buChar char="●"/>
              <a:defRPr/>
            </a:lvl7pPr>
            <a:lvl8pPr indent="0" lvl="7" marL="0" marR="0" rtl="0" algn="l">
              <a:spcBef>
                <a:spcPts val="0"/>
              </a:spcBef>
              <a:buSzPts val="1400"/>
              <a:buChar char="○"/>
              <a:defRPr/>
            </a:lvl8pPr>
            <a:lvl9pPr indent="0" lvl="8" marL="0" marR="0" rtl="0" algn="l">
              <a:spcBef>
                <a:spcPts val="0"/>
              </a:spcBef>
              <a:buSzPts val="1400"/>
              <a:buChar char="■"/>
              <a:defRPr/>
            </a:lvl9pPr>
          </a:lstStyle>
          <a:p/>
        </p:txBody>
      </p:sp>
      <p:sp>
        <p:nvSpPr>
          <p:cNvPr id="104" name="Shape 104"/>
          <p:cNvSpPr txBox="1"/>
          <p:nvPr>
            <p:ph idx="1" type="subTitle"/>
          </p:nvPr>
        </p:nvSpPr>
        <p:spPr>
          <a:xfrm>
            <a:off x="1371600" y="2914650"/>
            <a:ext cx="6400800" cy="1314300"/>
          </a:xfrm>
          <a:prstGeom prst="rect">
            <a:avLst/>
          </a:prstGeom>
          <a:noFill/>
          <a:ln>
            <a:noFill/>
          </a:ln>
        </p:spPr>
        <p:txBody>
          <a:bodyPr anchorCtr="0" anchor="t" bIns="91425" lIns="91425" rIns="91425" wrap="square" tIns="91425"/>
          <a:lstStyle>
            <a:lvl1pPr indent="0" lvl="0" marL="0" marR="0" rtl="0" algn="ctr">
              <a:spcBef>
                <a:spcPts val="420"/>
              </a:spcBef>
              <a:buClr>
                <a:srgbClr val="C00000"/>
              </a:buClr>
              <a:buSzPts val="1400"/>
              <a:buFont typeface="Noto Symbol"/>
              <a:buNone/>
              <a:defRPr/>
            </a:lvl1pPr>
            <a:lvl2pPr indent="0" lvl="1" marL="342900" marR="0" rtl="0" algn="ctr">
              <a:spcBef>
                <a:spcPts val="360"/>
              </a:spcBef>
              <a:buClr>
                <a:srgbClr val="888888"/>
              </a:buClr>
              <a:buSzPts val="1400"/>
              <a:buFont typeface="Arial"/>
              <a:buNone/>
              <a:defRPr/>
            </a:lvl2pPr>
            <a:lvl3pPr indent="0" lvl="2" marL="685800" marR="0" rtl="0" algn="ctr">
              <a:spcBef>
                <a:spcPts val="300"/>
              </a:spcBef>
              <a:buClr>
                <a:srgbClr val="888888"/>
              </a:buClr>
              <a:buSzPts val="1400"/>
              <a:buFont typeface="Arial"/>
              <a:buNone/>
              <a:defRPr/>
            </a:lvl3pPr>
            <a:lvl4pPr indent="0" lvl="3" marL="1028700" marR="0" rtl="0" algn="ctr">
              <a:spcBef>
                <a:spcPts val="270"/>
              </a:spcBef>
              <a:buClr>
                <a:srgbClr val="888888"/>
              </a:buClr>
              <a:buSzPts val="1400"/>
              <a:buFont typeface="Arial"/>
              <a:buNone/>
              <a:defRPr/>
            </a:lvl4pPr>
            <a:lvl5pPr indent="0" lvl="4" marL="1371600" marR="0" rtl="0" algn="ctr">
              <a:spcBef>
                <a:spcPts val="300"/>
              </a:spcBef>
              <a:buClr>
                <a:srgbClr val="888888"/>
              </a:buClr>
              <a:buSzPts val="1400"/>
              <a:buFont typeface="Arial"/>
              <a:buNone/>
              <a:defRPr/>
            </a:lvl5pPr>
            <a:lvl6pPr indent="0" lvl="5" marL="1714500" marR="0" rtl="0" algn="ctr">
              <a:spcBef>
                <a:spcPts val="300"/>
              </a:spcBef>
              <a:buClr>
                <a:srgbClr val="888888"/>
              </a:buClr>
              <a:buSzPts val="1400"/>
              <a:buFont typeface="Arial"/>
              <a:buNone/>
              <a:defRPr/>
            </a:lvl6pPr>
            <a:lvl7pPr indent="0" lvl="6" marL="2057400" marR="0" rtl="0" algn="ctr">
              <a:spcBef>
                <a:spcPts val="300"/>
              </a:spcBef>
              <a:buClr>
                <a:srgbClr val="888888"/>
              </a:buClr>
              <a:buSzPts val="1400"/>
              <a:buFont typeface="Arial"/>
              <a:buNone/>
              <a:defRPr/>
            </a:lvl7pPr>
            <a:lvl8pPr indent="0" lvl="7" marL="2400300" marR="0" rtl="0" algn="ctr">
              <a:spcBef>
                <a:spcPts val="300"/>
              </a:spcBef>
              <a:buClr>
                <a:srgbClr val="888888"/>
              </a:buClr>
              <a:buSzPts val="1400"/>
              <a:buFont typeface="Arial"/>
              <a:buNone/>
              <a:defRPr/>
            </a:lvl8pPr>
            <a:lvl9pPr indent="0" lvl="8" marL="2743200" marR="0" rtl="0" algn="ctr">
              <a:spcBef>
                <a:spcPts val="300"/>
              </a:spcBef>
              <a:buClr>
                <a:srgbClr val="888888"/>
              </a:buClr>
              <a:buSzPts val="1400"/>
              <a:buFont typeface="Arial"/>
              <a:buNone/>
              <a:defRPr/>
            </a:lvl9pPr>
          </a:lstStyle>
          <a:p/>
        </p:txBody>
      </p:sp>
      <p:sp>
        <p:nvSpPr>
          <p:cNvPr id="105" name="Shape 105"/>
          <p:cNvSpPr txBox="1"/>
          <p:nvPr>
            <p:ph idx="10" type="dt"/>
          </p:nvPr>
        </p:nvSpPr>
        <p:spPr>
          <a:xfrm>
            <a:off x="457200" y="4767263"/>
            <a:ext cx="2133600" cy="273900"/>
          </a:xfrm>
          <a:prstGeom prst="rect">
            <a:avLst/>
          </a:prstGeom>
          <a:noFill/>
          <a:ln>
            <a:noFill/>
          </a:ln>
        </p:spPr>
        <p:txBody>
          <a:bodyPr anchorCtr="0" anchor="ctr" bIns="91425" lIns="91425" rIns="91425" wrap="square" tIns="91425"/>
          <a:lstStyle>
            <a:lvl1pPr indent="0" lvl="0" marL="0" marR="0" rtl="0" algn="l">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06" name="Shape 106"/>
          <p:cNvSpPr txBox="1"/>
          <p:nvPr>
            <p:ph idx="11" type="ftr"/>
          </p:nvPr>
        </p:nvSpPr>
        <p:spPr>
          <a:xfrm>
            <a:off x="3124200" y="4767263"/>
            <a:ext cx="2895600" cy="273900"/>
          </a:xfrm>
          <a:prstGeom prst="rect">
            <a:avLst/>
          </a:prstGeom>
          <a:noFill/>
          <a:ln>
            <a:noFill/>
          </a:ln>
        </p:spPr>
        <p:txBody>
          <a:bodyPr anchorCtr="0" anchor="ctr" bIns="91425" lIns="91425" rIns="91425" wrap="square" tIns="91425"/>
          <a:lstStyle>
            <a:lvl1pPr indent="0" lvl="0" marL="0" marR="0" rtl="0" algn="ctr">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07" name="Shape 107"/>
          <p:cNvSpPr txBox="1"/>
          <p:nvPr>
            <p:ph idx="12" type="sldNum"/>
          </p:nvPr>
        </p:nvSpPr>
        <p:spPr>
          <a:xfrm>
            <a:off x="6553200" y="4767263"/>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08" name="Shape 108"/>
        <p:cNvGrpSpPr/>
        <p:nvPr/>
      </p:nvGrpSpPr>
      <p:grpSpPr>
        <a:xfrm>
          <a:off x="0" y="0"/>
          <a:ext cx="0" cy="0"/>
          <a:chOff x="0" y="0"/>
          <a:chExt cx="0" cy="0"/>
        </a:xfrm>
      </p:grpSpPr>
      <p:sp>
        <p:nvSpPr>
          <p:cNvPr id="109" name="Shape 109"/>
          <p:cNvSpPr txBox="1"/>
          <p:nvPr>
            <p:ph type="title"/>
          </p:nvPr>
        </p:nvSpPr>
        <p:spPr>
          <a:xfrm>
            <a:off x="457200" y="205978"/>
            <a:ext cx="8229600" cy="857400"/>
          </a:xfrm>
          <a:prstGeom prst="rect">
            <a:avLst/>
          </a:prstGeom>
          <a:solidFill>
            <a:srgbClr val="76923C"/>
          </a:solidFill>
          <a:ln>
            <a:noFill/>
          </a:ln>
        </p:spPr>
        <p:txBody>
          <a:bodyPr anchorCtr="0" anchor="b" bIns="91425" lIns="91425" rIns="91425" wrap="square" tIns="91425"/>
          <a:lstStyle>
            <a:lvl1pPr lvl="0" rtl="0">
              <a:spcBef>
                <a:spcPts val="0"/>
              </a:spcBef>
              <a:buSzPts val="1400"/>
              <a:buNone/>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10" name="Shape 110"/>
          <p:cNvSpPr txBox="1"/>
          <p:nvPr>
            <p:ph idx="1" type="body"/>
          </p:nvPr>
        </p:nvSpPr>
        <p:spPr>
          <a:xfrm>
            <a:off x="457200" y="1200150"/>
            <a:ext cx="8229600" cy="3725700"/>
          </a:xfrm>
          <a:prstGeom prst="rect">
            <a:avLst/>
          </a:prstGeom>
          <a:noFill/>
          <a:ln>
            <a:noFill/>
          </a:ln>
        </p:spPr>
        <p:txBody>
          <a:bodyPr anchorCtr="0" anchor="t" bIns="91425" lIns="91425" rIns="91425" wrap="square" tIns="91425"/>
          <a:lstStyle>
            <a:lvl1pPr lvl="0" rtl="0">
              <a:spcBef>
                <a:spcPts val="0"/>
              </a:spcBef>
              <a:buSzPts val="14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11" name="Shape 111"/>
          <p:cNvSpPr txBox="1"/>
          <p:nvPr>
            <p:ph idx="12" type="sldNum"/>
          </p:nvPr>
        </p:nvSpPr>
        <p:spPr>
          <a:xfrm>
            <a:off x="8556791" y="4749850"/>
            <a:ext cx="548700" cy="393600"/>
          </a:xfrm>
          <a:prstGeom prst="rect">
            <a:avLst/>
          </a:prstGeom>
          <a:noFill/>
          <a:ln>
            <a:noFill/>
          </a:ln>
        </p:spPr>
        <p:txBody>
          <a:bodyPr anchorCtr="0" anchor="ctr" bIns="91425" lIns="91425" rIns="91425" wrap="square" tIns="91425">
            <a:noAutofit/>
          </a:bodyPr>
          <a:lstStyle/>
          <a:p>
            <a:pPr indent="0" lvl="0" marL="0" marR="0" rtl="0" algn="r">
              <a:spcBef>
                <a:spcPts val="0"/>
              </a:spcBef>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112" name="Shape 112"/>
        <p:cNvGrpSpPr/>
        <p:nvPr/>
      </p:nvGrpSpPr>
      <p:grpSpPr>
        <a:xfrm>
          <a:off x="0" y="0"/>
          <a:ext cx="0" cy="0"/>
          <a:chOff x="0" y="0"/>
          <a:chExt cx="0" cy="0"/>
        </a:xfrm>
      </p:grpSpPr>
      <p:sp>
        <p:nvSpPr>
          <p:cNvPr id="113" name="Shape 113"/>
          <p:cNvSpPr txBox="1"/>
          <p:nvPr>
            <p:ph type="title"/>
          </p:nvPr>
        </p:nvSpPr>
        <p:spPr>
          <a:xfrm>
            <a:off x="457200" y="400050"/>
            <a:ext cx="8229600" cy="549000"/>
          </a:xfrm>
          <a:prstGeom prst="rect">
            <a:avLst/>
          </a:prstGeom>
          <a:solidFill>
            <a:srgbClr val="76923C"/>
          </a:solidFill>
          <a:ln>
            <a:noFill/>
          </a:ln>
        </p:spPr>
        <p:txBody>
          <a:bodyPr anchorCtr="0" anchor="ctr" bIns="91425" lIns="91425" rIns="91425" wrap="square" tIns="91425"/>
          <a:lstStyle>
            <a:lvl1pPr lvl="0" rtl="0">
              <a:spcBef>
                <a:spcPts val="0"/>
              </a:spcBef>
              <a:buSzPts val="1400"/>
              <a:buNone/>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14" name="Shape 114"/>
          <p:cNvSpPr txBox="1"/>
          <p:nvPr>
            <p:ph idx="1" type="body"/>
          </p:nvPr>
        </p:nvSpPr>
        <p:spPr>
          <a:xfrm>
            <a:off x="457200" y="1200151"/>
            <a:ext cx="8229600" cy="3394500"/>
          </a:xfrm>
          <a:prstGeom prst="rect">
            <a:avLst/>
          </a:prstGeom>
          <a:noFill/>
          <a:ln>
            <a:noFill/>
          </a:ln>
        </p:spPr>
        <p:txBody>
          <a:bodyPr anchorCtr="0" anchor="t" bIns="91425" lIns="91425" rIns="91425" wrap="square" tIns="91425"/>
          <a:lstStyle>
            <a:lvl1pPr indent="-123825" lvl="0" marL="257175" rtl="0" algn="l">
              <a:spcBef>
                <a:spcPts val="420"/>
              </a:spcBef>
              <a:buClr>
                <a:srgbClr val="C00000"/>
              </a:buClr>
              <a:buSzPts val="1400"/>
              <a:buFont typeface="Noto Symbol"/>
              <a:buChar char="▪"/>
              <a:defRPr/>
            </a:lvl1pPr>
            <a:lvl2pPr indent="-100012" lvl="1" marL="557212" rtl="0" algn="l">
              <a:spcBef>
                <a:spcPts val="360"/>
              </a:spcBef>
              <a:buClr>
                <a:schemeClr val="dk1"/>
              </a:buClr>
              <a:buSzPts val="1400"/>
              <a:buFont typeface="Arial"/>
              <a:buChar char="–"/>
              <a:defRPr/>
            </a:lvl2pPr>
            <a:lvl3pPr indent="-76200" lvl="2" marL="857250" rtl="0" algn="l">
              <a:spcBef>
                <a:spcPts val="300"/>
              </a:spcBef>
              <a:buClr>
                <a:schemeClr val="dk1"/>
              </a:buClr>
              <a:buSzPts val="1400"/>
              <a:buFont typeface="Arial"/>
              <a:buChar char="•"/>
              <a:defRPr/>
            </a:lvl3pPr>
            <a:lvl4pPr indent="-85725" lvl="3" marL="1200150" rtl="0" algn="l">
              <a:spcBef>
                <a:spcPts val="270"/>
              </a:spcBef>
              <a:buClr>
                <a:schemeClr val="dk1"/>
              </a:buClr>
              <a:buSzPts val="1400"/>
              <a:buFont typeface="Arial"/>
              <a:buChar char="–"/>
              <a:defRPr/>
            </a:lvl4pPr>
            <a:lvl5pPr indent="-76200" lvl="4" marL="1543050" rtl="0" algn="l">
              <a:spcBef>
                <a:spcPts val="300"/>
              </a:spcBef>
              <a:buClr>
                <a:schemeClr val="dk1"/>
              </a:buClr>
              <a:buSzPts val="1400"/>
              <a:buFont typeface="Arial"/>
              <a:buChar char="»"/>
              <a:defRPr/>
            </a:lvl5pPr>
            <a:lvl6pPr indent="-76200" lvl="5" marL="1885950" rtl="0" algn="l">
              <a:spcBef>
                <a:spcPts val="300"/>
              </a:spcBef>
              <a:buClr>
                <a:schemeClr val="dk1"/>
              </a:buClr>
              <a:buSzPts val="1400"/>
              <a:buFont typeface="Arial"/>
              <a:buChar char="•"/>
              <a:defRPr/>
            </a:lvl6pPr>
            <a:lvl7pPr indent="-76200" lvl="6" marL="2228850" rtl="0" algn="l">
              <a:spcBef>
                <a:spcPts val="300"/>
              </a:spcBef>
              <a:buClr>
                <a:schemeClr val="dk1"/>
              </a:buClr>
              <a:buSzPts val="1400"/>
              <a:buFont typeface="Arial"/>
              <a:buChar char="•"/>
              <a:defRPr/>
            </a:lvl7pPr>
            <a:lvl8pPr indent="-76200" lvl="7" marL="2571750" rtl="0" algn="l">
              <a:spcBef>
                <a:spcPts val="300"/>
              </a:spcBef>
              <a:buClr>
                <a:schemeClr val="dk1"/>
              </a:buClr>
              <a:buSzPts val="1400"/>
              <a:buFont typeface="Arial"/>
              <a:buChar char="•"/>
              <a:defRPr/>
            </a:lvl8pPr>
            <a:lvl9pPr indent="-76200" lvl="8" marL="2914650" rtl="0" algn="l">
              <a:spcBef>
                <a:spcPts val="300"/>
              </a:spcBef>
              <a:buClr>
                <a:schemeClr val="dk1"/>
              </a:buClr>
              <a:buSzPts val="1400"/>
              <a:buFont typeface="Arial"/>
              <a:buChar char="•"/>
              <a:defRPr/>
            </a:lvl9pPr>
          </a:lstStyle>
          <a:p/>
        </p:txBody>
      </p:sp>
      <p:sp>
        <p:nvSpPr>
          <p:cNvPr id="115" name="Shape 115"/>
          <p:cNvSpPr txBox="1"/>
          <p:nvPr>
            <p:ph idx="10" type="dt"/>
          </p:nvPr>
        </p:nvSpPr>
        <p:spPr>
          <a:xfrm>
            <a:off x="457200" y="4767263"/>
            <a:ext cx="2133600" cy="273900"/>
          </a:xfrm>
          <a:prstGeom prst="rect">
            <a:avLst/>
          </a:prstGeom>
          <a:noFill/>
          <a:ln>
            <a:noFill/>
          </a:ln>
        </p:spPr>
        <p:txBody>
          <a:bodyPr anchorCtr="0" anchor="ctr" bIns="91425" lIns="91425" rIns="91425" wrap="square" tIns="91425"/>
          <a:lstStyle>
            <a:lvl1pPr indent="0" lvl="0" marL="0" marR="0" rtl="0" algn="l">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16" name="Shape 116"/>
          <p:cNvSpPr txBox="1"/>
          <p:nvPr>
            <p:ph idx="11" type="ftr"/>
          </p:nvPr>
        </p:nvSpPr>
        <p:spPr>
          <a:xfrm>
            <a:off x="3124200" y="4767263"/>
            <a:ext cx="2895600" cy="273900"/>
          </a:xfrm>
          <a:prstGeom prst="rect">
            <a:avLst/>
          </a:prstGeom>
          <a:noFill/>
          <a:ln>
            <a:noFill/>
          </a:ln>
        </p:spPr>
        <p:txBody>
          <a:bodyPr anchorCtr="0" anchor="ctr" bIns="91425" lIns="91425" rIns="91425" wrap="square" tIns="91425"/>
          <a:lstStyle>
            <a:lvl1pPr indent="0" lvl="0" marL="0" marR="0" rtl="0" algn="ctr">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17" name="Shape 117"/>
          <p:cNvSpPr txBox="1"/>
          <p:nvPr>
            <p:ph idx="12" type="sldNum"/>
          </p:nvPr>
        </p:nvSpPr>
        <p:spPr>
          <a:xfrm>
            <a:off x="6553200" y="4767263"/>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18" name="Shape 118"/>
        <p:cNvGrpSpPr/>
        <p:nvPr/>
      </p:nvGrpSpPr>
      <p:grpSpPr>
        <a:xfrm>
          <a:off x="0" y="0"/>
          <a:ext cx="0" cy="0"/>
          <a:chOff x="0" y="0"/>
          <a:chExt cx="0" cy="0"/>
        </a:xfrm>
      </p:grpSpPr>
      <p:sp>
        <p:nvSpPr>
          <p:cNvPr id="119" name="Shape 119"/>
          <p:cNvSpPr txBox="1"/>
          <p:nvPr>
            <p:ph type="title"/>
          </p:nvPr>
        </p:nvSpPr>
        <p:spPr>
          <a:xfrm>
            <a:off x="722313" y="3305176"/>
            <a:ext cx="7772400" cy="1021500"/>
          </a:xfrm>
          <a:prstGeom prst="rect">
            <a:avLst/>
          </a:prstGeom>
          <a:solidFill>
            <a:srgbClr val="76923C"/>
          </a:solidFill>
          <a:ln>
            <a:noFill/>
          </a:ln>
        </p:spPr>
        <p:txBody>
          <a:bodyPr anchorCtr="0" anchor="t" bIns="91425" lIns="91425" rIns="91425" wrap="square" tIns="91425"/>
          <a:lstStyle>
            <a:lvl1pPr lvl="0" rtl="0" algn="l">
              <a:spcBef>
                <a:spcPts val="0"/>
              </a:spcBef>
              <a:buSzPts val="1400"/>
              <a:buNone/>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20" name="Shape 120"/>
          <p:cNvSpPr txBox="1"/>
          <p:nvPr>
            <p:ph idx="1" type="body"/>
          </p:nvPr>
        </p:nvSpPr>
        <p:spPr>
          <a:xfrm>
            <a:off x="722313" y="2180035"/>
            <a:ext cx="7772400" cy="1125000"/>
          </a:xfrm>
          <a:prstGeom prst="rect">
            <a:avLst/>
          </a:prstGeom>
          <a:noFill/>
          <a:ln>
            <a:noFill/>
          </a:ln>
        </p:spPr>
        <p:txBody>
          <a:bodyPr anchorCtr="0" anchor="b" bIns="91425" lIns="91425" rIns="91425" wrap="square" tIns="91425"/>
          <a:lstStyle>
            <a:lvl1pPr indent="0" lvl="0" marL="0" rtl="0">
              <a:spcBef>
                <a:spcPts val="0"/>
              </a:spcBef>
              <a:buClr>
                <a:srgbClr val="888888"/>
              </a:buClr>
              <a:buSzPts val="1400"/>
              <a:buFont typeface="Calibri"/>
              <a:buNone/>
              <a:defRPr/>
            </a:lvl1pPr>
            <a:lvl2pPr indent="0" lvl="1" marL="342900" rtl="0">
              <a:spcBef>
                <a:spcPts val="0"/>
              </a:spcBef>
              <a:buClr>
                <a:srgbClr val="888888"/>
              </a:buClr>
              <a:buSzPts val="1400"/>
              <a:buFont typeface="Calibri"/>
              <a:buNone/>
              <a:defRPr/>
            </a:lvl2pPr>
            <a:lvl3pPr indent="0" lvl="2" marL="685800" rtl="0">
              <a:spcBef>
                <a:spcPts val="0"/>
              </a:spcBef>
              <a:buClr>
                <a:srgbClr val="888888"/>
              </a:buClr>
              <a:buSzPts val="1400"/>
              <a:buFont typeface="Calibri"/>
              <a:buNone/>
              <a:defRPr/>
            </a:lvl3pPr>
            <a:lvl4pPr indent="0" lvl="3" marL="1028700" rtl="0">
              <a:spcBef>
                <a:spcPts val="0"/>
              </a:spcBef>
              <a:buClr>
                <a:srgbClr val="888888"/>
              </a:buClr>
              <a:buSzPts val="1400"/>
              <a:buFont typeface="Calibri"/>
              <a:buNone/>
              <a:defRPr/>
            </a:lvl4pPr>
            <a:lvl5pPr indent="0" lvl="4" marL="1371600" rtl="0">
              <a:spcBef>
                <a:spcPts val="0"/>
              </a:spcBef>
              <a:buClr>
                <a:srgbClr val="888888"/>
              </a:buClr>
              <a:buSzPts val="1400"/>
              <a:buFont typeface="Calibri"/>
              <a:buNone/>
              <a:defRPr/>
            </a:lvl5pPr>
            <a:lvl6pPr indent="0" lvl="5" marL="1714500" rtl="0">
              <a:spcBef>
                <a:spcPts val="0"/>
              </a:spcBef>
              <a:buClr>
                <a:srgbClr val="888888"/>
              </a:buClr>
              <a:buSzPts val="1400"/>
              <a:buFont typeface="Calibri"/>
              <a:buNone/>
              <a:defRPr/>
            </a:lvl6pPr>
            <a:lvl7pPr indent="0" lvl="6" marL="2057400" rtl="0">
              <a:spcBef>
                <a:spcPts val="0"/>
              </a:spcBef>
              <a:buClr>
                <a:srgbClr val="888888"/>
              </a:buClr>
              <a:buSzPts val="1400"/>
              <a:buFont typeface="Calibri"/>
              <a:buNone/>
              <a:defRPr/>
            </a:lvl7pPr>
            <a:lvl8pPr indent="0" lvl="7" marL="2400300" rtl="0">
              <a:spcBef>
                <a:spcPts val="0"/>
              </a:spcBef>
              <a:buClr>
                <a:srgbClr val="888888"/>
              </a:buClr>
              <a:buSzPts val="1400"/>
              <a:buFont typeface="Calibri"/>
              <a:buNone/>
              <a:defRPr/>
            </a:lvl8pPr>
            <a:lvl9pPr indent="0" lvl="8" marL="2743200" rtl="0">
              <a:spcBef>
                <a:spcPts val="0"/>
              </a:spcBef>
              <a:buClr>
                <a:srgbClr val="888888"/>
              </a:buClr>
              <a:buSzPts val="1400"/>
              <a:buFont typeface="Calibri"/>
              <a:buNone/>
              <a:defRPr/>
            </a:lvl9pPr>
          </a:lstStyle>
          <a:p/>
        </p:txBody>
      </p:sp>
      <p:sp>
        <p:nvSpPr>
          <p:cNvPr id="121" name="Shape 121"/>
          <p:cNvSpPr txBox="1"/>
          <p:nvPr>
            <p:ph idx="10" type="dt"/>
          </p:nvPr>
        </p:nvSpPr>
        <p:spPr>
          <a:xfrm>
            <a:off x="457200" y="4767263"/>
            <a:ext cx="2133600" cy="273900"/>
          </a:xfrm>
          <a:prstGeom prst="rect">
            <a:avLst/>
          </a:prstGeom>
          <a:noFill/>
          <a:ln>
            <a:noFill/>
          </a:ln>
        </p:spPr>
        <p:txBody>
          <a:bodyPr anchorCtr="0" anchor="ctr" bIns="91425" lIns="91425" rIns="91425" wrap="square" tIns="91425"/>
          <a:lstStyle>
            <a:lvl1pPr indent="0" lvl="0" marL="0" marR="0" rtl="0" algn="l">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22" name="Shape 122"/>
          <p:cNvSpPr txBox="1"/>
          <p:nvPr>
            <p:ph idx="11" type="ftr"/>
          </p:nvPr>
        </p:nvSpPr>
        <p:spPr>
          <a:xfrm>
            <a:off x="3124200" y="4767263"/>
            <a:ext cx="2895600" cy="273900"/>
          </a:xfrm>
          <a:prstGeom prst="rect">
            <a:avLst/>
          </a:prstGeom>
          <a:noFill/>
          <a:ln>
            <a:noFill/>
          </a:ln>
        </p:spPr>
        <p:txBody>
          <a:bodyPr anchorCtr="0" anchor="ctr" bIns="91425" lIns="91425" rIns="91425" wrap="square" tIns="91425"/>
          <a:lstStyle>
            <a:lvl1pPr indent="0" lvl="0" marL="0" marR="0" rtl="0" algn="ctr">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23" name="Shape 123"/>
          <p:cNvSpPr txBox="1"/>
          <p:nvPr>
            <p:ph idx="12" type="sldNum"/>
          </p:nvPr>
        </p:nvSpPr>
        <p:spPr>
          <a:xfrm>
            <a:off x="6553200" y="4767263"/>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124" name="Shape 124"/>
        <p:cNvGrpSpPr/>
        <p:nvPr/>
      </p:nvGrpSpPr>
      <p:grpSpPr>
        <a:xfrm>
          <a:off x="0" y="0"/>
          <a:ext cx="0" cy="0"/>
          <a:chOff x="0" y="0"/>
          <a:chExt cx="0" cy="0"/>
        </a:xfrm>
      </p:grpSpPr>
      <p:sp>
        <p:nvSpPr>
          <p:cNvPr id="125" name="Shape 125"/>
          <p:cNvSpPr txBox="1"/>
          <p:nvPr>
            <p:ph type="title"/>
          </p:nvPr>
        </p:nvSpPr>
        <p:spPr>
          <a:xfrm>
            <a:off x="457200" y="400050"/>
            <a:ext cx="8229600" cy="549000"/>
          </a:xfrm>
          <a:prstGeom prst="rect">
            <a:avLst/>
          </a:prstGeom>
          <a:solidFill>
            <a:srgbClr val="76923C"/>
          </a:solidFill>
          <a:ln>
            <a:noFill/>
          </a:ln>
        </p:spPr>
        <p:txBody>
          <a:bodyPr anchorCtr="0" anchor="ctr" bIns="91425" lIns="91425" rIns="91425" wrap="square" tIns="91425"/>
          <a:lstStyle>
            <a:lvl1pPr lvl="0" rtl="0" algn="l">
              <a:spcBef>
                <a:spcPts val="0"/>
              </a:spcBef>
              <a:buClr>
                <a:srgbClr val="FFC000"/>
              </a:buClr>
              <a:buSzPts val="1400"/>
              <a:buFont typeface="Calibri"/>
              <a:buNone/>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26" name="Shape 126"/>
          <p:cNvSpPr txBox="1"/>
          <p:nvPr>
            <p:ph idx="1" type="body"/>
          </p:nvPr>
        </p:nvSpPr>
        <p:spPr>
          <a:xfrm>
            <a:off x="457200" y="1200151"/>
            <a:ext cx="4038600" cy="3394500"/>
          </a:xfrm>
          <a:prstGeom prst="rect">
            <a:avLst/>
          </a:prstGeom>
          <a:noFill/>
          <a:ln>
            <a:noFill/>
          </a:ln>
        </p:spPr>
        <p:txBody>
          <a:bodyPr anchorCtr="0" anchor="t" bIns="91425" lIns="91425" rIns="91425" wrap="square" tIns="91425"/>
          <a:lstStyle>
            <a:lvl1pPr lvl="0" rtl="0">
              <a:spcBef>
                <a:spcPts val="0"/>
              </a:spcBef>
              <a:buSzPts val="14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27" name="Shape 127"/>
          <p:cNvSpPr txBox="1"/>
          <p:nvPr>
            <p:ph idx="2" type="body"/>
          </p:nvPr>
        </p:nvSpPr>
        <p:spPr>
          <a:xfrm>
            <a:off x="4648200" y="1200151"/>
            <a:ext cx="4038600" cy="3394500"/>
          </a:xfrm>
          <a:prstGeom prst="rect">
            <a:avLst/>
          </a:prstGeom>
          <a:noFill/>
          <a:ln>
            <a:noFill/>
          </a:ln>
        </p:spPr>
        <p:txBody>
          <a:bodyPr anchorCtr="0" anchor="t" bIns="91425" lIns="91425" rIns="91425" wrap="square" tIns="91425"/>
          <a:lstStyle>
            <a:lvl1pPr lvl="0" rtl="0">
              <a:spcBef>
                <a:spcPts val="0"/>
              </a:spcBef>
              <a:buSzPts val="14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28" name="Shape 128"/>
          <p:cNvSpPr txBox="1"/>
          <p:nvPr>
            <p:ph idx="10" type="dt"/>
          </p:nvPr>
        </p:nvSpPr>
        <p:spPr>
          <a:xfrm>
            <a:off x="457200" y="4767263"/>
            <a:ext cx="2133600" cy="273900"/>
          </a:xfrm>
          <a:prstGeom prst="rect">
            <a:avLst/>
          </a:prstGeom>
          <a:noFill/>
          <a:ln>
            <a:noFill/>
          </a:ln>
        </p:spPr>
        <p:txBody>
          <a:bodyPr anchorCtr="0" anchor="ctr" bIns="91425" lIns="91425" rIns="91425" wrap="square" tIns="91425"/>
          <a:lstStyle>
            <a:lvl1pPr indent="0" lvl="0" marL="0" marR="0" rtl="0" algn="l">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29" name="Shape 129"/>
          <p:cNvSpPr txBox="1"/>
          <p:nvPr>
            <p:ph idx="11" type="ftr"/>
          </p:nvPr>
        </p:nvSpPr>
        <p:spPr>
          <a:xfrm>
            <a:off x="3124200" y="4767263"/>
            <a:ext cx="2895600" cy="273900"/>
          </a:xfrm>
          <a:prstGeom prst="rect">
            <a:avLst/>
          </a:prstGeom>
          <a:noFill/>
          <a:ln>
            <a:noFill/>
          </a:ln>
        </p:spPr>
        <p:txBody>
          <a:bodyPr anchorCtr="0" anchor="ctr" bIns="91425" lIns="91425" rIns="91425" wrap="square" tIns="91425"/>
          <a:lstStyle>
            <a:lvl1pPr indent="0" lvl="0" marL="0" marR="0" rtl="0" algn="ctr">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30" name="Shape 130"/>
          <p:cNvSpPr txBox="1"/>
          <p:nvPr>
            <p:ph idx="12" type="sldNum"/>
          </p:nvPr>
        </p:nvSpPr>
        <p:spPr>
          <a:xfrm>
            <a:off x="6553200" y="4767263"/>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131" name="Shape 131"/>
        <p:cNvGrpSpPr/>
        <p:nvPr/>
      </p:nvGrpSpPr>
      <p:grpSpPr>
        <a:xfrm>
          <a:off x="0" y="0"/>
          <a:ext cx="0" cy="0"/>
          <a:chOff x="0" y="0"/>
          <a:chExt cx="0" cy="0"/>
        </a:xfrm>
      </p:grpSpPr>
      <p:sp>
        <p:nvSpPr>
          <p:cNvPr id="132" name="Shape 132"/>
          <p:cNvSpPr txBox="1"/>
          <p:nvPr>
            <p:ph type="title"/>
          </p:nvPr>
        </p:nvSpPr>
        <p:spPr>
          <a:xfrm>
            <a:off x="457200" y="400050"/>
            <a:ext cx="8229600" cy="549000"/>
          </a:xfrm>
          <a:prstGeom prst="rect">
            <a:avLst/>
          </a:prstGeom>
          <a:solidFill>
            <a:srgbClr val="76923C"/>
          </a:solidFill>
          <a:ln>
            <a:noFill/>
          </a:ln>
        </p:spPr>
        <p:txBody>
          <a:bodyPr anchorCtr="0" anchor="ctr" bIns="91425" lIns="91425" rIns="91425" wrap="square" tIns="91425"/>
          <a:lstStyle>
            <a:lvl1pPr lvl="0" rtl="0">
              <a:spcBef>
                <a:spcPts val="0"/>
              </a:spcBef>
              <a:buSzPts val="1400"/>
              <a:buNone/>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33" name="Shape 133"/>
          <p:cNvSpPr txBox="1"/>
          <p:nvPr>
            <p:ph idx="1" type="body"/>
          </p:nvPr>
        </p:nvSpPr>
        <p:spPr>
          <a:xfrm>
            <a:off x="457200" y="1151335"/>
            <a:ext cx="4040100" cy="479700"/>
          </a:xfrm>
          <a:prstGeom prst="rect">
            <a:avLst/>
          </a:prstGeom>
          <a:noFill/>
          <a:ln>
            <a:noFill/>
          </a:ln>
        </p:spPr>
        <p:txBody>
          <a:bodyPr anchorCtr="0" anchor="b" bIns="91425" lIns="91425" rIns="91425" wrap="square" tIns="91425"/>
          <a:lstStyle>
            <a:lvl1pPr indent="0" lvl="0" marL="0" rtl="0">
              <a:spcBef>
                <a:spcPts val="0"/>
              </a:spcBef>
              <a:buSzPts val="1400"/>
              <a:buFont typeface="Calibri"/>
              <a:buNone/>
              <a:defRPr/>
            </a:lvl1pPr>
            <a:lvl2pPr indent="0" lvl="1" marL="342900" rtl="0">
              <a:spcBef>
                <a:spcPts val="0"/>
              </a:spcBef>
              <a:buSzPts val="1400"/>
              <a:buFont typeface="Calibri"/>
              <a:buNone/>
              <a:defRPr/>
            </a:lvl2pPr>
            <a:lvl3pPr indent="0" lvl="2" marL="685800" rtl="0">
              <a:spcBef>
                <a:spcPts val="0"/>
              </a:spcBef>
              <a:buSzPts val="1400"/>
              <a:buFont typeface="Calibri"/>
              <a:buNone/>
              <a:defRPr/>
            </a:lvl3pPr>
            <a:lvl4pPr indent="0" lvl="3" marL="1028700" rtl="0">
              <a:spcBef>
                <a:spcPts val="0"/>
              </a:spcBef>
              <a:buSzPts val="1400"/>
              <a:buFont typeface="Calibri"/>
              <a:buNone/>
              <a:defRPr/>
            </a:lvl4pPr>
            <a:lvl5pPr indent="0" lvl="4" marL="1371600" rtl="0">
              <a:spcBef>
                <a:spcPts val="0"/>
              </a:spcBef>
              <a:buSzPts val="1400"/>
              <a:buFont typeface="Calibri"/>
              <a:buNone/>
              <a:defRPr/>
            </a:lvl5pPr>
            <a:lvl6pPr indent="0" lvl="5" marL="1714500" rtl="0">
              <a:spcBef>
                <a:spcPts val="0"/>
              </a:spcBef>
              <a:buSzPts val="1400"/>
              <a:buFont typeface="Calibri"/>
              <a:buNone/>
              <a:defRPr/>
            </a:lvl6pPr>
            <a:lvl7pPr indent="0" lvl="6" marL="2057400" rtl="0">
              <a:spcBef>
                <a:spcPts val="0"/>
              </a:spcBef>
              <a:buSzPts val="1400"/>
              <a:buFont typeface="Calibri"/>
              <a:buNone/>
              <a:defRPr/>
            </a:lvl7pPr>
            <a:lvl8pPr indent="0" lvl="7" marL="2400300" rtl="0">
              <a:spcBef>
                <a:spcPts val="0"/>
              </a:spcBef>
              <a:buSzPts val="1400"/>
              <a:buFont typeface="Calibri"/>
              <a:buNone/>
              <a:defRPr/>
            </a:lvl8pPr>
            <a:lvl9pPr indent="0" lvl="8" marL="2743200" rtl="0">
              <a:spcBef>
                <a:spcPts val="0"/>
              </a:spcBef>
              <a:buSzPts val="1400"/>
              <a:buFont typeface="Calibri"/>
              <a:buNone/>
              <a:defRPr/>
            </a:lvl9pPr>
          </a:lstStyle>
          <a:p/>
        </p:txBody>
      </p:sp>
      <p:sp>
        <p:nvSpPr>
          <p:cNvPr id="134" name="Shape 134"/>
          <p:cNvSpPr txBox="1"/>
          <p:nvPr>
            <p:ph idx="2" type="body"/>
          </p:nvPr>
        </p:nvSpPr>
        <p:spPr>
          <a:xfrm>
            <a:off x="457200" y="1631156"/>
            <a:ext cx="4040100" cy="2963400"/>
          </a:xfrm>
          <a:prstGeom prst="rect">
            <a:avLst/>
          </a:prstGeom>
          <a:noFill/>
          <a:ln>
            <a:noFill/>
          </a:ln>
        </p:spPr>
        <p:txBody>
          <a:bodyPr anchorCtr="0" anchor="t" bIns="91425" lIns="91425" rIns="91425" wrap="square" tIns="91425"/>
          <a:lstStyle>
            <a:lvl1pPr lvl="0" rtl="0">
              <a:spcBef>
                <a:spcPts val="0"/>
              </a:spcBef>
              <a:buSzPts val="14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35" name="Shape 135"/>
          <p:cNvSpPr txBox="1"/>
          <p:nvPr>
            <p:ph idx="3" type="body"/>
          </p:nvPr>
        </p:nvSpPr>
        <p:spPr>
          <a:xfrm>
            <a:off x="4645026" y="1151335"/>
            <a:ext cx="4041900" cy="479700"/>
          </a:xfrm>
          <a:prstGeom prst="rect">
            <a:avLst/>
          </a:prstGeom>
          <a:noFill/>
          <a:ln>
            <a:noFill/>
          </a:ln>
        </p:spPr>
        <p:txBody>
          <a:bodyPr anchorCtr="0" anchor="b" bIns="91425" lIns="91425" rIns="91425" wrap="square" tIns="91425"/>
          <a:lstStyle>
            <a:lvl1pPr indent="0" lvl="0" marL="0" rtl="0">
              <a:spcBef>
                <a:spcPts val="0"/>
              </a:spcBef>
              <a:buSzPts val="1400"/>
              <a:buFont typeface="Calibri"/>
              <a:buNone/>
              <a:defRPr/>
            </a:lvl1pPr>
            <a:lvl2pPr indent="0" lvl="1" marL="342900" rtl="0">
              <a:spcBef>
                <a:spcPts val="0"/>
              </a:spcBef>
              <a:buSzPts val="1400"/>
              <a:buFont typeface="Calibri"/>
              <a:buNone/>
              <a:defRPr/>
            </a:lvl2pPr>
            <a:lvl3pPr indent="0" lvl="2" marL="685800" rtl="0">
              <a:spcBef>
                <a:spcPts val="0"/>
              </a:spcBef>
              <a:buSzPts val="1400"/>
              <a:buFont typeface="Calibri"/>
              <a:buNone/>
              <a:defRPr/>
            </a:lvl3pPr>
            <a:lvl4pPr indent="0" lvl="3" marL="1028700" rtl="0">
              <a:spcBef>
                <a:spcPts val="0"/>
              </a:spcBef>
              <a:buSzPts val="1400"/>
              <a:buFont typeface="Calibri"/>
              <a:buNone/>
              <a:defRPr/>
            </a:lvl4pPr>
            <a:lvl5pPr indent="0" lvl="4" marL="1371600" rtl="0">
              <a:spcBef>
                <a:spcPts val="0"/>
              </a:spcBef>
              <a:buSzPts val="1400"/>
              <a:buFont typeface="Calibri"/>
              <a:buNone/>
              <a:defRPr/>
            </a:lvl5pPr>
            <a:lvl6pPr indent="0" lvl="5" marL="1714500" rtl="0">
              <a:spcBef>
                <a:spcPts val="0"/>
              </a:spcBef>
              <a:buSzPts val="1400"/>
              <a:buFont typeface="Calibri"/>
              <a:buNone/>
              <a:defRPr/>
            </a:lvl6pPr>
            <a:lvl7pPr indent="0" lvl="6" marL="2057400" rtl="0">
              <a:spcBef>
                <a:spcPts val="0"/>
              </a:spcBef>
              <a:buSzPts val="1400"/>
              <a:buFont typeface="Calibri"/>
              <a:buNone/>
              <a:defRPr/>
            </a:lvl7pPr>
            <a:lvl8pPr indent="0" lvl="7" marL="2400300" rtl="0">
              <a:spcBef>
                <a:spcPts val="0"/>
              </a:spcBef>
              <a:buSzPts val="1400"/>
              <a:buFont typeface="Calibri"/>
              <a:buNone/>
              <a:defRPr/>
            </a:lvl8pPr>
            <a:lvl9pPr indent="0" lvl="8" marL="2743200" rtl="0">
              <a:spcBef>
                <a:spcPts val="0"/>
              </a:spcBef>
              <a:buSzPts val="1400"/>
              <a:buFont typeface="Calibri"/>
              <a:buNone/>
              <a:defRPr/>
            </a:lvl9pPr>
          </a:lstStyle>
          <a:p/>
        </p:txBody>
      </p:sp>
      <p:sp>
        <p:nvSpPr>
          <p:cNvPr id="136" name="Shape 136"/>
          <p:cNvSpPr txBox="1"/>
          <p:nvPr>
            <p:ph idx="4" type="body"/>
          </p:nvPr>
        </p:nvSpPr>
        <p:spPr>
          <a:xfrm>
            <a:off x="4645026" y="1631156"/>
            <a:ext cx="4041900" cy="2963400"/>
          </a:xfrm>
          <a:prstGeom prst="rect">
            <a:avLst/>
          </a:prstGeom>
          <a:noFill/>
          <a:ln>
            <a:noFill/>
          </a:ln>
        </p:spPr>
        <p:txBody>
          <a:bodyPr anchorCtr="0" anchor="t" bIns="91425" lIns="91425" rIns="91425" wrap="square" tIns="91425"/>
          <a:lstStyle>
            <a:lvl1pPr lvl="0" rtl="0">
              <a:spcBef>
                <a:spcPts val="0"/>
              </a:spcBef>
              <a:buSzPts val="14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37" name="Shape 137"/>
          <p:cNvSpPr txBox="1"/>
          <p:nvPr>
            <p:ph idx="10" type="dt"/>
          </p:nvPr>
        </p:nvSpPr>
        <p:spPr>
          <a:xfrm>
            <a:off x="457200" y="4767263"/>
            <a:ext cx="2133600" cy="273900"/>
          </a:xfrm>
          <a:prstGeom prst="rect">
            <a:avLst/>
          </a:prstGeom>
          <a:noFill/>
          <a:ln>
            <a:noFill/>
          </a:ln>
        </p:spPr>
        <p:txBody>
          <a:bodyPr anchorCtr="0" anchor="ctr" bIns="91425" lIns="91425" rIns="91425" wrap="square" tIns="91425"/>
          <a:lstStyle>
            <a:lvl1pPr indent="0" lvl="0" marL="0" marR="0" rtl="0" algn="l">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38" name="Shape 138"/>
          <p:cNvSpPr txBox="1"/>
          <p:nvPr>
            <p:ph idx="11" type="ftr"/>
          </p:nvPr>
        </p:nvSpPr>
        <p:spPr>
          <a:xfrm>
            <a:off x="3124200" y="4767263"/>
            <a:ext cx="2895600" cy="273900"/>
          </a:xfrm>
          <a:prstGeom prst="rect">
            <a:avLst/>
          </a:prstGeom>
          <a:noFill/>
          <a:ln>
            <a:noFill/>
          </a:ln>
        </p:spPr>
        <p:txBody>
          <a:bodyPr anchorCtr="0" anchor="ctr" bIns="91425" lIns="91425" rIns="91425" wrap="square" tIns="91425"/>
          <a:lstStyle>
            <a:lvl1pPr indent="0" lvl="0" marL="0" marR="0" rtl="0" algn="ctr">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39" name="Shape 139"/>
          <p:cNvSpPr txBox="1"/>
          <p:nvPr>
            <p:ph idx="12" type="sldNum"/>
          </p:nvPr>
        </p:nvSpPr>
        <p:spPr>
          <a:xfrm>
            <a:off x="6553200" y="4767263"/>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140" name="Shape 140"/>
        <p:cNvGrpSpPr/>
        <p:nvPr/>
      </p:nvGrpSpPr>
      <p:grpSpPr>
        <a:xfrm>
          <a:off x="0" y="0"/>
          <a:ext cx="0" cy="0"/>
          <a:chOff x="0" y="0"/>
          <a:chExt cx="0" cy="0"/>
        </a:xfrm>
      </p:grpSpPr>
      <p:sp>
        <p:nvSpPr>
          <p:cNvPr id="141" name="Shape 141"/>
          <p:cNvSpPr txBox="1"/>
          <p:nvPr>
            <p:ph type="title"/>
          </p:nvPr>
        </p:nvSpPr>
        <p:spPr>
          <a:xfrm>
            <a:off x="457200" y="400050"/>
            <a:ext cx="8229600" cy="549000"/>
          </a:xfrm>
          <a:prstGeom prst="rect">
            <a:avLst/>
          </a:prstGeom>
          <a:solidFill>
            <a:srgbClr val="76923C"/>
          </a:solidFill>
          <a:ln>
            <a:noFill/>
          </a:ln>
        </p:spPr>
        <p:txBody>
          <a:bodyPr anchorCtr="0" anchor="ctr" bIns="91425" lIns="91425" rIns="91425" wrap="square" tIns="91425"/>
          <a:lstStyle>
            <a:lvl1pPr lvl="0" rtl="0" algn="l">
              <a:spcBef>
                <a:spcPts val="0"/>
              </a:spcBef>
              <a:buClr>
                <a:srgbClr val="FFC000"/>
              </a:buClr>
              <a:buSzPts val="1400"/>
              <a:buFont typeface="Calibri"/>
              <a:buNone/>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42" name="Shape 142"/>
          <p:cNvSpPr txBox="1"/>
          <p:nvPr>
            <p:ph idx="10" type="dt"/>
          </p:nvPr>
        </p:nvSpPr>
        <p:spPr>
          <a:xfrm>
            <a:off x="457200" y="4767263"/>
            <a:ext cx="2133600" cy="273900"/>
          </a:xfrm>
          <a:prstGeom prst="rect">
            <a:avLst/>
          </a:prstGeom>
          <a:noFill/>
          <a:ln>
            <a:noFill/>
          </a:ln>
        </p:spPr>
        <p:txBody>
          <a:bodyPr anchorCtr="0" anchor="ctr" bIns="91425" lIns="91425" rIns="91425" wrap="square" tIns="91425"/>
          <a:lstStyle>
            <a:lvl1pPr indent="0" lvl="0" marL="0" marR="0" rtl="0" algn="l">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43" name="Shape 143"/>
          <p:cNvSpPr txBox="1"/>
          <p:nvPr>
            <p:ph idx="11" type="ftr"/>
          </p:nvPr>
        </p:nvSpPr>
        <p:spPr>
          <a:xfrm>
            <a:off x="3124200" y="4767263"/>
            <a:ext cx="2895600" cy="273900"/>
          </a:xfrm>
          <a:prstGeom prst="rect">
            <a:avLst/>
          </a:prstGeom>
          <a:noFill/>
          <a:ln>
            <a:noFill/>
          </a:ln>
        </p:spPr>
        <p:txBody>
          <a:bodyPr anchorCtr="0" anchor="ctr" bIns="91425" lIns="91425" rIns="91425" wrap="square" tIns="91425"/>
          <a:lstStyle>
            <a:lvl1pPr indent="0" lvl="0" marL="0" marR="0" rtl="0" algn="ctr">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44" name="Shape 144"/>
          <p:cNvSpPr txBox="1"/>
          <p:nvPr>
            <p:ph idx="12" type="sldNum"/>
          </p:nvPr>
        </p:nvSpPr>
        <p:spPr>
          <a:xfrm>
            <a:off x="6553200" y="4767263"/>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45" name="Shape 145"/>
        <p:cNvGrpSpPr/>
        <p:nvPr/>
      </p:nvGrpSpPr>
      <p:grpSpPr>
        <a:xfrm>
          <a:off x="0" y="0"/>
          <a:ext cx="0" cy="0"/>
          <a:chOff x="0" y="0"/>
          <a:chExt cx="0" cy="0"/>
        </a:xfrm>
      </p:grpSpPr>
      <p:sp>
        <p:nvSpPr>
          <p:cNvPr id="146" name="Shape 146"/>
          <p:cNvSpPr txBox="1"/>
          <p:nvPr>
            <p:ph idx="10" type="dt"/>
          </p:nvPr>
        </p:nvSpPr>
        <p:spPr>
          <a:xfrm>
            <a:off x="457200" y="4767263"/>
            <a:ext cx="2133600" cy="273900"/>
          </a:xfrm>
          <a:prstGeom prst="rect">
            <a:avLst/>
          </a:prstGeom>
          <a:noFill/>
          <a:ln>
            <a:noFill/>
          </a:ln>
        </p:spPr>
        <p:txBody>
          <a:bodyPr anchorCtr="0" anchor="ctr" bIns="91425" lIns="91425" rIns="91425" wrap="square" tIns="91425"/>
          <a:lstStyle>
            <a:lvl1pPr indent="0" lvl="0" marL="0" marR="0" rtl="0" algn="l">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47" name="Shape 147"/>
          <p:cNvSpPr txBox="1"/>
          <p:nvPr>
            <p:ph idx="11" type="ftr"/>
          </p:nvPr>
        </p:nvSpPr>
        <p:spPr>
          <a:xfrm>
            <a:off x="3124200" y="4767263"/>
            <a:ext cx="2895600" cy="273900"/>
          </a:xfrm>
          <a:prstGeom prst="rect">
            <a:avLst/>
          </a:prstGeom>
          <a:noFill/>
          <a:ln>
            <a:noFill/>
          </a:ln>
        </p:spPr>
        <p:txBody>
          <a:bodyPr anchorCtr="0" anchor="ctr" bIns="91425" lIns="91425" rIns="91425" wrap="square" tIns="91425"/>
          <a:lstStyle>
            <a:lvl1pPr indent="0" lvl="0" marL="0" marR="0" rtl="0" algn="ctr">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48" name="Shape 148"/>
          <p:cNvSpPr txBox="1"/>
          <p:nvPr>
            <p:ph idx="12" type="sldNum"/>
          </p:nvPr>
        </p:nvSpPr>
        <p:spPr>
          <a:xfrm>
            <a:off x="6553200" y="4767263"/>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149" name="Shape 149"/>
        <p:cNvGrpSpPr/>
        <p:nvPr/>
      </p:nvGrpSpPr>
      <p:grpSpPr>
        <a:xfrm>
          <a:off x="0" y="0"/>
          <a:ext cx="0" cy="0"/>
          <a:chOff x="0" y="0"/>
          <a:chExt cx="0" cy="0"/>
        </a:xfrm>
      </p:grpSpPr>
      <p:sp>
        <p:nvSpPr>
          <p:cNvPr id="150" name="Shape 150"/>
          <p:cNvSpPr txBox="1"/>
          <p:nvPr>
            <p:ph type="title"/>
          </p:nvPr>
        </p:nvSpPr>
        <p:spPr>
          <a:xfrm>
            <a:off x="457201" y="204787"/>
            <a:ext cx="3008400" cy="871500"/>
          </a:xfrm>
          <a:prstGeom prst="rect">
            <a:avLst/>
          </a:prstGeom>
          <a:solidFill>
            <a:srgbClr val="76923C"/>
          </a:solidFill>
          <a:ln>
            <a:noFill/>
          </a:ln>
        </p:spPr>
        <p:txBody>
          <a:bodyPr anchorCtr="0" anchor="b" bIns="91425" lIns="91425" rIns="91425" wrap="square" tIns="91425"/>
          <a:lstStyle>
            <a:lvl1pPr lvl="0" rtl="0" algn="l">
              <a:spcBef>
                <a:spcPts val="0"/>
              </a:spcBef>
              <a:buSzPts val="1400"/>
              <a:buNone/>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51" name="Shape 151"/>
          <p:cNvSpPr txBox="1"/>
          <p:nvPr>
            <p:ph idx="1" type="body"/>
          </p:nvPr>
        </p:nvSpPr>
        <p:spPr>
          <a:xfrm>
            <a:off x="3575050" y="204788"/>
            <a:ext cx="5111700" cy="4389900"/>
          </a:xfrm>
          <a:prstGeom prst="rect">
            <a:avLst/>
          </a:prstGeom>
          <a:noFill/>
          <a:ln>
            <a:noFill/>
          </a:ln>
        </p:spPr>
        <p:txBody>
          <a:bodyPr anchorCtr="0" anchor="t" bIns="91425" lIns="91425" rIns="91425" wrap="square" tIns="91425"/>
          <a:lstStyle>
            <a:lvl1pPr lvl="0" rtl="0">
              <a:spcBef>
                <a:spcPts val="0"/>
              </a:spcBef>
              <a:buSzPts val="14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52" name="Shape 152"/>
          <p:cNvSpPr txBox="1"/>
          <p:nvPr>
            <p:ph idx="2" type="body"/>
          </p:nvPr>
        </p:nvSpPr>
        <p:spPr>
          <a:xfrm>
            <a:off x="457201" y="1076326"/>
            <a:ext cx="3008400" cy="3518400"/>
          </a:xfrm>
          <a:prstGeom prst="rect">
            <a:avLst/>
          </a:prstGeom>
          <a:noFill/>
          <a:ln>
            <a:noFill/>
          </a:ln>
        </p:spPr>
        <p:txBody>
          <a:bodyPr anchorCtr="0" anchor="t" bIns="91425" lIns="91425" rIns="91425" wrap="square" tIns="91425"/>
          <a:lstStyle>
            <a:lvl1pPr indent="0" lvl="0" marL="0" rtl="0">
              <a:spcBef>
                <a:spcPts val="0"/>
              </a:spcBef>
              <a:buSzPts val="1400"/>
              <a:buFont typeface="Calibri"/>
              <a:buNone/>
              <a:defRPr/>
            </a:lvl1pPr>
            <a:lvl2pPr indent="0" lvl="1" marL="342900" rtl="0">
              <a:spcBef>
                <a:spcPts val="0"/>
              </a:spcBef>
              <a:buSzPts val="1400"/>
              <a:buFont typeface="Calibri"/>
              <a:buNone/>
              <a:defRPr/>
            </a:lvl2pPr>
            <a:lvl3pPr indent="0" lvl="2" marL="685800" rtl="0">
              <a:spcBef>
                <a:spcPts val="0"/>
              </a:spcBef>
              <a:buSzPts val="1400"/>
              <a:buFont typeface="Calibri"/>
              <a:buNone/>
              <a:defRPr/>
            </a:lvl3pPr>
            <a:lvl4pPr indent="0" lvl="3" marL="1028700" rtl="0">
              <a:spcBef>
                <a:spcPts val="0"/>
              </a:spcBef>
              <a:buSzPts val="1400"/>
              <a:buFont typeface="Calibri"/>
              <a:buNone/>
              <a:defRPr/>
            </a:lvl4pPr>
            <a:lvl5pPr indent="0" lvl="4" marL="1371600" rtl="0">
              <a:spcBef>
                <a:spcPts val="0"/>
              </a:spcBef>
              <a:buSzPts val="1400"/>
              <a:buFont typeface="Calibri"/>
              <a:buNone/>
              <a:defRPr/>
            </a:lvl5pPr>
            <a:lvl6pPr indent="0" lvl="5" marL="1714500" rtl="0">
              <a:spcBef>
                <a:spcPts val="0"/>
              </a:spcBef>
              <a:buSzPts val="1400"/>
              <a:buFont typeface="Calibri"/>
              <a:buNone/>
              <a:defRPr/>
            </a:lvl6pPr>
            <a:lvl7pPr indent="0" lvl="6" marL="2057400" rtl="0">
              <a:spcBef>
                <a:spcPts val="0"/>
              </a:spcBef>
              <a:buSzPts val="1400"/>
              <a:buFont typeface="Calibri"/>
              <a:buNone/>
              <a:defRPr/>
            </a:lvl7pPr>
            <a:lvl8pPr indent="0" lvl="7" marL="2400300" rtl="0">
              <a:spcBef>
                <a:spcPts val="0"/>
              </a:spcBef>
              <a:buSzPts val="1400"/>
              <a:buFont typeface="Calibri"/>
              <a:buNone/>
              <a:defRPr/>
            </a:lvl8pPr>
            <a:lvl9pPr indent="0" lvl="8" marL="2743200" rtl="0">
              <a:spcBef>
                <a:spcPts val="0"/>
              </a:spcBef>
              <a:buSzPts val="1400"/>
              <a:buFont typeface="Calibri"/>
              <a:buNone/>
              <a:defRPr/>
            </a:lvl9pPr>
          </a:lstStyle>
          <a:p/>
        </p:txBody>
      </p:sp>
      <p:sp>
        <p:nvSpPr>
          <p:cNvPr id="153" name="Shape 153"/>
          <p:cNvSpPr txBox="1"/>
          <p:nvPr>
            <p:ph idx="10" type="dt"/>
          </p:nvPr>
        </p:nvSpPr>
        <p:spPr>
          <a:xfrm>
            <a:off x="457200" y="4767263"/>
            <a:ext cx="2133600" cy="273900"/>
          </a:xfrm>
          <a:prstGeom prst="rect">
            <a:avLst/>
          </a:prstGeom>
          <a:noFill/>
          <a:ln>
            <a:noFill/>
          </a:ln>
        </p:spPr>
        <p:txBody>
          <a:bodyPr anchorCtr="0" anchor="ctr" bIns="91425" lIns="91425" rIns="91425" wrap="square" tIns="91425"/>
          <a:lstStyle>
            <a:lvl1pPr indent="0" lvl="0" marL="0" marR="0" rtl="0" algn="l">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54" name="Shape 154"/>
          <p:cNvSpPr txBox="1"/>
          <p:nvPr>
            <p:ph idx="11" type="ftr"/>
          </p:nvPr>
        </p:nvSpPr>
        <p:spPr>
          <a:xfrm>
            <a:off x="3124200" y="4767263"/>
            <a:ext cx="2895600" cy="273900"/>
          </a:xfrm>
          <a:prstGeom prst="rect">
            <a:avLst/>
          </a:prstGeom>
          <a:noFill/>
          <a:ln>
            <a:noFill/>
          </a:ln>
        </p:spPr>
        <p:txBody>
          <a:bodyPr anchorCtr="0" anchor="ctr" bIns="91425" lIns="91425" rIns="91425" wrap="square" tIns="91425"/>
          <a:lstStyle>
            <a:lvl1pPr indent="0" lvl="0" marL="0" marR="0" rtl="0" algn="ctr">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55" name="Shape 155"/>
          <p:cNvSpPr txBox="1"/>
          <p:nvPr>
            <p:ph idx="12" type="sldNum"/>
          </p:nvPr>
        </p:nvSpPr>
        <p:spPr>
          <a:xfrm>
            <a:off x="6553200" y="4767263"/>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156" name="Shape 156"/>
        <p:cNvGrpSpPr/>
        <p:nvPr/>
      </p:nvGrpSpPr>
      <p:grpSpPr>
        <a:xfrm>
          <a:off x="0" y="0"/>
          <a:ext cx="0" cy="0"/>
          <a:chOff x="0" y="0"/>
          <a:chExt cx="0" cy="0"/>
        </a:xfrm>
      </p:grpSpPr>
      <p:sp>
        <p:nvSpPr>
          <p:cNvPr id="157" name="Shape 157"/>
          <p:cNvSpPr txBox="1"/>
          <p:nvPr>
            <p:ph type="title"/>
          </p:nvPr>
        </p:nvSpPr>
        <p:spPr>
          <a:xfrm>
            <a:off x="1792288" y="3600450"/>
            <a:ext cx="5486400" cy="425100"/>
          </a:xfrm>
          <a:prstGeom prst="rect">
            <a:avLst/>
          </a:prstGeom>
          <a:solidFill>
            <a:srgbClr val="76923C"/>
          </a:solidFill>
          <a:ln>
            <a:noFill/>
          </a:ln>
        </p:spPr>
        <p:txBody>
          <a:bodyPr anchorCtr="0" anchor="b" bIns="91425" lIns="91425" rIns="91425" wrap="square" tIns="91425"/>
          <a:lstStyle>
            <a:lvl1pPr lvl="0" rtl="0" algn="l">
              <a:spcBef>
                <a:spcPts val="0"/>
              </a:spcBef>
              <a:buSzPts val="1400"/>
              <a:buNone/>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58" name="Shape 158"/>
          <p:cNvSpPr/>
          <p:nvPr>
            <p:ph idx="2" type="pic"/>
          </p:nvPr>
        </p:nvSpPr>
        <p:spPr>
          <a:xfrm>
            <a:off x="1792288" y="459581"/>
            <a:ext cx="5486400" cy="3086100"/>
          </a:xfrm>
          <a:prstGeom prst="rect">
            <a:avLst/>
          </a:prstGeom>
          <a:noFill/>
          <a:ln>
            <a:noFill/>
          </a:ln>
        </p:spPr>
      </p:sp>
      <p:sp>
        <p:nvSpPr>
          <p:cNvPr id="159" name="Shape 159"/>
          <p:cNvSpPr txBox="1"/>
          <p:nvPr>
            <p:ph idx="1" type="body"/>
          </p:nvPr>
        </p:nvSpPr>
        <p:spPr>
          <a:xfrm>
            <a:off x="1792288" y="4025503"/>
            <a:ext cx="5486400" cy="603600"/>
          </a:xfrm>
          <a:prstGeom prst="rect">
            <a:avLst/>
          </a:prstGeom>
          <a:noFill/>
          <a:ln>
            <a:noFill/>
          </a:ln>
        </p:spPr>
        <p:txBody>
          <a:bodyPr anchorCtr="0" anchor="t" bIns="91425" lIns="91425" rIns="91425" wrap="square" tIns="91425"/>
          <a:lstStyle>
            <a:lvl1pPr indent="0" lvl="0" marL="0" rtl="0">
              <a:spcBef>
                <a:spcPts val="0"/>
              </a:spcBef>
              <a:buSzPts val="1400"/>
              <a:buFont typeface="Calibri"/>
              <a:buNone/>
              <a:defRPr/>
            </a:lvl1pPr>
            <a:lvl2pPr indent="0" lvl="1" marL="342900" rtl="0">
              <a:spcBef>
                <a:spcPts val="0"/>
              </a:spcBef>
              <a:buSzPts val="1400"/>
              <a:buFont typeface="Calibri"/>
              <a:buNone/>
              <a:defRPr/>
            </a:lvl2pPr>
            <a:lvl3pPr indent="0" lvl="2" marL="685800" rtl="0">
              <a:spcBef>
                <a:spcPts val="0"/>
              </a:spcBef>
              <a:buSzPts val="1400"/>
              <a:buFont typeface="Calibri"/>
              <a:buNone/>
              <a:defRPr/>
            </a:lvl3pPr>
            <a:lvl4pPr indent="0" lvl="3" marL="1028700" rtl="0">
              <a:spcBef>
                <a:spcPts val="0"/>
              </a:spcBef>
              <a:buSzPts val="1400"/>
              <a:buFont typeface="Calibri"/>
              <a:buNone/>
              <a:defRPr/>
            </a:lvl4pPr>
            <a:lvl5pPr indent="0" lvl="4" marL="1371600" rtl="0">
              <a:spcBef>
                <a:spcPts val="0"/>
              </a:spcBef>
              <a:buSzPts val="1400"/>
              <a:buFont typeface="Calibri"/>
              <a:buNone/>
              <a:defRPr/>
            </a:lvl5pPr>
            <a:lvl6pPr indent="0" lvl="5" marL="1714500" rtl="0">
              <a:spcBef>
                <a:spcPts val="0"/>
              </a:spcBef>
              <a:buSzPts val="1400"/>
              <a:buFont typeface="Calibri"/>
              <a:buNone/>
              <a:defRPr/>
            </a:lvl6pPr>
            <a:lvl7pPr indent="0" lvl="6" marL="2057400" rtl="0">
              <a:spcBef>
                <a:spcPts val="0"/>
              </a:spcBef>
              <a:buSzPts val="1400"/>
              <a:buFont typeface="Calibri"/>
              <a:buNone/>
              <a:defRPr/>
            </a:lvl7pPr>
            <a:lvl8pPr indent="0" lvl="7" marL="2400300" rtl="0">
              <a:spcBef>
                <a:spcPts val="0"/>
              </a:spcBef>
              <a:buSzPts val="1400"/>
              <a:buFont typeface="Calibri"/>
              <a:buNone/>
              <a:defRPr/>
            </a:lvl8pPr>
            <a:lvl9pPr indent="0" lvl="8" marL="2743200" rtl="0">
              <a:spcBef>
                <a:spcPts val="0"/>
              </a:spcBef>
              <a:buSzPts val="1400"/>
              <a:buFont typeface="Calibri"/>
              <a:buNone/>
              <a:defRPr/>
            </a:lvl9pPr>
          </a:lstStyle>
          <a:p/>
        </p:txBody>
      </p:sp>
      <p:sp>
        <p:nvSpPr>
          <p:cNvPr id="160" name="Shape 160"/>
          <p:cNvSpPr txBox="1"/>
          <p:nvPr>
            <p:ph idx="10" type="dt"/>
          </p:nvPr>
        </p:nvSpPr>
        <p:spPr>
          <a:xfrm>
            <a:off x="457200" y="4767263"/>
            <a:ext cx="2133600" cy="273900"/>
          </a:xfrm>
          <a:prstGeom prst="rect">
            <a:avLst/>
          </a:prstGeom>
          <a:noFill/>
          <a:ln>
            <a:noFill/>
          </a:ln>
        </p:spPr>
        <p:txBody>
          <a:bodyPr anchorCtr="0" anchor="ctr" bIns="91425" lIns="91425" rIns="91425" wrap="square" tIns="91425"/>
          <a:lstStyle>
            <a:lvl1pPr indent="0" lvl="0" marL="0" marR="0" rtl="0" algn="l">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61" name="Shape 161"/>
          <p:cNvSpPr txBox="1"/>
          <p:nvPr>
            <p:ph idx="11" type="ftr"/>
          </p:nvPr>
        </p:nvSpPr>
        <p:spPr>
          <a:xfrm>
            <a:off x="3124200" y="4767263"/>
            <a:ext cx="2895600" cy="273900"/>
          </a:xfrm>
          <a:prstGeom prst="rect">
            <a:avLst/>
          </a:prstGeom>
          <a:noFill/>
          <a:ln>
            <a:noFill/>
          </a:ln>
        </p:spPr>
        <p:txBody>
          <a:bodyPr anchorCtr="0" anchor="ctr" bIns="91425" lIns="91425" rIns="91425" wrap="square" tIns="91425"/>
          <a:lstStyle>
            <a:lvl1pPr indent="0" lvl="0" marL="0" marR="0" rtl="0" algn="ctr">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62" name="Shape 162"/>
          <p:cNvSpPr txBox="1"/>
          <p:nvPr>
            <p:ph idx="12" type="sldNum"/>
          </p:nvPr>
        </p:nvSpPr>
        <p:spPr>
          <a:xfrm>
            <a:off x="6553200" y="4767263"/>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163" name="Shape 163"/>
        <p:cNvGrpSpPr/>
        <p:nvPr/>
      </p:nvGrpSpPr>
      <p:grpSpPr>
        <a:xfrm>
          <a:off x="0" y="0"/>
          <a:ext cx="0" cy="0"/>
          <a:chOff x="0" y="0"/>
          <a:chExt cx="0" cy="0"/>
        </a:xfrm>
      </p:grpSpPr>
      <p:sp>
        <p:nvSpPr>
          <p:cNvPr id="164" name="Shape 164"/>
          <p:cNvSpPr txBox="1"/>
          <p:nvPr>
            <p:ph type="title"/>
          </p:nvPr>
        </p:nvSpPr>
        <p:spPr>
          <a:xfrm>
            <a:off x="457200" y="400050"/>
            <a:ext cx="8229600" cy="549000"/>
          </a:xfrm>
          <a:prstGeom prst="rect">
            <a:avLst/>
          </a:prstGeom>
          <a:solidFill>
            <a:srgbClr val="76923C"/>
          </a:solidFill>
          <a:ln>
            <a:noFill/>
          </a:ln>
        </p:spPr>
        <p:txBody>
          <a:bodyPr anchorCtr="0" anchor="ctr" bIns="91425" lIns="91425" rIns="91425" wrap="square" tIns="91425"/>
          <a:lstStyle>
            <a:lvl1pPr lvl="0" rtl="0" algn="l">
              <a:spcBef>
                <a:spcPts val="0"/>
              </a:spcBef>
              <a:buClr>
                <a:srgbClr val="FFC000"/>
              </a:buClr>
              <a:buSzPts val="1400"/>
              <a:buFont typeface="Calibri"/>
              <a:buNone/>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65" name="Shape 165"/>
          <p:cNvSpPr txBox="1"/>
          <p:nvPr>
            <p:ph idx="1" type="body"/>
          </p:nvPr>
        </p:nvSpPr>
        <p:spPr>
          <a:xfrm rot="5400000">
            <a:off x="2874750" y="-1217399"/>
            <a:ext cx="3394500" cy="8229600"/>
          </a:xfrm>
          <a:prstGeom prst="rect">
            <a:avLst/>
          </a:prstGeom>
          <a:noFill/>
          <a:ln>
            <a:noFill/>
          </a:ln>
        </p:spPr>
        <p:txBody>
          <a:bodyPr anchorCtr="0" anchor="t" bIns="91425" lIns="91425" rIns="91425" wrap="square" tIns="91425"/>
          <a:lstStyle>
            <a:lvl1pPr indent="-123825" lvl="0" marL="257175" rtl="0" algn="l">
              <a:spcBef>
                <a:spcPts val="420"/>
              </a:spcBef>
              <a:buClr>
                <a:srgbClr val="C00000"/>
              </a:buClr>
              <a:buSzPts val="1400"/>
              <a:buFont typeface="Noto Symbol"/>
              <a:buChar char="▪"/>
              <a:defRPr/>
            </a:lvl1pPr>
            <a:lvl2pPr indent="-100012" lvl="1" marL="557212" rtl="0" algn="l">
              <a:spcBef>
                <a:spcPts val="360"/>
              </a:spcBef>
              <a:buClr>
                <a:schemeClr val="dk1"/>
              </a:buClr>
              <a:buSzPts val="1400"/>
              <a:buFont typeface="Arial"/>
              <a:buChar char="–"/>
              <a:defRPr/>
            </a:lvl2pPr>
            <a:lvl3pPr indent="-76200" lvl="2" marL="857250" rtl="0" algn="l">
              <a:spcBef>
                <a:spcPts val="300"/>
              </a:spcBef>
              <a:buClr>
                <a:schemeClr val="dk1"/>
              </a:buClr>
              <a:buSzPts val="1400"/>
              <a:buFont typeface="Arial"/>
              <a:buChar char="•"/>
              <a:defRPr/>
            </a:lvl3pPr>
            <a:lvl4pPr indent="-85725" lvl="3" marL="1200150" rtl="0" algn="l">
              <a:spcBef>
                <a:spcPts val="270"/>
              </a:spcBef>
              <a:buClr>
                <a:schemeClr val="dk1"/>
              </a:buClr>
              <a:buSzPts val="1400"/>
              <a:buFont typeface="Arial"/>
              <a:buChar char="–"/>
              <a:defRPr/>
            </a:lvl4pPr>
            <a:lvl5pPr indent="-76200" lvl="4" marL="1543050" rtl="0" algn="l">
              <a:spcBef>
                <a:spcPts val="300"/>
              </a:spcBef>
              <a:buClr>
                <a:schemeClr val="dk1"/>
              </a:buClr>
              <a:buSzPts val="1400"/>
              <a:buFont typeface="Arial"/>
              <a:buChar char="»"/>
              <a:defRPr/>
            </a:lvl5pPr>
            <a:lvl6pPr indent="-76200" lvl="5" marL="1885950" rtl="0" algn="l">
              <a:spcBef>
                <a:spcPts val="300"/>
              </a:spcBef>
              <a:buClr>
                <a:schemeClr val="dk1"/>
              </a:buClr>
              <a:buSzPts val="1400"/>
              <a:buFont typeface="Arial"/>
              <a:buChar char="•"/>
              <a:defRPr/>
            </a:lvl6pPr>
            <a:lvl7pPr indent="-76200" lvl="6" marL="2228850" rtl="0" algn="l">
              <a:spcBef>
                <a:spcPts val="300"/>
              </a:spcBef>
              <a:buClr>
                <a:schemeClr val="dk1"/>
              </a:buClr>
              <a:buSzPts val="1400"/>
              <a:buFont typeface="Arial"/>
              <a:buChar char="•"/>
              <a:defRPr/>
            </a:lvl7pPr>
            <a:lvl8pPr indent="-76200" lvl="7" marL="2571750" rtl="0" algn="l">
              <a:spcBef>
                <a:spcPts val="300"/>
              </a:spcBef>
              <a:buClr>
                <a:schemeClr val="dk1"/>
              </a:buClr>
              <a:buSzPts val="1400"/>
              <a:buFont typeface="Arial"/>
              <a:buChar char="•"/>
              <a:defRPr/>
            </a:lvl8pPr>
            <a:lvl9pPr indent="-76200" lvl="8" marL="2914650" rtl="0" algn="l">
              <a:spcBef>
                <a:spcPts val="300"/>
              </a:spcBef>
              <a:buClr>
                <a:schemeClr val="dk1"/>
              </a:buClr>
              <a:buSzPts val="1400"/>
              <a:buFont typeface="Arial"/>
              <a:buChar char="•"/>
              <a:defRPr/>
            </a:lvl9pPr>
          </a:lstStyle>
          <a:p/>
        </p:txBody>
      </p:sp>
      <p:sp>
        <p:nvSpPr>
          <p:cNvPr id="166" name="Shape 166"/>
          <p:cNvSpPr txBox="1"/>
          <p:nvPr>
            <p:ph idx="10" type="dt"/>
          </p:nvPr>
        </p:nvSpPr>
        <p:spPr>
          <a:xfrm>
            <a:off x="457200" y="4767263"/>
            <a:ext cx="2133600" cy="273900"/>
          </a:xfrm>
          <a:prstGeom prst="rect">
            <a:avLst/>
          </a:prstGeom>
          <a:noFill/>
          <a:ln>
            <a:noFill/>
          </a:ln>
        </p:spPr>
        <p:txBody>
          <a:bodyPr anchorCtr="0" anchor="ctr" bIns="91425" lIns="91425" rIns="91425" wrap="square" tIns="91425"/>
          <a:lstStyle>
            <a:lvl1pPr indent="0" lvl="0" marL="0" marR="0" rtl="0" algn="l">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67" name="Shape 167"/>
          <p:cNvSpPr txBox="1"/>
          <p:nvPr>
            <p:ph idx="11" type="ftr"/>
          </p:nvPr>
        </p:nvSpPr>
        <p:spPr>
          <a:xfrm>
            <a:off x="3124200" y="4767263"/>
            <a:ext cx="2895600" cy="273900"/>
          </a:xfrm>
          <a:prstGeom prst="rect">
            <a:avLst/>
          </a:prstGeom>
          <a:noFill/>
          <a:ln>
            <a:noFill/>
          </a:ln>
        </p:spPr>
        <p:txBody>
          <a:bodyPr anchorCtr="0" anchor="ctr" bIns="91425" lIns="91425" rIns="91425" wrap="square" tIns="91425"/>
          <a:lstStyle>
            <a:lvl1pPr indent="0" lvl="0" marL="0" marR="0" rtl="0" algn="ctr">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68" name="Shape 168"/>
          <p:cNvSpPr txBox="1"/>
          <p:nvPr>
            <p:ph idx="12" type="sldNum"/>
          </p:nvPr>
        </p:nvSpPr>
        <p:spPr>
          <a:xfrm>
            <a:off x="6553200" y="4767263"/>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169" name="Shape 169"/>
        <p:cNvGrpSpPr/>
        <p:nvPr/>
      </p:nvGrpSpPr>
      <p:grpSpPr>
        <a:xfrm>
          <a:off x="0" y="0"/>
          <a:ext cx="0" cy="0"/>
          <a:chOff x="0" y="0"/>
          <a:chExt cx="0" cy="0"/>
        </a:xfrm>
      </p:grpSpPr>
      <p:sp>
        <p:nvSpPr>
          <p:cNvPr id="170" name="Shape 170"/>
          <p:cNvSpPr txBox="1"/>
          <p:nvPr>
            <p:ph type="title"/>
          </p:nvPr>
        </p:nvSpPr>
        <p:spPr>
          <a:xfrm rot="5400000">
            <a:off x="5463750" y="1371629"/>
            <a:ext cx="4388700" cy="2057400"/>
          </a:xfrm>
          <a:prstGeom prst="rect">
            <a:avLst/>
          </a:prstGeom>
          <a:solidFill>
            <a:srgbClr val="76923C"/>
          </a:solidFill>
          <a:ln>
            <a:noFill/>
          </a:ln>
        </p:spPr>
        <p:txBody>
          <a:bodyPr anchorCtr="0" anchor="ctr" bIns="91425" lIns="91425" rIns="91425" wrap="square" tIns="91425"/>
          <a:lstStyle>
            <a:lvl1pPr lvl="0" rtl="0" algn="l">
              <a:spcBef>
                <a:spcPts val="0"/>
              </a:spcBef>
              <a:buClr>
                <a:srgbClr val="FFC000"/>
              </a:buClr>
              <a:buSzPts val="1400"/>
              <a:buFont typeface="Calibri"/>
              <a:buNone/>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p:txBody>
      </p:sp>
      <p:sp>
        <p:nvSpPr>
          <p:cNvPr id="171" name="Shape 171"/>
          <p:cNvSpPr txBox="1"/>
          <p:nvPr>
            <p:ph idx="1" type="body"/>
          </p:nvPr>
        </p:nvSpPr>
        <p:spPr>
          <a:xfrm rot="5400000">
            <a:off x="1272750" y="-609571"/>
            <a:ext cx="4388700" cy="6019800"/>
          </a:xfrm>
          <a:prstGeom prst="rect">
            <a:avLst/>
          </a:prstGeom>
          <a:noFill/>
          <a:ln>
            <a:noFill/>
          </a:ln>
        </p:spPr>
        <p:txBody>
          <a:bodyPr anchorCtr="0" anchor="t" bIns="91425" lIns="91425" rIns="91425" wrap="square" tIns="91425"/>
          <a:lstStyle>
            <a:lvl1pPr indent="-123825" lvl="0" marL="257175" rtl="0" algn="l">
              <a:spcBef>
                <a:spcPts val="420"/>
              </a:spcBef>
              <a:buClr>
                <a:srgbClr val="C00000"/>
              </a:buClr>
              <a:buSzPts val="1400"/>
              <a:buFont typeface="Noto Symbol"/>
              <a:buChar char="▪"/>
              <a:defRPr/>
            </a:lvl1pPr>
            <a:lvl2pPr indent="-100012" lvl="1" marL="557212" rtl="0" algn="l">
              <a:spcBef>
                <a:spcPts val="360"/>
              </a:spcBef>
              <a:buClr>
                <a:schemeClr val="dk1"/>
              </a:buClr>
              <a:buSzPts val="1400"/>
              <a:buFont typeface="Arial"/>
              <a:buChar char="–"/>
              <a:defRPr/>
            </a:lvl2pPr>
            <a:lvl3pPr indent="-76200" lvl="2" marL="857250" rtl="0" algn="l">
              <a:spcBef>
                <a:spcPts val="300"/>
              </a:spcBef>
              <a:buClr>
                <a:schemeClr val="dk1"/>
              </a:buClr>
              <a:buSzPts val="1400"/>
              <a:buFont typeface="Arial"/>
              <a:buChar char="•"/>
              <a:defRPr/>
            </a:lvl3pPr>
            <a:lvl4pPr indent="-85725" lvl="3" marL="1200150" rtl="0" algn="l">
              <a:spcBef>
                <a:spcPts val="270"/>
              </a:spcBef>
              <a:buClr>
                <a:schemeClr val="dk1"/>
              </a:buClr>
              <a:buSzPts val="1400"/>
              <a:buFont typeface="Arial"/>
              <a:buChar char="–"/>
              <a:defRPr/>
            </a:lvl4pPr>
            <a:lvl5pPr indent="-76200" lvl="4" marL="1543050" rtl="0" algn="l">
              <a:spcBef>
                <a:spcPts val="300"/>
              </a:spcBef>
              <a:buClr>
                <a:schemeClr val="dk1"/>
              </a:buClr>
              <a:buSzPts val="1400"/>
              <a:buFont typeface="Arial"/>
              <a:buChar char="»"/>
              <a:defRPr/>
            </a:lvl5pPr>
            <a:lvl6pPr indent="-76200" lvl="5" marL="1885950" rtl="0" algn="l">
              <a:spcBef>
                <a:spcPts val="300"/>
              </a:spcBef>
              <a:buClr>
                <a:schemeClr val="dk1"/>
              </a:buClr>
              <a:buSzPts val="1400"/>
              <a:buFont typeface="Arial"/>
              <a:buChar char="•"/>
              <a:defRPr/>
            </a:lvl6pPr>
            <a:lvl7pPr indent="-76200" lvl="6" marL="2228850" rtl="0" algn="l">
              <a:spcBef>
                <a:spcPts val="300"/>
              </a:spcBef>
              <a:buClr>
                <a:schemeClr val="dk1"/>
              </a:buClr>
              <a:buSzPts val="1400"/>
              <a:buFont typeface="Arial"/>
              <a:buChar char="•"/>
              <a:defRPr/>
            </a:lvl7pPr>
            <a:lvl8pPr indent="-76200" lvl="7" marL="2571750" rtl="0" algn="l">
              <a:spcBef>
                <a:spcPts val="300"/>
              </a:spcBef>
              <a:buClr>
                <a:schemeClr val="dk1"/>
              </a:buClr>
              <a:buSzPts val="1400"/>
              <a:buFont typeface="Arial"/>
              <a:buChar char="•"/>
              <a:defRPr/>
            </a:lvl8pPr>
            <a:lvl9pPr indent="-76200" lvl="8" marL="2914650" rtl="0" algn="l">
              <a:spcBef>
                <a:spcPts val="300"/>
              </a:spcBef>
              <a:buClr>
                <a:schemeClr val="dk1"/>
              </a:buClr>
              <a:buSzPts val="1400"/>
              <a:buFont typeface="Arial"/>
              <a:buChar char="•"/>
              <a:defRPr/>
            </a:lvl9pPr>
          </a:lstStyle>
          <a:p/>
        </p:txBody>
      </p:sp>
      <p:sp>
        <p:nvSpPr>
          <p:cNvPr id="172" name="Shape 172"/>
          <p:cNvSpPr txBox="1"/>
          <p:nvPr>
            <p:ph idx="10" type="dt"/>
          </p:nvPr>
        </p:nvSpPr>
        <p:spPr>
          <a:xfrm>
            <a:off x="457200" y="4767263"/>
            <a:ext cx="2133600" cy="273900"/>
          </a:xfrm>
          <a:prstGeom prst="rect">
            <a:avLst/>
          </a:prstGeom>
          <a:noFill/>
          <a:ln>
            <a:noFill/>
          </a:ln>
        </p:spPr>
        <p:txBody>
          <a:bodyPr anchorCtr="0" anchor="ctr" bIns="91425" lIns="91425" rIns="91425" wrap="square" tIns="91425"/>
          <a:lstStyle>
            <a:lvl1pPr indent="0" lvl="0" marL="0" marR="0" rtl="0" algn="l">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73" name="Shape 173"/>
          <p:cNvSpPr txBox="1"/>
          <p:nvPr>
            <p:ph idx="11" type="ftr"/>
          </p:nvPr>
        </p:nvSpPr>
        <p:spPr>
          <a:xfrm>
            <a:off x="3124200" y="4767263"/>
            <a:ext cx="2895600" cy="273900"/>
          </a:xfrm>
          <a:prstGeom prst="rect">
            <a:avLst/>
          </a:prstGeom>
          <a:noFill/>
          <a:ln>
            <a:noFill/>
          </a:ln>
        </p:spPr>
        <p:txBody>
          <a:bodyPr anchorCtr="0" anchor="ctr" bIns="91425" lIns="91425" rIns="91425" wrap="square" tIns="91425"/>
          <a:lstStyle>
            <a:lvl1pPr indent="0" lvl="0" marL="0" marR="0" rtl="0" algn="ctr">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74" name="Shape 174"/>
          <p:cNvSpPr txBox="1"/>
          <p:nvPr>
            <p:ph idx="12" type="sldNum"/>
          </p:nvPr>
        </p:nvSpPr>
        <p:spPr>
          <a:xfrm>
            <a:off x="6553200" y="4767263"/>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182" name="Shape 182"/>
        <p:cNvGrpSpPr/>
        <p:nvPr/>
      </p:nvGrpSpPr>
      <p:grpSpPr>
        <a:xfrm>
          <a:off x="0" y="0"/>
          <a:ext cx="0" cy="0"/>
          <a:chOff x="0" y="0"/>
          <a:chExt cx="0" cy="0"/>
        </a:xfrm>
      </p:grpSpPr>
      <p:sp>
        <p:nvSpPr>
          <p:cNvPr id="183" name="Shape 183"/>
          <p:cNvSpPr txBox="1"/>
          <p:nvPr>
            <p:ph type="ctrTitle"/>
          </p:nvPr>
        </p:nvSpPr>
        <p:spPr>
          <a:xfrm>
            <a:off x="685800" y="1597819"/>
            <a:ext cx="7772400" cy="1102500"/>
          </a:xfrm>
          <a:prstGeom prst="rect">
            <a:avLst/>
          </a:prstGeom>
          <a:solidFill>
            <a:srgbClr val="76923C"/>
          </a:solidFill>
          <a:ln>
            <a:noFill/>
          </a:ln>
        </p:spPr>
        <p:txBody>
          <a:bodyPr anchorCtr="0" anchor="ctr" bIns="91425" lIns="91425" rIns="91425" wrap="square" tIns="91425"/>
          <a:lstStyle>
            <a:lvl1pPr indent="0" lvl="0" marL="0" marR="0" rtl="0" algn="l">
              <a:lnSpc>
                <a:spcPct val="100000"/>
              </a:lnSpc>
              <a:spcBef>
                <a:spcPts val="0"/>
              </a:spcBef>
              <a:spcAft>
                <a:spcPts val="0"/>
              </a:spcAft>
              <a:buClr>
                <a:srgbClr val="FFC000"/>
              </a:buClr>
              <a:buSzPts val="1400"/>
              <a:buFont typeface="Calibri"/>
              <a:buNone/>
              <a:defRPr b="0" i="0" sz="1400" u="none" cap="none" strike="noStrike">
                <a:solidFill>
                  <a:srgbClr val="000000"/>
                </a:solidFill>
                <a:latin typeface="Arial"/>
                <a:ea typeface="Arial"/>
                <a:cs typeface="Arial"/>
                <a:sym typeface="Arial"/>
              </a:defRPr>
            </a:lvl1pPr>
            <a:lvl2pPr indent="0" lvl="1" marL="0" marR="0" rtl="0" algn="l">
              <a:spcBef>
                <a:spcPts val="0"/>
              </a:spcBef>
              <a:buSzPts val="1400"/>
              <a:buNone/>
              <a:defRPr sz="1800"/>
            </a:lvl2pPr>
            <a:lvl3pPr indent="0" lvl="2" marL="0" marR="0" rtl="0" algn="l">
              <a:spcBef>
                <a:spcPts val="0"/>
              </a:spcBef>
              <a:buSzPts val="1400"/>
              <a:buNone/>
              <a:defRPr sz="1800"/>
            </a:lvl3pPr>
            <a:lvl4pPr indent="0" lvl="3" marL="0" marR="0" rtl="0" algn="l">
              <a:spcBef>
                <a:spcPts val="0"/>
              </a:spcBef>
              <a:buSzPts val="1400"/>
              <a:buNone/>
              <a:defRPr sz="1800"/>
            </a:lvl4pPr>
            <a:lvl5pPr indent="0" lvl="4" marL="0" marR="0" rtl="0" algn="l">
              <a:spcBef>
                <a:spcPts val="0"/>
              </a:spcBef>
              <a:buSzPts val="1400"/>
              <a:buNone/>
              <a:defRPr sz="1800"/>
            </a:lvl5pPr>
            <a:lvl6pPr indent="0" lvl="5" marL="0" marR="0" rtl="0" algn="l">
              <a:spcBef>
                <a:spcPts val="0"/>
              </a:spcBef>
              <a:buSzPts val="1400"/>
              <a:buNone/>
              <a:defRPr sz="1800"/>
            </a:lvl6pPr>
            <a:lvl7pPr indent="0" lvl="6" marL="0" marR="0" rtl="0" algn="l">
              <a:spcBef>
                <a:spcPts val="0"/>
              </a:spcBef>
              <a:buSzPts val="1400"/>
              <a:buNone/>
              <a:defRPr sz="1800"/>
            </a:lvl7pPr>
            <a:lvl8pPr indent="0" lvl="7" marL="0" marR="0" rtl="0" algn="l">
              <a:spcBef>
                <a:spcPts val="0"/>
              </a:spcBef>
              <a:buSzPts val="1400"/>
              <a:buNone/>
              <a:defRPr sz="1800"/>
            </a:lvl8pPr>
            <a:lvl9pPr indent="0" lvl="8" marL="0" marR="0" rtl="0" algn="l">
              <a:spcBef>
                <a:spcPts val="0"/>
              </a:spcBef>
              <a:buSzPts val="1400"/>
              <a:buNone/>
              <a:defRPr sz="1800"/>
            </a:lvl9pPr>
          </a:lstStyle>
          <a:p/>
        </p:txBody>
      </p:sp>
      <p:sp>
        <p:nvSpPr>
          <p:cNvPr id="184" name="Shape 184"/>
          <p:cNvSpPr txBox="1"/>
          <p:nvPr>
            <p:ph idx="1" type="subTitle"/>
          </p:nvPr>
        </p:nvSpPr>
        <p:spPr>
          <a:xfrm>
            <a:off x="1371600" y="2914650"/>
            <a:ext cx="6400800" cy="1314300"/>
          </a:xfrm>
          <a:prstGeom prst="rect">
            <a:avLst/>
          </a:prstGeom>
          <a:noFill/>
          <a:ln>
            <a:noFill/>
          </a:ln>
        </p:spPr>
        <p:txBody>
          <a:bodyPr anchorCtr="0" anchor="t" bIns="91425" lIns="91425" rIns="91425" wrap="square" tIns="91425"/>
          <a:lstStyle>
            <a:lvl1pPr indent="0" lvl="0" marL="0" marR="0" rtl="0" algn="ctr">
              <a:lnSpc>
                <a:spcPct val="100000"/>
              </a:lnSpc>
              <a:spcBef>
                <a:spcPts val="420"/>
              </a:spcBef>
              <a:spcAft>
                <a:spcPts val="0"/>
              </a:spcAft>
              <a:buClr>
                <a:srgbClr val="C00000"/>
              </a:buClr>
              <a:buSzPts val="1400"/>
              <a:buFont typeface="Noto Sans Symbols"/>
              <a:buNone/>
              <a:defRPr b="0" i="0" sz="1400" u="none" cap="none" strike="noStrike">
                <a:solidFill>
                  <a:srgbClr val="000000"/>
                </a:solidFill>
                <a:latin typeface="Arial"/>
                <a:ea typeface="Arial"/>
                <a:cs typeface="Arial"/>
                <a:sym typeface="Arial"/>
              </a:defRPr>
            </a:lvl1pPr>
            <a:lvl2pPr indent="0" lvl="1" marL="342900" marR="0" rtl="0" algn="ctr">
              <a:lnSpc>
                <a:spcPct val="100000"/>
              </a:lnSpc>
              <a:spcBef>
                <a:spcPts val="36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ctr">
              <a:lnSpc>
                <a:spcPct val="100000"/>
              </a:lnSpc>
              <a:spcBef>
                <a:spcPts val="30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ctr">
              <a:lnSpc>
                <a:spcPct val="100000"/>
              </a:lnSpc>
              <a:spcBef>
                <a:spcPts val="27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ctr">
              <a:lnSpc>
                <a:spcPct val="100000"/>
              </a:lnSpc>
              <a:spcBef>
                <a:spcPts val="30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ctr">
              <a:lnSpc>
                <a:spcPct val="100000"/>
              </a:lnSpc>
              <a:spcBef>
                <a:spcPts val="30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ctr">
              <a:lnSpc>
                <a:spcPct val="100000"/>
              </a:lnSpc>
              <a:spcBef>
                <a:spcPts val="30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ctr">
              <a:lnSpc>
                <a:spcPct val="100000"/>
              </a:lnSpc>
              <a:spcBef>
                <a:spcPts val="30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ctr">
              <a:lnSpc>
                <a:spcPct val="100000"/>
              </a:lnSpc>
              <a:spcBef>
                <a:spcPts val="300"/>
              </a:spcBef>
              <a:spcAft>
                <a:spcPts val="0"/>
              </a:spcAft>
              <a:buClr>
                <a:srgbClr val="888888"/>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5" name="Shape 185"/>
          <p:cNvSpPr txBox="1"/>
          <p:nvPr>
            <p:ph idx="10" type="dt"/>
          </p:nvPr>
        </p:nvSpPr>
        <p:spPr>
          <a:xfrm>
            <a:off x="457200" y="4767262"/>
            <a:ext cx="2133600" cy="273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6" name="Shape 186"/>
          <p:cNvSpPr txBox="1"/>
          <p:nvPr>
            <p:ph idx="11" type="ftr"/>
          </p:nvPr>
        </p:nvSpPr>
        <p:spPr>
          <a:xfrm>
            <a:off x="3124200" y="4767262"/>
            <a:ext cx="2895600" cy="2739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7" name="Shape 187"/>
          <p:cNvSpPr txBox="1"/>
          <p:nvPr>
            <p:ph idx="12" type="sldNum"/>
          </p:nvPr>
        </p:nvSpPr>
        <p:spPr>
          <a:xfrm>
            <a:off x="6553200" y="4767262"/>
            <a:ext cx="2133600" cy="273900"/>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itle and Content">
    <p:spTree>
      <p:nvGrpSpPr>
        <p:cNvPr id="188" name="Shape 188"/>
        <p:cNvGrpSpPr/>
        <p:nvPr/>
      </p:nvGrpSpPr>
      <p:grpSpPr>
        <a:xfrm>
          <a:off x="0" y="0"/>
          <a:ext cx="0" cy="0"/>
          <a:chOff x="0" y="0"/>
          <a:chExt cx="0" cy="0"/>
        </a:xfrm>
      </p:grpSpPr>
      <p:sp>
        <p:nvSpPr>
          <p:cNvPr id="189" name="Shape 189"/>
          <p:cNvSpPr txBox="1"/>
          <p:nvPr>
            <p:ph type="title"/>
          </p:nvPr>
        </p:nvSpPr>
        <p:spPr>
          <a:xfrm>
            <a:off x="457200" y="400050"/>
            <a:ext cx="8229600" cy="549000"/>
          </a:xfrm>
          <a:prstGeom prst="rect">
            <a:avLst/>
          </a:prstGeom>
          <a:solidFill>
            <a:srgbClr val="76923C"/>
          </a:solidFill>
          <a:ln>
            <a:noFill/>
          </a:ln>
        </p:spPr>
        <p:txBody>
          <a:bodyPr anchorCtr="0" anchor="ctr" bIns="91425" lIns="91425" rIns="91425" wrap="square" tIns="91425"/>
          <a:lstStyle>
            <a:lvl1pPr indent="0" lvl="0" marL="0" marR="0" rtl="0" algn="l">
              <a:lnSpc>
                <a:spcPct val="100000"/>
              </a:lnSpc>
              <a:spcBef>
                <a:spcPts val="0"/>
              </a:spcBef>
              <a:spcAft>
                <a:spcPts val="0"/>
              </a:spcAft>
              <a:buClr>
                <a:srgbClr val="FFC000"/>
              </a:buClr>
              <a:buSzPts val="1400"/>
              <a:buFont typeface="Calibri"/>
              <a:buNone/>
              <a:defRPr b="0" i="0" sz="1400" u="none" cap="none" strike="noStrike">
                <a:solidFill>
                  <a:srgbClr val="000000"/>
                </a:solidFill>
                <a:latin typeface="Arial"/>
                <a:ea typeface="Arial"/>
                <a:cs typeface="Arial"/>
                <a:sym typeface="Arial"/>
              </a:defRPr>
            </a:lvl1pPr>
            <a:lvl2pPr indent="0" lvl="1" marL="0" marR="0" rtl="0" algn="l">
              <a:spcBef>
                <a:spcPts val="0"/>
              </a:spcBef>
              <a:buSzPts val="1400"/>
              <a:buNone/>
              <a:defRPr sz="1800"/>
            </a:lvl2pPr>
            <a:lvl3pPr indent="0" lvl="2" marL="0" marR="0" rtl="0" algn="l">
              <a:spcBef>
                <a:spcPts val="0"/>
              </a:spcBef>
              <a:buSzPts val="1400"/>
              <a:buNone/>
              <a:defRPr sz="1800"/>
            </a:lvl3pPr>
            <a:lvl4pPr indent="0" lvl="3" marL="0" marR="0" rtl="0" algn="l">
              <a:spcBef>
                <a:spcPts val="0"/>
              </a:spcBef>
              <a:buSzPts val="1400"/>
              <a:buNone/>
              <a:defRPr sz="1800"/>
            </a:lvl4pPr>
            <a:lvl5pPr indent="0" lvl="4" marL="0" marR="0" rtl="0" algn="l">
              <a:spcBef>
                <a:spcPts val="0"/>
              </a:spcBef>
              <a:buSzPts val="1400"/>
              <a:buNone/>
              <a:defRPr sz="1800"/>
            </a:lvl5pPr>
            <a:lvl6pPr indent="0" lvl="5" marL="0" marR="0" rtl="0" algn="l">
              <a:spcBef>
                <a:spcPts val="0"/>
              </a:spcBef>
              <a:buSzPts val="1400"/>
              <a:buNone/>
              <a:defRPr sz="1800"/>
            </a:lvl6pPr>
            <a:lvl7pPr indent="0" lvl="6" marL="0" marR="0" rtl="0" algn="l">
              <a:spcBef>
                <a:spcPts val="0"/>
              </a:spcBef>
              <a:buSzPts val="1400"/>
              <a:buNone/>
              <a:defRPr sz="1800"/>
            </a:lvl7pPr>
            <a:lvl8pPr indent="0" lvl="7" marL="0" marR="0" rtl="0" algn="l">
              <a:spcBef>
                <a:spcPts val="0"/>
              </a:spcBef>
              <a:buSzPts val="1400"/>
              <a:buNone/>
              <a:defRPr sz="1800"/>
            </a:lvl8pPr>
            <a:lvl9pPr indent="0" lvl="8" marL="0" marR="0" rtl="0" algn="l">
              <a:spcBef>
                <a:spcPts val="0"/>
              </a:spcBef>
              <a:buSzPts val="1400"/>
              <a:buNone/>
              <a:defRPr sz="1800"/>
            </a:lvl9pPr>
          </a:lstStyle>
          <a:p/>
        </p:txBody>
      </p:sp>
      <p:sp>
        <p:nvSpPr>
          <p:cNvPr id="190" name="Shape 190"/>
          <p:cNvSpPr txBox="1"/>
          <p:nvPr>
            <p:ph idx="1" type="body"/>
          </p:nvPr>
        </p:nvSpPr>
        <p:spPr>
          <a:xfrm>
            <a:off x="457200" y="1200150"/>
            <a:ext cx="8229600" cy="3394500"/>
          </a:xfrm>
          <a:prstGeom prst="rect">
            <a:avLst/>
          </a:prstGeom>
          <a:noFill/>
          <a:ln>
            <a:noFill/>
          </a:ln>
        </p:spPr>
        <p:txBody>
          <a:bodyPr anchorCtr="0" anchor="t" bIns="91425" lIns="91425" rIns="91425" wrap="square" tIns="91425"/>
          <a:lstStyle>
            <a:lvl1pPr indent="-41275" lvl="0" marL="257175" marR="0" rtl="0" algn="l">
              <a:lnSpc>
                <a:spcPct val="100000"/>
              </a:lnSpc>
              <a:spcBef>
                <a:spcPts val="420"/>
              </a:spcBef>
              <a:spcAft>
                <a:spcPts val="0"/>
              </a:spcAft>
              <a:buClr>
                <a:srgbClr val="C00000"/>
              </a:buClr>
              <a:buSzPts val="1400"/>
              <a:buFont typeface="Noto Sans Symbols"/>
              <a:buChar char="▪"/>
              <a:defRPr b="0" i="0" sz="1400" u="none" cap="none" strike="noStrike">
                <a:solidFill>
                  <a:srgbClr val="000000"/>
                </a:solidFill>
                <a:latin typeface="Arial"/>
                <a:ea typeface="Arial"/>
                <a:cs typeface="Arial"/>
                <a:sym typeface="Arial"/>
              </a:defRPr>
            </a:lvl1pPr>
            <a:lvl2pPr indent="-11112" lvl="1" marL="557212" marR="0" rtl="0" algn="l">
              <a:lnSpc>
                <a:spcPct val="100000"/>
              </a:lnSpc>
              <a:spcBef>
                <a:spcPts val="36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6350" lvl="2" marL="8572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6350" lvl="3" marL="1200150" marR="0" rtl="0" algn="l">
              <a:lnSpc>
                <a:spcPct val="100000"/>
              </a:lnSpc>
              <a:spcBef>
                <a:spcPts val="27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6350" lvl="4" marL="15430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6350" lvl="5" marL="18859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6350" lvl="6" marL="22288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6350" lvl="7" marL="25717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6350" lvl="8" marL="29146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1" name="Shape 191"/>
          <p:cNvSpPr txBox="1"/>
          <p:nvPr>
            <p:ph idx="10" type="dt"/>
          </p:nvPr>
        </p:nvSpPr>
        <p:spPr>
          <a:xfrm>
            <a:off x="457200" y="4767262"/>
            <a:ext cx="2133600" cy="273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2" name="Shape 192"/>
          <p:cNvSpPr txBox="1"/>
          <p:nvPr>
            <p:ph idx="11" type="ftr"/>
          </p:nvPr>
        </p:nvSpPr>
        <p:spPr>
          <a:xfrm>
            <a:off x="3124200" y="4767262"/>
            <a:ext cx="2895600" cy="2739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93" name="Shape 193"/>
          <p:cNvSpPr txBox="1"/>
          <p:nvPr>
            <p:ph idx="12" type="sldNum"/>
          </p:nvPr>
        </p:nvSpPr>
        <p:spPr>
          <a:xfrm>
            <a:off x="6553200" y="4767262"/>
            <a:ext cx="2133600" cy="273900"/>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94" name="Shape 194"/>
        <p:cNvGrpSpPr/>
        <p:nvPr/>
      </p:nvGrpSpPr>
      <p:grpSpPr>
        <a:xfrm>
          <a:off x="0" y="0"/>
          <a:ext cx="0" cy="0"/>
          <a:chOff x="0" y="0"/>
          <a:chExt cx="0" cy="0"/>
        </a:xfrm>
      </p:grpSpPr>
      <p:sp>
        <p:nvSpPr>
          <p:cNvPr id="195" name="Shape 195"/>
          <p:cNvSpPr txBox="1"/>
          <p:nvPr>
            <p:ph type="title"/>
          </p:nvPr>
        </p:nvSpPr>
        <p:spPr>
          <a:xfrm>
            <a:off x="457200" y="205977"/>
            <a:ext cx="8229600" cy="857400"/>
          </a:xfrm>
          <a:prstGeom prst="rect">
            <a:avLst/>
          </a:prstGeom>
          <a:solidFill>
            <a:srgbClr val="76923C"/>
          </a:solidFill>
          <a:ln>
            <a:noFill/>
          </a:ln>
        </p:spPr>
        <p:txBody>
          <a:bodyPr anchorCtr="0" anchor="b" bIns="91425" lIns="91425" rIns="91425" wrap="square" tIns="91425"/>
          <a:lstStyle>
            <a:lvl1pPr indent="0" lvl="0" marL="0" marR="0" rtl="0" algn="l">
              <a:lnSpc>
                <a:spcPct val="100000"/>
              </a:lnSpc>
              <a:spcBef>
                <a:spcPts val="0"/>
              </a:spcBef>
              <a:spcAft>
                <a:spcPts val="0"/>
              </a:spcAft>
              <a:buClr>
                <a:srgbClr val="FFC000"/>
              </a:buClr>
              <a:buSzPts val="1400"/>
              <a:buFont typeface="Calibri"/>
              <a:buNone/>
              <a:defRPr b="0" i="0" sz="1400" u="none" cap="none" strike="noStrike">
                <a:solidFill>
                  <a:srgbClr val="000000"/>
                </a:solidFill>
                <a:latin typeface="Arial"/>
                <a:ea typeface="Arial"/>
                <a:cs typeface="Arial"/>
                <a:sym typeface="Arial"/>
              </a:defRPr>
            </a:lvl1pPr>
            <a:lvl2pPr indent="0" lvl="1" marL="0" marR="0" rtl="0" algn="l">
              <a:spcBef>
                <a:spcPts val="0"/>
              </a:spcBef>
              <a:buSzPts val="1400"/>
              <a:buNone/>
              <a:defRPr sz="1800"/>
            </a:lvl2pPr>
            <a:lvl3pPr indent="0" lvl="2" marL="0" marR="0" rtl="0" algn="l">
              <a:spcBef>
                <a:spcPts val="0"/>
              </a:spcBef>
              <a:buSzPts val="1400"/>
              <a:buNone/>
              <a:defRPr sz="1800"/>
            </a:lvl3pPr>
            <a:lvl4pPr indent="0" lvl="3" marL="0" marR="0" rtl="0" algn="l">
              <a:spcBef>
                <a:spcPts val="0"/>
              </a:spcBef>
              <a:buSzPts val="1400"/>
              <a:buNone/>
              <a:defRPr sz="1800"/>
            </a:lvl4pPr>
            <a:lvl5pPr indent="0" lvl="4" marL="0" marR="0" rtl="0" algn="l">
              <a:spcBef>
                <a:spcPts val="0"/>
              </a:spcBef>
              <a:buSzPts val="1400"/>
              <a:buNone/>
              <a:defRPr sz="1800"/>
            </a:lvl5pPr>
            <a:lvl6pPr indent="0" lvl="5" marL="0" marR="0" rtl="0" algn="l">
              <a:spcBef>
                <a:spcPts val="0"/>
              </a:spcBef>
              <a:buSzPts val="1400"/>
              <a:buNone/>
              <a:defRPr sz="1800"/>
            </a:lvl6pPr>
            <a:lvl7pPr indent="0" lvl="6" marL="0" marR="0" rtl="0" algn="l">
              <a:spcBef>
                <a:spcPts val="0"/>
              </a:spcBef>
              <a:buSzPts val="1400"/>
              <a:buNone/>
              <a:defRPr sz="1800"/>
            </a:lvl7pPr>
            <a:lvl8pPr indent="0" lvl="7" marL="0" marR="0" rtl="0" algn="l">
              <a:spcBef>
                <a:spcPts val="0"/>
              </a:spcBef>
              <a:buSzPts val="1400"/>
              <a:buNone/>
              <a:defRPr sz="1800"/>
            </a:lvl8pPr>
            <a:lvl9pPr indent="0" lvl="8" marL="0" marR="0" rtl="0" algn="l">
              <a:spcBef>
                <a:spcPts val="0"/>
              </a:spcBef>
              <a:buSzPts val="1400"/>
              <a:buNone/>
              <a:defRPr sz="1800"/>
            </a:lvl9pPr>
          </a:lstStyle>
          <a:p/>
        </p:txBody>
      </p:sp>
      <p:sp>
        <p:nvSpPr>
          <p:cNvPr id="196" name="Shape 196"/>
          <p:cNvSpPr txBox="1"/>
          <p:nvPr>
            <p:ph idx="1" type="body"/>
          </p:nvPr>
        </p:nvSpPr>
        <p:spPr>
          <a:xfrm>
            <a:off x="457200" y="1200150"/>
            <a:ext cx="8229600" cy="3725700"/>
          </a:xfrm>
          <a:prstGeom prst="rect">
            <a:avLst/>
          </a:prstGeom>
          <a:noFill/>
          <a:ln>
            <a:noFill/>
          </a:ln>
        </p:spPr>
        <p:txBody>
          <a:bodyPr anchorCtr="0" anchor="t" bIns="91425" lIns="91425" rIns="91425" wrap="square" tIns="91425"/>
          <a:lstStyle>
            <a:lvl1pPr indent="-41275" lvl="0" marL="257175" marR="0" rtl="0" algn="l">
              <a:lnSpc>
                <a:spcPct val="100000"/>
              </a:lnSpc>
              <a:spcBef>
                <a:spcPts val="0"/>
              </a:spcBef>
              <a:spcAft>
                <a:spcPts val="0"/>
              </a:spcAft>
              <a:buClr>
                <a:srgbClr val="C00000"/>
              </a:buClr>
              <a:buSzPts val="1400"/>
              <a:buFont typeface="Noto Sans Symbols"/>
              <a:buChar char="▪"/>
              <a:defRPr b="0" i="0" sz="1400" u="none" cap="none" strike="noStrike">
                <a:solidFill>
                  <a:srgbClr val="000000"/>
                </a:solidFill>
                <a:latin typeface="Arial"/>
                <a:ea typeface="Arial"/>
                <a:cs typeface="Arial"/>
                <a:sym typeface="Arial"/>
              </a:defRPr>
            </a:lvl1pPr>
            <a:lvl2pPr indent="-11112" lvl="1" marL="557212"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6350" lvl="2" marL="8572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6350" lvl="3" marL="12001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6350" lvl="4" marL="15430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6350" lvl="5" marL="18859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6350" lvl="6" marL="22288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6350" lvl="7" marL="25717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6350" lvl="8" marL="29146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97" name="Shape 197"/>
          <p:cNvSpPr txBox="1"/>
          <p:nvPr>
            <p:ph idx="12" type="sldNum"/>
          </p:nvPr>
        </p:nvSpPr>
        <p:spPr>
          <a:xfrm>
            <a:off x="8556790" y="4749849"/>
            <a:ext cx="548700" cy="393600"/>
          </a:xfrm>
          <a:prstGeom prst="rect">
            <a:avLst/>
          </a:prstGeom>
          <a:noFill/>
          <a:ln>
            <a:noFill/>
          </a:ln>
        </p:spPr>
        <p:txBody>
          <a:bodyPr anchorCtr="0" anchor="ctr" bIns="91425" lIns="91425" rIns="91425" wrap="square" tIns="91425">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98" name="Shape 198"/>
        <p:cNvGrpSpPr/>
        <p:nvPr/>
      </p:nvGrpSpPr>
      <p:grpSpPr>
        <a:xfrm>
          <a:off x="0" y="0"/>
          <a:ext cx="0" cy="0"/>
          <a:chOff x="0" y="0"/>
          <a:chExt cx="0" cy="0"/>
        </a:xfrm>
      </p:grpSpPr>
      <p:sp>
        <p:nvSpPr>
          <p:cNvPr id="199" name="Shape 199"/>
          <p:cNvSpPr txBox="1"/>
          <p:nvPr>
            <p:ph type="title"/>
          </p:nvPr>
        </p:nvSpPr>
        <p:spPr>
          <a:xfrm>
            <a:off x="722312" y="3305176"/>
            <a:ext cx="7772400" cy="1021500"/>
          </a:xfrm>
          <a:prstGeom prst="rect">
            <a:avLst/>
          </a:prstGeom>
          <a:solidFill>
            <a:srgbClr val="76923C"/>
          </a:solidFill>
          <a:ln>
            <a:noFill/>
          </a:ln>
        </p:spPr>
        <p:txBody>
          <a:bodyPr anchorCtr="0" anchor="t" bIns="91425" lIns="91425" rIns="91425" wrap="square" tIns="91425"/>
          <a:lstStyle>
            <a:lvl1pPr indent="0" lvl="0" marL="0" marR="0" rtl="0" algn="l">
              <a:lnSpc>
                <a:spcPct val="100000"/>
              </a:lnSpc>
              <a:spcBef>
                <a:spcPts val="0"/>
              </a:spcBef>
              <a:spcAft>
                <a:spcPts val="0"/>
              </a:spcAft>
              <a:buClr>
                <a:srgbClr val="FFC000"/>
              </a:buClr>
              <a:buSzPts val="1400"/>
              <a:buFont typeface="Calibri"/>
              <a:buNone/>
              <a:defRPr b="0" i="0" sz="1400" u="none" cap="none" strike="noStrike">
                <a:solidFill>
                  <a:srgbClr val="000000"/>
                </a:solidFill>
                <a:latin typeface="Arial"/>
                <a:ea typeface="Arial"/>
                <a:cs typeface="Arial"/>
                <a:sym typeface="Arial"/>
              </a:defRPr>
            </a:lvl1pPr>
            <a:lvl2pPr indent="0" lvl="1" marL="0" marR="0" rtl="0" algn="l">
              <a:spcBef>
                <a:spcPts val="0"/>
              </a:spcBef>
              <a:buSzPts val="1400"/>
              <a:buNone/>
              <a:defRPr sz="1800"/>
            </a:lvl2pPr>
            <a:lvl3pPr indent="0" lvl="2" marL="0" marR="0" rtl="0" algn="l">
              <a:spcBef>
                <a:spcPts val="0"/>
              </a:spcBef>
              <a:buSzPts val="1400"/>
              <a:buNone/>
              <a:defRPr sz="1800"/>
            </a:lvl3pPr>
            <a:lvl4pPr indent="0" lvl="3" marL="0" marR="0" rtl="0" algn="l">
              <a:spcBef>
                <a:spcPts val="0"/>
              </a:spcBef>
              <a:buSzPts val="1400"/>
              <a:buNone/>
              <a:defRPr sz="1800"/>
            </a:lvl4pPr>
            <a:lvl5pPr indent="0" lvl="4" marL="0" marR="0" rtl="0" algn="l">
              <a:spcBef>
                <a:spcPts val="0"/>
              </a:spcBef>
              <a:buSzPts val="1400"/>
              <a:buNone/>
              <a:defRPr sz="1800"/>
            </a:lvl5pPr>
            <a:lvl6pPr indent="0" lvl="5" marL="0" marR="0" rtl="0" algn="l">
              <a:spcBef>
                <a:spcPts val="0"/>
              </a:spcBef>
              <a:buSzPts val="1400"/>
              <a:buNone/>
              <a:defRPr sz="1800"/>
            </a:lvl6pPr>
            <a:lvl7pPr indent="0" lvl="6" marL="0" marR="0" rtl="0" algn="l">
              <a:spcBef>
                <a:spcPts val="0"/>
              </a:spcBef>
              <a:buSzPts val="1400"/>
              <a:buNone/>
              <a:defRPr sz="1800"/>
            </a:lvl7pPr>
            <a:lvl8pPr indent="0" lvl="7" marL="0" marR="0" rtl="0" algn="l">
              <a:spcBef>
                <a:spcPts val="0"/>
              </a:spcBef>
              <a:buSzPts val="1400"/>
              <a:buNone/>
              <a:defRPr sz="1800"/>
            </a:lvl8pPr>
            <a:lvl9pPr indent="0" lvl="8" marL="0" marR="0" rtl="0" algn="l">
              <a:spcBef>
                <a:spcPts val="0"/>
              </a:spcBef>
              <a:buSzPts val="1400"/>
              <a:buNone/>
              <a:defRPr sz="1800"/>
            </a:lvl9pPr>
          </a:lstStyle>
          <a:p/>
        </p:txBody>
      </p:sp>
      <p:sp>
        <p:nvSpPr>
          <p:cNvPr id="200" name="Shape 200"/>
          <p:cNvSpPr txBox="1"/>
          <p:nvPr>
            <p:ph idx="1" type="body"/>
          </p:nvPr>
        </p:nvSpPr>
        <p:spPr>
          <a:xfrm>
            <a:off x="722312" y="2180034"/>
            <a:ext cx="7772400" cy="11250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rgbClr val="888888"/>
              </a:buClr>
              <a:buSzPts val="1400"/>
              <a:buFont typeface="Calibri"/>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888888"/>
              </a:buClr>
              <a:buSzPts val="1400"/>
              <a:buFont typeface="Calibri"/>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888888"/>
              </a:buClr>
              <a:buSzPts val="1400"/>
              <a:buFont typeface="Calibri"/>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888888"/>
              </a:buClr>
              <a:buSzPts val="1400"/>
              <a:buFont typeface="Calibri"/>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888888"/>
              </a:buClr>
              <a:buSzPts val="1400"/>
              <a:buFont typeface="Calibri"/>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888888"/>
              </a:buClr>
              <a:buSzPts val="1400"/>
              <a:buFont typeface="Calibri"/>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888888"/>
              </a:buClr>
              <a:buSzPts val="1400"/>
              <a:buFont typeface="Calibri"/>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888888"/>
              </a:buClr>
              <a:buSzPts val="1400"/>
              <a:buFont typeface="Calibri"/>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888888"/>
              </a:buClr>
              <a:buSzPts val="1400"/>
              <a:buFont typeface="Calibri"/>
              <a:buNone/>
              <a:defRPr b="0" i="0" sz="1400" u="none" cap="none" strike="noStrike">
                <a:solidFill>
                  <a:srgbClr val="000000"/>
                </a:solidFill>
                <a:latin typeface="Arial"/>
                <a:ea typeface="Arial"/>
                <a:cs typeface="Arial"/>
                <a:sym typeface="Arial"/>
              </a:defRPr>
            </a:lvl9pPr>
          </a:lstStyle>
          <a:p/>
        </p:txBody>
      </p:sp>
      <p:sp>
        <p:nvSpPr>
          <p:cNvPr id="201" name="Shape 201"/>
          <p:cNvSpPr txBox="1"/>
          <p:nvPr>
            <p:ph idx="10" type="dt"/>
          </p:nvPr>
        </p:nvSpPr>
        <p:spPr>
          <a:xfrm>
            <a:off x="457200" y="4767262"/>
            <a:ext cx="2133600" cy="273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2" name="Shape 202"/>
          <p:cNvSpPr txBox="1"/>
          <p:nvPr>
            <p:ph idx="11" type="ftr"/>
          </p:nvPr>
        </p:nvSpPr>
        <p:spPr>
          <a:xfrm>
            <a:off x="3124200" y="4767262"/>
            <a:ext cx="2895600" cy="2739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3" name="Shape 203"/>
          <p:cNvSpPr txBox="1"/>
          <p:nvPr>
            <p:ph idx="12" type="sldNum"/>
          </p:nvPr>
        </p:nvSpPr>
        <p:spPr>
          <a:xfrm>
            <a:off x="6553200" y="4767262"/>
            <a:ext cx="2133600" cy="273900"/>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Two Content">
    <p:spTree>
      <p:nvGrpSpPr>
        <p:cNvPr id="204" name="Shape 204"/>
        <p:cNvGrpSpPr/>
        <p:nvPr/>
      </p:nvGrpSpPr>
      <p:grpSpPr>
        <a:xfrm>
          <a:off x="0" y="0"/>
          <a:ext cx="0" cy="0"/>
          <a:chOff x="0" y="0"/>
          <a:chExt cx="0" cy="0"/>
        </a:xfrm>
      </p:grpSpPr>
      <p:sp>
        <p:nvSpPr>
          <p:cNvPr id="205" name="Shape 205"/>
          <p:cNvSpPr txBox="1"/>
          <p:nvPr>
            <p:ph type="title"/>
          </p:nvPr>
        </p:nvSpPr>
        <p:spPr>
          <a:xfrm>
            <a:off x="457200" y="400050"/>
            <a:ext cx="8229600" cy="549000"/>
          </a:xfrm>
          <a:prstGeom prst="rect">
            <a:avLst/>
          </a:prstGeom>
          <a:solidFill>
            <a:srgbClr val="76923C"/>
          </a:solidFill>
          <a:ln>
            <a:noFill/>
          </a:ln>
        </p:spPr>
        <p:txBody>
          <a:bodyPr anchorCtr="0" anchor="ctr" bIns="91425" lIns="91425" rIns="91425" wrap="square" tIns="91425"/>
          <a:lstStyle>
            <a:lvl1pPr indent="0" lvl="0" marL="0" marR="0" rtl="0" algn="l">
              <a:lnSpc>
                <a:spcPct val="100000"/>
              </a:lnSpc>
              <a:spcBef>
                <a:spcPts val="0"/>
              </a:spcBef>
              <a:spcAft>
                <a:spcPts val="0"/>
              </a:spcAft>
              <a:buClr>
                <a:srgbClr val="FFC000"/>
              </a:buClr>
              <a:buSzPts val="1400"/>
              <a:buFont typeface="Calibri"/>
              <a:buNone/>
              <a:defRPr b="0" i="0" sz="1400" u="none" cap="none" strike="noStrike">
                <a:solidFill>
                  <a:srgbClr val="000000"/>
                </a:solidFill>
                <a:latin typeface="Arial"/>
                <a:ea typeface="Arial"/>
                <a:cs typeface="Arial"/>
                <a:sym typeface="Arial"/>
              </a:defRPr>
            </a:lvl1pPr>
            <a:lvl2pPr indent="0" lvl="1" marL="0" marR="0" rtl="0" algn="l">
              <a:spcBef>
                <a:spcPts val="0"/>
              </a:spcBef>
              <a:buSzPts val="1400"/>
              <a:buNone/>
              <a:defRPr sz="1800"/>
            </a:lvl2pPr>
            <a:lvl3pPr indent="0" lvl="2" marL="0" marR="0" rtl="0" algn="l">
              <a:spcBef>
                <a:spcPts val="0"/>
              </a:spcBef>
              <a:buSzPts val="1400"/>
              <a:buNone/>
              <a:defRPr sz="1800"/>
            </a:lvl3pPr>
            <a:lvl4pPr indent="0" lvl="3" marL="0" marR="0" rtl="0" algn="l">
              <a:spcBef>
                <a:spcPts val="0"/>
              </a:spcBef>
              <a:buSzPts val="1400"/>
              <a:buNone/>
              <a:defRPr sz="1800"/>
            </a:lvl4pPr>
            <a:lvl5pPr indent="0" lvl="4" marL="0" marR="0" rtl="0" algn="l">
              <a:spcBef>
                <a:spcPts val="0"/>
              </a:spcBef>
              <a:buSzPts val="1400"/>
              <a:buNone/>
              <a:defRPr sz="1800"/>
            </a:lvl5pPr>
            <a:lvl6pPr indent="0" lvl="5" marL="0" marR="0" rtl="0" algn="l">
              <a:spcBef>
                <a:spcPts val="0"/>
              </a:spcBef>
              <a:buSzPts val="1400"/>
              <a:buNone/>
              <a:defRPr sz="1800"/>
            </a:lvl6pPr>
            <a:lvl7pPr indent="0" lvl="6" marL="0" marR="0" rtl="0" algn="l">
              <a:spcBef>
                <a:spcPts val="0"/>
              </a:spcBef>
              <a:buSzPts val="1400"/>
              <a:buNone/>
              <a:defRPr sz="1800"/>
            </a:lvl7pPr>
            <a:lvl8pPr indent="0" lvl="7" marL="0" marR="0" rtl="0" algn="l">
              <a:spcBef>
                <a:spcPts val="0"/>
              </a:spcBef>
              <a:buSzPts val="1400"/>
              <a:buNone/>
              <a:defRPr sz="1800"/>
            </a:lvl8pPr>
            <a:lvl9pPr indent="0" lvl="8" marL="0" marR="0" rtl="0" algn="l">
              <a:spcBef>
                <a:spcPts val="0"/>
              </a:spcBef>
              <a:buSzPts val="1400"/>
              <a:buNone/>
              <a:defRPr sz="1800"/>
            </a:lvl9pPr>
          </a:lstStyle>
          <a:p/>
        </p:txBody>
      </p:sp>
      <p:sp>
        <p:nvSpPr>
          <p:cNvPr id="206" name="Shape 206"/>
          <p:cNvSpPr txBox="1"/>
          <p:nvPr>
            <p:ph idx="1" type="body"/>
          </p:nvPr>
        </p:nvSpPr>
        <p:spPr>
          <a:xfrm>
            <a:off x="457200" y="1200150"/>
            <a:ext cx="4038600" cy="3394500"/>
          </a:xfrm>
          <a:prstGeom prst="rect">
            <a:avLst/>
          </a:prstGeom>
          <a:noFill/>
          <a:ln>
            <a:noFill/>
          </a:ln>
        </p:spPr>
        <p:txBody>
          <a:bodyPr anchorCtr="0" anchor="t" bIns="91425" lIns="91425" rIns="91425" wrap="square" tIns="91425"/>
          <a:lstStyle>
            <a:lvl1pPr indent="-41275" lvl="0" marL="257175" marR="0" rtl="0" algn="l">
              <a:lnSpc>
                <a:spcPct val="100000"/>
              </a:lnSpc>
              <a:spcBef>
                <a:spcPts val="0"/>
              </a:spcBef>
              <a:spcAft>
                <a:spcPts val="0"/>
              </a:spcAft>
              <a:buClr>
                <a:srgbClr val="C00000"/>
              </a:buClr>
              <a:buSzPts val="1400"/>
              <a:buFont typeface="Noto Sans Symbols"/>
              <a:buChar char="▪"/>
              <a:defRPr b="0" i="0" sz="1400" u="none" cap="none" strike="noStrike">
                <a:solidFill>
                  <a:srgbClr val="000000"/>
                </a:solidFill>
                <a:latin typeface="Arial"/>
                <a:ea typeface="Arial"/>
                <a:cs typeface="Arial"/>
                <a:sym typeface="Arial"/>
              </a:defRPr>
            </a:lvl1pPr>
            <a:lvl2pPr indent="-11112" lvl="1" marL="557212"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6350" lvl="2" marL="8572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6350" lvl="3" marL="12001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6350" lvl="4" marL="15430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6350" lvl="5" marL="18859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6350" lvl="6" marL="22288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6350" lvl="7" marL="25717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6350" lvl="8" marL="29146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07" name="Shape 207"/>
          <p:cNvSpPr txBox="1"/>
          <p:nvPr>
            <p:ph idx="2" type="body"/>
          </p:nvPr>
        </p:nvSpPr>
        <p:spPr>
          <a:xfrm>
            <a:off x="4648200" y="1200150"/>
            <a:ext cx="4038600" cy="3394500"/>
          </a:xfrm>
          <a:prstGeom prst="rect">
            <a:avLst/>
          </a:prstGeom>
          <a:noFill/>
          <a:ln>
            <a:noFill/>
          </a:ln>
        </p:spPr>
        <p:txBody>
          <a:bodyPr anchorCtr="0" anchor="t" bIns="91425" lIns="91425" rIns="91425" wrap="square" tIns="91425"/>
          <a:lstStyle>
            <a:lvl1pPr indent="-41275" lvl="0" marL="257175" marR="0" rtl="0" algn="l">
              <a:lnSpc>
                <a:spcPct val="100000"/>
              </a:lnSpc>
              <a:spcBef>
                <a:spcPts val="0"/>
              </a:spcBef>
              <a:spcAft>
                <a:spcPts val="0"/>
              </a:spcAft>
              <a:buClr>
                <a:srgbClr val="C00000"/>
              </a:buClr>
              <a:buSzPts val="1400"/>
              <a:buFont typeface="Noto Sans Symbols"/>
              <a:buChar char="▪"/>
              <a:defRPr b="0" i="0" sz="1400" u="none" cap="none" strike="noStrike">
                <a:solidFill>
                  <a:srgbClr val="000000"/>
                </a:solidFill>
                <a:latin typeface="Arial"/>
                <a:ea typeface="Arial"/>
                <a:cs typeface="Arial"/>
                <a:sym typeface="Arial"/>
              </a:defRPr>
            </a:lvl1pPr>
            <a:lvl2pPr indent="-11112" lvl="1" marL="557212"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6350" lvl="2" marL="8572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6350" lvl="3" marL="12001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6350" lvl="4" marL="15430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6350" lvl="5" marL="18859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6350" lvl="6" marL="22288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6350" lvl="7" marL="25717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6350" lvl="8" marL="29146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08" name="Shape 208"/>
          <p:cNvSpPr txBox="1"/>
          <p:nvPr>
            <p:ph idx="10" type="dt"/>
          </p:nvPr>
        </p:nvSpPr>
        <p:spPr>
          <a:xfrm>
            <a:off x="457200" y="4767262"/>
            <a:ext cx="2133600" cy="273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09" name="Shape 209"/>
          <p:cNvSpPr txBox="1"/>
          <p:nvPr>
            <p:ph idx="11" type="ftr"/>
          </p:nvPr>
        </p:nvSpPr>
        <p:spPr>
          <a:xfrm>
            <a:off x="3124200" y="4767262"/>
            <a:ext cx="2895600" cy="2739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0" name="Shape 210"/>
          <p:cNvSpPr txBox="1"/>
          <p:nvPr>
            <p:ph idx="12" type="sldNum"/>
          </p:nvPr>
        </p:nvSpPr>
        <p:spPr>
          <a:xfrm>
            <a:off x="6553200" y="4767262"/>
            <a:ext cx="2133600" cy="273900"/>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wrap="square" tIns="91425"/>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ison">
    <p:spTree>
      <p:nvGrpSpPr>
        <p:cNvPr id="211" name="Shape 211"/>
        <p:cNvGrpSpPr/>
        <p:nvPr/>
      </p:nvGrpSpPr>
      <p:grpSpPr>
        <a:xfrm>
          <a:off x="0" y="0"/>
          <a:ext cx="0" cy="0"/>
          <a:chOff x="0" y="0"/>
          <a:chExt cx="0" cy="0"/>
        </a:xfrm>
      </p:grpSpPr>
      <p:sp>
        <p:nvSpPr>
          <p:cNvPr id="212" name="Shape 212"/>
          <p:cNvSpPr txBox="1"/>
          <p:nvPr>
            <p:ph type="title"/>
          </p:nvPr>
        </p:nvSpPr>
        <p:spPr>
          <a:xfrm>
            <a:off x="457200" y="400050"/>
            <a:ext cx="8229600" cy="549000"/>
          </a:xfrm>
          <a:prstGeom prst="rect">
            <a:avLst/>
          </a:prstGeom>
          <a:solidFill>
            <a:srgbClr val="76923C"/>
          </a:solidFill>
          <a:ln>
            <a:noFill/>
          </a:ln>
        </p:spPr>
        <p:txBody>
          <a:bodyPr anchorCtr="0" anchor="ctr" bIns="91425" lIns="91425" rIns="91425" wrap="square" tIns="91425"/>
          <a:lstStyle>
            <a:lvl1pPr indent="0" lvl="0" marL="0" marR="0" rtl="0" algn="l">
              <a:lnSpc>
                <a:spcPct val="100000"/>
              </a:lnSpc>
              <a:spcBef>
                <a:spcPts val="0"/>
              </a:spcBef>
              <a:spcAft>
                <a:spcPts val="0"/>
              </a:spcAft>
              <a:buClr>
                <a:srgbClr val="FFC000"/>
              </a:buClr>
              <a:buSzPts val="1400"/>
              <a:buFont typeface="Calibri"/>
              <a:buNone/>
              <a:defRPr b="0" i="0" sz="1400" u="none" cap="none" strike="noStrike">
                <a:solidFill>
                  <a:srgbClr val="000000"/>
                </a:solidFill>
                <a:latin typeface="Arial"/>
                <a:ea typeface="Arial"/>
                <a:cs typeface="Arial"/>
                <a:sym typeface="Arial"/>
              </a:defRPr>
            </a:lvl1pPr>
            <a:lvl2pPr indent="0" lvl="1" marL="0" marR="0" rtl="0" algn="l">
              <a:spcBef>
                <a:spcPts val="0"/>
              </a:spcBef>
              <a:buSzPts val="1400"/>
              <a:buNone/>
              <a:defRPr sz="1800"/>
            </a:lvl2pPr>
            <a:lvl3pPr indent="0" lvl="2" marL="0" marR="0" rtl="0" algn="l">
              <a:spcBef>
                <a:spcPts val="0"/>
              </a:spcBef>
              <a:buSzPts val="1400"/>
              <a:buNone/>
              <a:defRPr sz="1800"/>
            </a:lvl3pPr>
            <a:lvl4pPr indent="0" lvl="3" marL="0" marR="0" rtl="0" algn="l">
              <a:spcBef>
                <a:spcPts val="0"/>
              </a:spcBef>
              <a:buSzPts val="1400"/>
              <a:buNone/>
              <a:defRPr sz="1800"/>
            </a:lvl4pPr>
            <a:lvl5pPr indent="0" lvl="4" marL="0" marR="0" rtl="0" algn="l">
              <a:spcBef>
                <a:spcPts val="0"/>
              </a:spcBef>
              <a:buSzPts val="1400"/>
              <a:buNone/>
              <a:defRPr sz="1800"/>
            </a:lvl5pPr>
            <a:lvl6pPr indent="0" lvl="5" marL="0" marR="0" rtl="0" algn="l">
              <a:spcBef>
                <a:spcPts val="0"/>
              </a:spcBef>
              <a:buSzPts val="1400"/>
              <a:buNone/>
              <a:defRPr sz="1800"/>
            </a:lvl6pPr>
            <a:lvl7pPr indent="0" lvl="6" marL="0" marR="0" rtl="0" algn="l">
              <a:spcBef>
                <a:spcPts val="0"/>
              </a:spcBef>
              <a:buSzPts val="1400"/>
              <a:buNone/>
              <a:defRPr sz="1800"/>
            </a:lvl7pPr>
            <a:lvl8pPr indent="0" lvl="7" marL="0" marR="0" rtl="0" algn="l">
              <a:spcBef>
                <a:spcPts val="0"/>
              </a:spcBef>
              <a:buSzPts val="1400"/>
              <a:buNone/>
              <a:defRPr sz="1800"/>
            </a:lvl8pPr>
            <a:lvl9pPr indent="0" lvl="8" marL="0" marR="0" rtl="0" algn="l">
              <a:spcBef>
                <a:spcPts val="0"/>
              </a:spcBef>
              <a:buSzPts val="1400"/>
              <a:buNone/>
              <a:defRPr sz="1800"/>
            </a:lvl9pPr>
          </a:lstStyle>
          <a:p/>
        </p:txBody>
      </p:sp>
      <p:sp>
        <p:nvSpPr>
          <p:cNvPr id="213" name="Shape 213"/>
          <p:cNvSpPr txBox="1"/>
          <p:nvPr>
            <p:ph idx="1" type="body"/>
          </p:nvPr>
        </p:nvSpPr>
        <p:spPr>
          <a:xfrm>
            <a:off x="457200" y="1151334"/>
            <a:ext cx="4040100" cy="4797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rgbClr val="C00000"/>
              </a:buClr>
              <a:buSzPts val="1400"/>
              <a:buFont typeface="Calibri"/>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9pPr>
          </a:lstStyle>
          <a:p/>
        </p:txBody>
      </p:sp>
      <p:sp>
        <p:nvSpPr>
          <p:cNvPr id="214" name="Shape 214"/>
          <p:cNvSpPr txBox="1"/>
          <p:nvPr>
            <p:ph idx="2" type="body"/>
          </p:nvPr>
        </p:nvSpPr>
        <p:spPr>
          <a:xfrm>
            <a:off x="457200" y="1631155"/>
            <a:ext cx="4040100" cy="2963400"/>
          </a:xfrm>
          <a:prstGeom prst="rect">
            <a:avLst/>
          </a:prstGeom>
          <a:noFill/>
          <a:ln>
            <a:noFill/>
          </a:ln>
        </p:spPr>
        <p:txBody>
          <a:bodyPr anchorCtr="0" anchor="t" bIns="91425" lIns="91425" rIns="91425" wrap="square" tIns="91425"/>
          <a:lstStyle>
            <a:lvl1pPr indent="-41275" lvl="0" marL="257175" marR="0" rtl="0" algn="l">
              <a:lnSpc>
                <a:spcPct val="100000"/>
              </a:lnSpc>
              <a:spcBef>
                <a:spcPts val="0"/>
              </a:spcBef>
              <a:spcAft>
                <a:spcPts val="0"/>
              </a:spcAft>
              <a:buClr>
                <a:srgbClr val="C00000"/>
              </a:buClr>
              <a:buSzPts val="1400"/>
              <a:buFont typeface="Noto Sans Symbols"/>
              <a:buChar char="▪"/>
              <a:defRPr b="0" i="0" sz="1400" u="none" cap="none" strike="noStrike">
                <a:solidFill>
                  <a:srgbClr val="000000"/>
                </a:solidFill>
                <a:latin typeface="Arial"/>
                <a:ea typeface="Arial"/>
                <a:cs typeface="Arial"/>
                <a:sym typeface="Arial"/>
              </a:defRPr>
            </a:lvl1pPr>
            <a:lvl2pPr indent="-11112" lvl="1" marL="557212"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6350" lvl="2" marL="8572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6350" lvl="3" marL="12001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6350" lvl="4" marL="15430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6350" lvl="5" marL="18859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6350" lvl="6" marL="22288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6350" lvl="7" marL="25717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6350" lvl="8" marL="29146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5" name="Shape 215"/>
          <p:cNvSpPr txBox="1"/>
          <p:nvPr>
            <p:ph idx="3" type="body"/>
          </p:nvPr>
        </p:nvSpPr>
        <p:spPr>
          <a:xfrm>
            <a:off x="4645026" y="1151334"/>
            <a:ext cx="4041900" cy="479700"/>
          </a:xfrm>
          <a:prstGeom prst="rect">
            <a:avLst/>
          </a:prstGeom>
          <a:noFill/>
          <a:ln>
            <a:noFill/>
          </a:ln>
        </p:spPr>
        <p:txBody>
          <a:bodyPr anchorCtr="0" anchor="b" bIns="91425" lIns="91425" rIns="91425" wrap="square" tIns="91425"/>
          <a:lstStyle>
            <a:lvl1pPr indent="0" lvl="0" marL="0" marR="0" rtl="0" algn="l">
              <a:lnSpc>
                <a:spcPct val="100000"/>
              </a:lnSpc>
              <a:spcBef>
                <a:spcPts val="0"/>
              </a:spcBef>
              <a:spcAft>
                <a:spcPts val="0"/>
              </a:spcAft>
              <a:buClr>
                <a:srgbClr val="C00000"/>
              </a:buClr>
              <a:buSzPts val="1400"/>
              <a:buFont typeface="Calibri"/>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9pPr>
          </a:lstStyle>
          <a:p/>
        </p:txBody>
      </p:sp>
      <p:sp>
        <p:nvSpPr>
          <p:cNvPr id="216" name="Shape 216"/>
          <p:cNvSpPr txBox="1"/>
          <p:nvPr>
            <p:ph idx="4" type="body"/>
          </p:nvPr>
        </p:nvSpPr>
        <p:spPr>
          <a:xfrm>
            <a:off x="4645026" y="1631155"/>
            <a:ext cx="4041900" cy="2963400"/>
          </a:xfrm>
          <a:prstGeom prst="rect">
            <a:avLst/>
          </a:prstGeom>
          <a:noFill/>
          <a:ln>
            <a:noFill/>
          </a:ln>
        </p:spPr>
        <p:txBody>
          <a:bodyPr anchorCtr="0" anchor="t" bIns="91425" lIns="91425" rIns="91425" wrap="square" tIns="91425"/>
          <a:lstStyle>
            <a:lvl1pPr indent="-41275" lvl="0" marL="257175" marR="0" rtl="0" algn="l">
              <a:lnSpc>
                <a:spcPct val="100000"/>
              </a:lnSpc>
              <a:spcBef>
                <a:spcPts val="0"/>
              </a:spcBef>
              <a:spcAft>
                <a:spcPts val="0"/>
              </a:spcAft>
              <a:buClr>
                <a:srgbClr val="C00000"/>
              </a:buClr>
              <a:buSzPts val="1400"/>
              <a:buFont typeface="Noto Sans Symbols"/>
              <a:buChar char="▪"/>
              <a:defRPr b="0" i="0" sz="1400" u="none" cap="none" strike="noStrike">
                <a:solidFill>
                  <a:srgbClr val="000000"/>
                </a:solidFill>
                <a:latin typeface="Arial"/>
                <a:ea typeface="Arial"/>
                <a:cs typeface="Arial"/>
                <a:sym typeface="Arial"/>
              </a:defRPr>
            </a:lvl1pPr>
            <a:lvl2pPr indent="-11112" lvl="1" marL="557212"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6350" lvl="2" marL="8572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6350" lvl="3" marL="12001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6350" lvl="4" marL="15430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6350" lvl="5" marL="18859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6350" lvl="6" marL="22288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6350" lvl="7" marL="25717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6350" lvl="8" marL="29146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17" name="Shape 217"/>
          <p:cNvSpPr txBox="1"/>
          <p:nvPr>
            <p:ph idx="10" type="dt"/>
          </p:nvPr>
        </p:nvSpPr>
        <p:spPr>
          <a:xfrm>
            <a:off x="457200" y="4767262"/>
            <a:ext cx="2133600" cy="273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8" name="Shape 218"/>
          <p:cNvSpPr txBox="1"/>
          <p:nvPr>
            <p:ph idx="11" type="ftr"/>
          </p:nvPr>
        </p:nvSpPr>
        <p:spPr>
          <a:xfrm>
            <a:off x="3124200" y="4767262"/>
            <a:ext cx="2895600" cy="2739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9" name="Shape 219"/>
          <p:cNvSpPr txBox="1"/>
          <p:nvPr>
            <p:ph idx="12" type="sldNum"/>
          </p:nvPr>
        </p:nvSpPr>
        <p:spPr>
          <a:xfrm>
            <a:off x="6553200" y="4767262"/>
            <a:ext cx="2133600" cy="273900"/>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20" name="Shape 220"/>
        <p:cNvGrpSpPr/>
        <p:nvPr/>
      </p:nvGrpSpPr>
      <p:grpSpPr>
        <a:xfrm>
          <a:off x="0" y="0"/>
          <a:ext cx="0" cy="0"/>
          <a:chOff x="0" y="0"/>
          <a:chExt cx="0" cy="0"/>
        </a:xfrm>
      </p:grpSpPr>
      <p:sp>
        <p:nvSpPr>
          <p:cNvPr id="221" name="Shape 221"/>
          <p:cNvSpPr txBox="1"/>
          <p:nvPr>
            <p:ph type="title"/>
          </p:nvPr>
        </p:nvSpPr>
        <p:spPr>
          <a:xfrm>
            <a:off x="457200" y="400050"/>
            <a:ext cx="8229600" cy="549000"/>
          </a:xfrm>
          <a:prstGeom prst="rect">
            <a:avLst/>
          </a:prstGeom>
          <a:solidFill>
            <a:srgbClr val="76923C"/>
          </a:solidFill>
          <a:ln>
            <a:noFill/>
          </a:ln>
        </p:spPr>
        <p:txBody>
          <a:bodyPr anchorCtr="0" anchor="ctr" bIns="91425" lIns="91425" rIns="91425" wrap="square" tIns="91425"/>
          <a:lstStyle>
            <a:lvl1pPr indent="0" lvl="0" marL="0" marR="0" rtl="0" algn="l">
              <a:lnSpc>
                <a:spcPct val="100000"/>
              </a:lnSpc>
              <a:spcBef>
                <a:spcPts val="0"/>
              </a:spcBef>
              <a:spcAft>
                <a:spcPts val="0"/>
              </a:spcAft>
              <a:buClr>
                <a:srgbClr val="FFC000"/>
              </a:buClr>
              <a:buSzPts val="1400"/>
              <a:buFont typeface="Calibri"/>
              <a:buNone/>
              <a:defRPr b="0" i="0" sz="1400" u="none" cap="none" strike="noStrike">
                <a:solidFill>
                  <a:srgbClr val="000000"/>
                </a:solidFill>
                <a:latin typeface="Arial"/>
                <a:ea typeface="Arial"/>
                <a:cs typeface="Arial"/>
                <a:sym typeface="Arial"/>
              </a:defRPr>
            </a:lvl1pPr>
            <a:lvl2pPr indent="0" lvl="1" marL="0" marR="0" rtl="0" algn="l">
              <a:spcBef>
                <a:spcPts val="0"/>
              </a:spcBef>
              <a:buSzPts val="1400"/>
              <a:buNone/>
              <a:defRPr sz="1800"/>
            </a:lvl2pPr>
            <a:lvl3pPr indent="0" lvl="2" marL="0" marR="0" rtl="0" algn="l">
              <a:spcBef>
                <a:spcPts val="0"/>
              </a:spcBef>
              <a:buSzPts val="1400"/>
              <a:buNone/>
              <a:defRPr sz="1800"/>
            </a:lvl3pPr>
            <a:lvl4pPr indent="0" lvl="3" marL="0" marR="0" rtl="0" algn="l">
              <a:spcBef>
                <a:spcPts val="0"/>
              </a:spcBef>
              <a:buSzPts val="1400"/>
              <a:buNone/>
              <a:defRPr sz="1800"/>
            </a:lvl4pPr>
            <a:lvl5pPr indent="0" lvl="4" marL="0" marR="0" rtl="0" algn="l">
              <a:spcBef>
                <a:spcPts val="0"/>
              </a:spcBef>
              <a:buSzPts val="1400"/>
              <a:buNone/>
              <a:defRPr sz="1800"/>
            </a:lvl5pPr>
            <a:lvl6pPr indent="0" lvl="5" marL="0" marR="0" rtl="0" algn="l">
              <a:spcBef>
                <a:spcPts val="0"/>
              </a:spcBef>
              <a:buSzPts val="1400"/>
              <a:buNone/>
              <a:defRPr sz="1800"/>
            </a:lvl6pPr>
            <a:lvl7pPr indent="0" lvl="6" marL="0" marR="0" rtl="0" algn="l">
              <a:spcBef>
                <a:spcPts val="0"/>
              </a:spcBef>
              <a:buSzPts val="1400"/>
              <a:buNone/>
              <a:defRPr sz="1800"/>
            </a:lvl7pPr>
            <a:lvl8pPr indent="0" lvl="7" marL="0" marR="0" rtl="0" algn="l">
              <a:spcBef>
                <a:spcPts val="0"/>
              </a:spcBef>
              <a:buSzPts val="1400"/>
              <a:buNone/>
              <a:defRPr sz="1800"/>
            </a:lvl8pPr>
            <a:lvl9pPr indent="0" lvl="8" marL="0" marR="0" rtl="0" algn="l">
              <a:spcBef>
                <a:spcPts val="0"/>
              </a:spcBef>
              <a:buSzPts val="1400"/>
              <a:buNone/>
              <a:defRPr sz="1800"/>
            </a:lvl9pPr>
          </a:lstStyle>
          <a:p/>
        </p:txBody>
      </p:sp>
      <p:sp>
        <p:nvSpPr>
          <p:cNvPr id="222" name="Shape 222"/>
          <p:cNvSpPr txBox="1"/>
          <p:nvPr>
            <p:ph idx="10" type="dt"/>
          </p:nvPr>
        </p:nvSpPr>
        <p:spPr>
          <a:xfrm>
            <a:off x="457200" y="4767262"/>
            <a:ext cx="2133600" cy="273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3" name="Shape 223"/>
          <p:cNvSpPr txBox="1"/>
          <p:nvPr>
            <p:ph idx="11" type="ftr"/>
          </p:nvPr>
        </p:nvSpPr>
        <p:spPr>
          <a:xfrm>
            <a:off x="3124200" y="4767262"/>
            <a:ext cx="2895600" cy="2739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24" name="Shape 224"/>
          <p:cNvSpPr txBox="1"/>
          <p:nvPr>
            <p:ph idx="12" type="sldNum"/>
          </p:nvPr>
        </p:nvSpPr>
        <p:spPr>
          <a:xfrm>
            <a:off x="6553200" y="4767262"/>
            <a:ext cx="2133600" cy="273900"/>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nt with Caption">
    <p:spTree>
      <p:nvGrpSpPr>
        <p:cNvPr id="225" name="Shape 225"/>
        <p:cNvGrpSpPr/>
        <p:nvPr/>
      </p:nvGrpSpPr>
      <p:grpSpPr>
        <a:xfrm>
          <a:off x="0" y="0"/>
          <a:ext cx="0" cy="0"/>
          <a:chOff x="0" y="0"/>
          <a:chExt cx="0" cy="0"/>
        </a:xfrm>
      </p:grpSpPr>
      <p:sp>
        <p:nvSpPr>
          <p:cNvPr id="226" name="Shape 226"/>
          <p:cNvSpPr txBox="1"/>
          <p:nvPr>
            <p:ph type="title"/>
          </p:nvPr>
        </p:nvSpPr>
        <p:spPr>
          <a:xfrm>
            <a:off x="457200" y="204787"/>
            <a:ext cx="3008400" cy="871500"/>
          </a:xfrm>
          <a:prstGeom prst="rect">
            <a:avLst/>
          </a:prstGeom>
          <a:solidFill>
            <a:srgbClr val="76923C"/>
          </a:solidFill>
          <a:ln>
            <a:noFill/>
          </a:ln>
        </p:spPr>
        <p:txBody>
          <a:bodyPr anchorCtr="0" anchor="b" bIns="91425" lIns="91425" rIns="91425" wrap="square" tIns="91425"/>
          <a:lstStyle>
            <a:lvl1pPr indent="0" lvl="0" marL="0" marR="0" rtl="0" algn="l">
              <a:lnSpc>
                <a:spcPct val="100000"/>
              </a:lnSpc>
              <a:spcBef>
                <a:spcPts val="0"/>
              </a:spcBef>
              <a:spcAft>
                <a:spcPts val="0"/>
              </a:spcAft>
              <a:buClr>
                <a:srgbClr val="FFC000"/>
              </a:buClr>
              <a:buSzPts val="1400"/>
              <a:buFont typeface="Calibri"/>
              <a:buNone/>
              <a:defRPr b="0" i="0" sz="1400" u="none" cap="none" strike="noStrike">
                <a:solidFill>
                  <a:srgbClr val="000000"/>
                </a:solidFill>
                <a:latin typeface="Arial"/>
                <a:ea typeface="Arial"/>
                <a:cs typeface="Arial"/>
                <a:sym typeface="Arial"/>
              </a:defRPr>
            </a:lvl1pPr>
            <a:lvl2pPr indent="0" lvl="1" marL="0" marR="0" rtl="0" algn="l">
              <a:spcBef>
                <a:spcPts val="0"/>
              </a:spcBef>
              <a:buSzPts val="1400"/>
              <a:buNone/>
              <a:defRPr sz="1800"/>
            </a:lvl2pPr>
            <a:lvl3pPr indent="0" lvl="2" marL="0" marR="0" rtl="0" algn="l">
              <a:spcBef>
                <a:spcPts val="0"/>
              </a:spcBef>
              <a:buSzPts val="1400"/>
              <a:buNone/>
              <a:defRPr sz="1800"/>
            </a:lvl3pPr>
            <a:lvl4pPr indent="0" lvl="3" marL="0" marR="0" rtl="0" algn="l">
              <a:spcBef>
                <a:spcPts val="0"/>
              </a:spcBef>
              <a:buSzPts val="1400"/>
              <a:buNone/>
              <a:defRPr sz="1800"/>
            </a:lvl4pPr>
            <a:lvl5pPr indent="0" lvl="4" marL="0" marR="0" rtl="0" algn="l">
              <a:spcBef>
                <a:spcPts val="0"/>
              </a:spcBef>
              <a:buSzPts val="1400"/>
              <a:buNone/>
              <a:defRPr sz="1800"/>
            </a:lvl5pPr>
            <a:lvl6pPr indent="0" lvl="5" marL="0" marR="0" rtl="0" algn="l">
              <a:spcBef>
                <a:spcPts val="0"/>
              </a:spcBef>
              <a:buSzPts val="1400"/>
              <a:buNone/>
              <a:defRPr sz="1800"/>
            </a:lvl6pPr>
            <a:lvl7pPr indent="0" lvl="6" marL="0" marR="0" rtl="0" algn="l">
              <a:spcBef>
                <a:spcPts val="0"/>
              </a:spcBef>
              <a:buSzPts val="1400"/>
              <a:buNone/>
              <a:defRPr sz="1800"/>
            </a:lvl7pPr>
            <a:lvl8pPr indent="0" lvl="7" marL="0" marR="0" rtl="0" algn="l">
              <a:spcBef>
                <a:spcPts val="0"/>
              </a:spcBef>
              <a:buSzPts val="1400"/>
              <a:buNone/>
              <a:defRPr sz="1800"/>
            </a:lvl8pPr>
            <a:lvl9pPr indent="0" lvl="8" marL="0" marR="0" rtl="0" algn="l">
              <a:spcBef>
                <a:spcPts val="0"/>
              </a:spcBef>
              <a:buSzPts val="1400"/>
              <a:buNone/>
              <a:defRPr sz="1800"/>
            </a:lvl9pPr>
          </a:lstStyle>
          <a:p/>
        </p:txBody>
      </p:sp>
      <p:sp>
        <p:nvSpPr>
          <p:cNvPr id="227" name="Shape 227"/>
          <p:cNvSpPr txBox="1"/>
          <p:nvPr>
            <p:ph idx="1" type="body"/>
          </p:nvPr>
        </p:nvSpPr>
        <p:spPr>
          <a:xfrm>
            <a:off x="3575050" y="204787"/>
            <a:ext cx="5111700" cy="4389900"/>
          </a:xfrm>
          <a:prstGeom prst="rect">
            <a:avLst/>
          </a:prstGeom>
          <a:noFill/>
          <a:ln>
            <a:noFill/>
          </a:ln>
        </p:spPr>
        <p:txBody>
          <a:bodyPr anchorCtr="0" anchor="t" bIns="91425" lIns="91425" rIns="91425" wrap="square" tIns="91425"/>
          <a:lstStyle>
            <a:lvl1pPr indent="-41275" lvl="0" marL="257175" marR="0" rtl="0" algn="l">
              <a:lnSpc>
                <a:spcPct val="100000"/>
              </a:lnSpc>
              <a:spcBef>
                <a:spcPts val="0"/>
              </a:spcBef>
              <a:spcAft>
                <a:spcPts val="0"/>
              </a:spcAft>
              <a:buClr>
                <a:srgbClr val="C00000"/>
              </a:buClr>
              <a:buSzPts val="1400"/>
              <a:buFont typeface="Noto Sans Symbols"/>
              <a:buChar char="▪"/>
              <a:defRPr b="0" i="0" sz="1400" u="none" cap="none" strike="noStrike">
                <a:solidFill>
                  <a:srgbClr val="000000"/>
                </a:solidFill>
                <a:latin typeface="Arial"/>
                <a:ea typeface="Arial"/>
                <a:cs typeface="Arial"/>
                <a:sym typeface="Arial"/>
              </a:defRPr>
            </a:lvl1pPr>
            <a:lvl2pPr indent="-11112" lvl="1" marL="557212"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6350" lvl="2" marL="8572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6350" lvl="3" marL="12001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6350" lvl="4" marL="15430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6350" lvl="5" marL="18859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6350" lvl="6" marL="22288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6350" lvl="7" marL="25717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6350" lvl="8" marL="2914650" marR="0" rtl="0" algn="l">
              <a:lnSpc>
                <a:spcPct val="10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28" name="Shape 228"/>
          <p:cNvSpPr txBox="1"/>
          <p:nvPr>
            <p:ph idx="2" type="body"/>
          </p:nvPr>
        </p:nvSpPr>
        <p:spPr>
          <a:xfrm>
            <a:off x="457200" y="1076325"/>
            <a:ext cx="3008400" cy="35184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C00000"/>
              </a:buClr>
              <a:buSzPts val="1400"/>
              <a:buFont typeface="Calibri"/>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9pPr>
          </a:lstStyle>
          <a:p/>
        </p:txBody>
      </p:sp>
      <p:sp>
        <p:nvSpPr>
          <p:cNvPr id="229" name="Shape 229"/>
          <p:cNvSpPr txBox="1"/>
          <p:nvPr>
            <p:ph idx="10" type="dt"/>
          </p:nvPr>
        </p:nvSpPr>
        <p:spPr>
          <a:xfrm>
            <a:off x="457200" y="4767262"/>
            <a:ext cx="2133600" cy="273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0" name="Shape 230"/>
          <p:cNvSpPr txBox="1"/>
          <p:nvPr>
            <p:ph idx="11" type="ftr"/>
          </p:nvPr>
        </p:nvSpPr>
        <p:spPr>
          <a:xfrm>
            <a:off x="3124200" y="4767262"/>
            <a:ext cx="2895600" cy="2739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1" name="Shape 231"/>
          <p:cNvSpPr txBox="1"/>
          <p:nvPr>
            <p:ph idx="12" type="sldNum"/>
          </p:nvPr>
        </p:nvSpPr>
        <p:spPr>
          <a:xfrm>
            <a:off x="6553200" y="4767262"/>
            <a:ext cx="2133600" cy="273900"/>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Picture with Caption">
    <p:spTree>
      <p:nvGrpSpPr>
        <p:cNvPr id="232" name="Shape 232"/>
        <p:cNvGrpSpPr/>
        <p:nvPr/>
      </p:nvGrpSpPr>
      <p:grpSpPr>
        <a:xfrm>
          <a:off x="0" y="0"/>
          <a:ext cx="0" cy="0"/>
          <a:chOff x="0" y="0"/>
          <a:chExt cx="0" cy="0"/>
        </a:xfrm>
      </p:grpSpPr>
      <p:sp>
        <p:nvSpPr>
          <p:cNvPr id="233" name="Shape 233"/>
          <p:cNvSpPr txBox="1"/>
          <p:nvPr>
            <p:ph type="title"/>
          </p:nvPr>
        </p:nvSpPr>
        <p:spPr>
          <a:xfrm>
            <a:off x="1792288" y="3600450"/>
            <a:ext cx="5486400" cy="425100"/>
          </a:xfrm>
          <a:prstGeom prst="rect">
            <a:avLst/>
          </a:prstGeom>
          <a:solidFill>
            <a:srgbClr val="76923C"/>
          </a:solidFill>
          <a:ln>
            <a:noFill/>
          </a:ln>
        </p:spPr>
        <p:txBody>
          <a:bodyPr anchorCtr="0" anchor="b" bIns="91425" lIns="91425" rIns="91425" wrap="square" tIns="91425"/>
          <a:lstStyle>
            <a:lvl1pPr indent="0" lvl="0" marL="0" marR="0" rtl="0" algn="l">
              <a:lnSpc>
                <a:spcPct val="100000"/>
              </a:lnSpc>
              <a:spcBef>
                <a:spcPts val="0"/>
              </a:spcBef>
              <a:spcAft>
                <a:spcPts val="0"/>
              </a:spcAft>
              <a:buClr>
                <a:srgbClr val="FFC000"/>
              </a:buClr>
              <a:buSzPts val="1400"/>
              <a:buFont typeface="Calibri"/>
              <a:buNone/>
              <a:defRPr b="0" i="0" sz="1400" u="none" cap="none" strike="noStrike">
                <a:solidFill>
                  <a:srgbClr val="000000"/>
                </a:solidFill>
                <a:latin typeface="Arial"/>
                <a:ea typeface="Arial"/>
                <a:cs typeface="Arial"/>
                <a:sym typeface="Arial"/>
              </a:defRPr>
            </a:lvl1pPr>
            <a:lvl2pPr indent="0" lvl="1" marL="0" marR="0" rtl="0" algn="l">
              <a:spcBef>
                <a:spcPts val="0"/>
              </a:spcBef>
              <a:buSzPts val="1400"/>
              <a:buNone/>
              <a:defRPr sz="1800"/>
            </a:lvl2pPr>
            <a:lvl3pPr indent="0" lvl="2" marL="0" marR="0" rtl="0" algn="l">
              <a:spcBef>
                <a:spcPts val="0"/>
              </a:spcBef>
              <a:buSzPts val="1400"/>
              <a:buNone/>
              <a:defRPr sz="1800"/>
            </a:lvl3pPr>
            <a:lvl4pPr indent="0" lvl="3" marL="0" marR="0" rtl="0" algn="l">
              <a:spcBef>
                <a:spcPts val="0"/>
              </a:spcBef>
              <a:buSzPts val="1400"/>
              <a:buNone/>
              <a:defRPr sz="1800"/>
            </a:lvl4pPr>
            <a:lvl5pPr indent="0" lvl="4" marL="0" marR="0" rtl="0" algn="l">
              <a:spcBef>
                <a:spcPts val="0"/>
              </a:spcBef>
              <a:buSzPts val="1400"/>
              <a:buNone/>
              <a:defRPr sz="1800"/>
            </a:lvl5pPr>
            <a:lvl6pPr indent="0" lvl="5" marL="0" marR="0" rtl="0" algn="l">
              <a:spcBef>
                <a:spcPts val="0"/>
              </a:spcBef>
              <a:buSzPts val="1400"/>
              <a:buNone/>
              <a:defRPr sz="1800"/>
            </a:lvl6pPr>
            <a:lvl7pPr indent="0" lvl="6" marL="0" marR="0" rtl="0" algn="l">
              <a:spcBef>
                <a:spcPts val="0"/>
              </a:spcBef>
              <a:buSzPts val="1400"/>
              <a:buNone/>
              <a:defRPr sz="1800"/>
            </a:lvl7pPr>
            <a:lvl8pPr indent="0" lvl="7" marL="0" marR="0" rtl="0" algn="l">
              <a:spcBef>
                <a:spcPts val="0"/>
              </a:spcBef>
              <a:buSzPts val="1400"/>
              <a:buNone/>
              <a:defRPr sz="1800"/>
            </a:lvl8pPr>
            <a:lvl9pPr indent="0" lvl="8" marL="0" marR="0" rtl="0" algn="l">
              <a:spcBef>
                <a:spcPts val="0"/>
              </a:spcBef>
              <a:buSzPts val="1400"/>
              <a:buNone/>
              <a:defRPr sz="1800"/>
            </a:lvl9pPr>
          </a:lstStyle>
          <a:p/>
        </p:txBody>
      </p:sp>
      <p:sp>
        <p:nvSpPr>
          <p:cNvPr id="234" name="Shape 234"/>
          <p:cNvSpPr/>
          <p:nvPr>
            <p:ph idx="2" type="pic"/>
          </p:nvPr>
        </p:nvSpPr>
        <p:spPr>
          <a:xfrm>
            <a:off x="1792288" y="459580"/>
            <a:ext cx="5486400" cy="3086100"/>
          </a:xfrm>
          <a:prstGeom prst="rect">
            <a:avLst/>
          </a:prstGeom>
          <a:noFill/>
          <a:ln>
            <a:noFill/>
          </a:ln>
        </p:spPr>
        <p:txBody>
          <a:bodyPr anchorCtr="0" anchor="ctr" bIns="91425" lIns="91425" rIns="91425" wrap="square" tIns="91425"/>
          <a:lstStyle>
            <a:lvl1pPr lvl="0">
              <a:spcBef>
                <a:spcPts val="0"/>
              </a:spcBef>
              <a:buNone/>
              <a:defRPr/>
            </a:lvl1pPr>
          </a:lstStyle>
          <a:p/>
        </p:txBody>
      </p:sp>
      <p:sp>
        <p:nvSpPr>
          <p:cNvPr id="235" name="Shape 235"/>
          <p:cNvSpPr txBox="1"/>
          <p:nvPr>
            <p:ph idx="1" type="body"/>
          </p:nvPr>
        </p:nvSpPr>
        <p:spPr>
          <a:xfrm>
            <a:off x="1792288" y="4025503"/>
            <a:ext cx="5486400" cy="6036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rgbClr val="C00000"/>
              </a:buClr>
              <a:buSzPts val="1400"/>
              <a:buFont typeface="Calibri"/>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chemeClr val="dk1"/>
              </a:buClr>
              <a:buSzPts val="1400"/>
              <a:buFont typeface="Calibri"/>
              <a:buNone/>
              <a:defRPr b="0" i="0" sz="1400" u="none" cap="none" strike="noStrike">
                <a:solidFill>
                  <a:srgbClr val="000000"/>
                </a:solidFill>
                <a:latin typeface="Arial"/>
                <a:ea typeface="Arial"/>
                <a:cs typeface="Arial"/>
                <a:sym typeface="Arial"/>
              </a:defRPr>
            </a:lvl9pPr>
          </a:lstStyle>
          <a:p/>
        </p:txBody>
      </p:sp>
      <p:sp>
        <p:nvSpPr>
          <p:cNvPr id="236" name="Shape 236"/>
          <p:cNvSpPr txBox="1"/>
          <p:nvPr>
            <p:ph idx="10" type="dt"/>
          </p:nvPr>
        </p:nvSpPr>
        <p:spPr>
          <a:xfrm>
            <a:off x="457200" y="4767262"/>
            <a:ext cx="2133600" cy="273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7" name="Shape 237"/>
          <p:cNvSpPr txBox="1"/>
          <p:nvPr>
            <p:ph idx="11" type="ftr"/>
          </p:nvPr>
        </p:nvSpPr>
        <p:spPr>
          <a:xfrm>
            <a:off x="3124200" y="4767262"/>
            <a:ext cx="2895600" cy="2739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38" name="Shape 238"/>
          <p:cNvSpPr txBox="1"/>
          <p:nvPr>
            <p:ph idx="12" type="sldNum"/>
          </p:nvPr>
        </p:nvSpPr>
        <p:spPr>
          <a:xfrm>
            <a:off x="6553200" y="4767262"/>
            <a:ext cx="2133600" cy="273900"/>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itle and Vertical Text">
    <p:spTree>
      <p:nvGrpSpPr>
        <p:cNvPr id="239" name="Shape 239"/>
        <p:cNvGrpSpPr/>
        <p:nvPr/>
      </p:nvGrpSpPr>
      <p:grpSpPr>
        <a:xfrm>
          <a:off x="0" y="0"/>
          <a:ext cx="0" cy="0"/>
          <a:chOff x="0" y="0"/>
          <a:chExt cx="0" cy="0"/>
        </a:xfrm>
      </p:grpSpPr>
      <p:sp>
        <p:nvSpPr>
          <p:cNvPr id="240" name="Shape 240"/>
          <p:cNvSpPr txBox="1"/>
          <p:nvPr>
            <p:ph type="title"/>
          </p:nvPr>
        </p:nvSpPr>
        <p:spPr>
          <a:xfrm>
            <a:off x="457200" y="400050"/>
            <a:ext cx="8229600" cy="549000"/>
          </a:xfrm>
          <a:prstGeom prst="rect">
            <a:avLst/>
          </a:prstGeom>
          <a:solidFill>
            <a:srgbClr val="76923C"/>
          </a:solidFill>
          <a:ln>
            <a:noFill/>
          </a:ln>
        </p:spPr>
        <p:txBody>
          <a:bodyPr anchorCtr="0" anchor="ctr" bIns="91425" lIns="91425" rIns="91425" wrap="square" tIns="91425"/>
          <a:lstStyle>
            <a:lvl1pPr indent="0" lvl="0" marL="0" marR="0" rtl="0" algn="l">
              <a:lnSpc>
                <a:spcPct val="100000"/>
              </a:lnSpc>
              <a:spcBef>
                <a:spcPts val="0"/>
              </a:spcBef>
              <a:spcAft>
                <a:spcPts val="0"/>
              </a:spcAft>
              <a:buClr>
                <a:srgbClr val="FFC000"/>
              </a:buClr>
              <a:buSzPts val="1400"/>
              <a:buFont typeface="Calibri"/>
              <a:buNone/>
              <a:defRPr b="0" i="0" sz="1400" u="none" cap="none" strike="noStrike">
                <a:solidFill>
                  <a:srgbClr val="000000"/>
                </a:solidFill>
                <a:latin typeface="Arial"/>
                <a:ea typeface="Arial"/>
                <a:cs typeface="Arial"/>
                <a:sym typeface="Arial"/>
              </a:defRPr>
            </a:lvl1pPr>
            <a:lvl2pPr indent="0" lvl="1" marL="0" marR="0" rtl="0" algn="l">
              <a:spcBef>
                <a:spcPts val="0"/>
              </a:spcBef>
              <a:buSzPts val="1400"/>
              <a:buNone/>
              <a:defRPr sz="1800"/>
            </a:lvl2pPr>
            <a:lvl3pPr indent="0" lvl="2" marL="0" marR="0" rtl="0" algn="l">
              <a:spcBef>
                <a:spcPts val="0"/>
              </a:spcBef>
              <a:buSzPts val="1400"/>
              <a:buNone/>
              <a:defRPr sz="1800"/>
            </a:lvl3pPr>
            <a:lvl4pPr indent="0" lvl="3" marL="0" marR="0" rtl="0" algn="l">
              <a:spcBef>
                <a:spcPts val="0"/>
              </a:spcBef>
              <a:buSzPts val="1400"/>
              <a:buNone/>
              <a:defRPr sz="1800"/>
            </a:lvl4pPr>
            <a:lvl5pPr indent="0" lvl="4" marL="0" marR="0" rtl="0" algn="l">
              <a:spcBef>
                <a:spcPts val="0"/>
              </a:spcBef>
              <a:buSzPts val="1400"/>
              <a:buNone/>
              <a:defRPr sz="1800"/>
            </a:lvl5pPr>
            <a:lvl6pPr indent="0" lvl="5" marL="0" marR="0" rtl="0" algn="l">
              <a:spcBef>
                <a:spcPts val="0"/>
              </a:spcBef>
              <a:buSzPts val="1400"/>
              <a:buNone/>
              <a:defRPr sz="1800"/>
            </a:lvl6pPr>
            <a:lvl7pPr indent="0" lvl="6" marL="0" marR="0" rtl="0" algn="l">
              <a:spcBef>
                <a:spcPts val="0"/>
              </a:spcBef>
              <a:buSzPts val="1400"/>
              <a:buNone/>
              <a:defRPr sz="1800"/>
            </a:lvl7pPr>
            <a:lvl8pPr indent="0" lvl="7" marL="0" marR="0" rtl="0" algn="l">
              <a:spcBef>
                <a:spcPts val="0"/>
              </a:spcBef>
              <a:buSzPts val="1400"/>
              <a:buNone/>
              <a:defRPr sz="1800"/>
            </a:lvl8pPr>
            <a:lvl9pPr indent="0" lvl="8" marL="0" marR="0" rtl="0" algn="l">
              <a:spcBef>
                <a:spcPts val="0"/>
              </a:spcBef>
              <a:buSzPts val="1400"/>
              <a:buNone/>
              <a:defRPr sz="1800"/>
            </a:lvl9pPr>
          </a:lstStyle>
          <a:p/>
        </p:txBody>
      </p:sp>
      <p:sp>
        <p:nvSpPr>
          <p:cNvPr id="241" name="Shape 241"/>
          <p:cNvSpPr txBox="1"/>
          <p:nvPr>
            <p:ph idx="1" type="body"/>
          </p:nvPr>
        </p:nvSpPr>
        <p:spPr>
          <a:xfrm rot="5400000">
            <a:off x="2874750" y="-1217399"/>
            <a:ext cx="3394500" cy="8229600"/>
          </a:xfrm>
          <a:prstGeom prst="rect">
            <a:avLst/>
          </a:prstGeom>
          <a:noFill/>
          <a:ln>
            <a:noFill/>
          </a:ln>
        </p:spPr>
        <p:txBody>
          <a:bodyPr anchorCtr="0" anchor="t" bIns="91425" lIns="91425" rIns="91425" wrap="square" tIns="91425"/>
          <a:lstStyle>
            <a:lvl1pPr indent="-41275" lvl="0" marL="257175" marR="0" rtl="0" algn="l">
              <a:lnSpc>
                <a:spcPct val="100000"/>
              </a:lnSpc>
              <a:spcBef>
                <a:spcPts val="420"/>
              </a:spcBef>
              <a:spcAft>
                <a:spcPts val="0"/>
              </a:spcAft>
              <a:buClr>
                <a:srgbClr val="C00000"/>
              </a:buClr>
              <a:buSzPts val="1400"/>
              <a:buFont typeface="Noto Sans Symbols"/>
              <a:buChar char="▪"/>
              <a:defRPr b="0" i="0" sz="1400" u="none" cap="none" strike="noStrike">
                <a:solidFill>
                  <a:srgbClr val="000000"/>
                </a:solidFill>
                <a:latin typeface="Arial"/>
                <a:ea typeface="Arial"/>
                <a:cs typeface="Arial"/>
                <a:sym typeface="Arial"/>
              </a:defRPr>
            </a:lvl1pPr>
            <a:lvl2pPr indent="-11112" lvl="1" marL="557212" marR="0" rtl="0" algn="l">
              <a:lnSpc>
                <a:spcPct val="100000"/>
              </a:lnSpc>
              <a:spcBef>
                <a:spcPts val="36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6350" lvl="2" marL="8572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6350" lvl="3" marL="1200150" marR="0" rtl="0" algn="l">
              <a:lnSpc>
                <a:spcPct val="100000"/>
              </a:lnSpc>
              <a:spcBef>
                <a:spcPts val="27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6350" lvl="4" marL="15430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6350" lvl="5" marL="18859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6350" lvl="6" marL="22288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6350" lvl="7" marL="25717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6350" lvl="8" marL="29146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2" name="Shape 242"/>
          <p:cNvSpPr txBox="1"/>
          <p:nvPr>
            <p:ph idx="10" type="dt"/>
          </p:nvPr>
        </p:nvSpPr>
        <p:spPr>
          <a:xfrm>
            <a:off x="457200" y="4767262"/>
            <a:ext cx="2133600" cy="273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3" name="Shape 243"/>
          <p:cNvSpPr txBox="1"/>
          <p:nvPr>
            <p:ph idx="11" type="ftr"/>
          </p:nvPr>
        </p:nvSpPr>
        <p:spPr>
          <a:xfrm>
            <a:off x="3124200" y="4767262"/>
            <a:ext cx="2895600" cy="2739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4" name="Shape 244"/>
          <p:cNvSpPr txBox="1"/>
          <p:nvPr>
            <p:ph idx="12" type="sldNum"/>
          </p:nvPr>
        </p:nvSpPr>
        <p:spPr>
          <a:xfrm>
            <a:off x="6553200" y="4767262"/>
            <a:ext cx="2133600" cy="273900"/>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Vertical Title and Text">
    <p:spTree>
      <p:nvGrpSpPr>
        <p:cNvPr id="245" name="Shape 245"/>
        <p:cNvGrpSpPr/>
        <p:nvPr/>
      </p:nvGrpSpPr>
      <p:grpSpPr>
        <a:xfrm>
          <a:off x="0" y="0"/>
          <a:ext cx="0" cy="0"/>
          <a:chOff x="0" y="0"/>
          <a:chExt cx="0" cy="0"/>
        </a:xfrm>
      </p:grpSpPr>
      <p:sp>
        <p:nvSpPr>
          <p:cNvPr id="246" name="Shape 246"/>
          <p:cNvSpPr txBox="1"/>
          <p:nvPr>
            <p:ph type="title"/>
          </p:nvPr>
        </p:nvSpPr>
        <p:spPr>
          <a:xfrm rot="5400000">
            <a:off x="5463750" y="1371629"/>
            <a:ext cx="4388700" cy="2057400"/>
          </a:xfrm>
          <a:prstGeom prst="rect">
            <a:avLst/>
          </a:prstGeom>
          <a:solidFill>
            <a:srgbClr val="76923C"/>
          </a:solidFill>
          <a:ln>
            <a:noFill/>
          </a:ln>
        </p:spPr>
        <p:txBody>
          <a:bodyPr anchorCtr="0" anchor="ctr" bIns="91425" lIns="91425" rIns="91425" wrap="square" tIns="91425"/>
          <a:lstStyle>
            <a:lvl1pPr indent="0" lvl="0" marL="0" marR="0" rtl="0" algn="l">
              <a:lnSpc>
                <a:spcPct val="100000"/>
              </a:lnSpc>
              <a:spcBef>
                <a:spcPts val="0"/>
              </a:spcBef>
              <a:spcAft>
                <a:spcPts val="0"/>
              </a:spcAft>
              <a:buClr>
                <a:srgbClr val="FFC000"/>
              </a:buClr>
              <a:buSzPts val="1400"/>
              <a:buFont typeface="Calibri"/>
              <a:buNone/>
              <a:defRPr b="0" i="0" sz="1400" u="none" cap="none" strike="noStrike">
                <a:solidFill>
                  <a:srgbClr val="000000"/>
                </a:solidFill>
                <a:latin typeface="Arial"/>
                <a:ea typeface="Arial"/>
                <a:cs typeface="Arial"/>
                <a:sym typeface="Arial"/>
              </a:defRPr>
            </a:lvl1pPr>
            <a:lvl2pPr indent="0" lvl="1" marL="0" marR="0" rtl="0" algn="l">
              <a:spcBef>
                <a:spcPts val="0"/>
              </a:spcBef>
              <a:buSzPts val="1400"/>
              <a:buNone/>
              <a:defRPr sz="1800"/>
            </a:lvl2pPr>
            <a:lvl3pPr indent="0" lvl="2" marL="0" marR="0" rtl="0" algn="l">
              <a:spcBef>
                <a:spcPts val="0"/>
              </a:spcBef>
              <a:buSzPts val="1400"/>
              <a:buNone/>
              <a:defRPr sz="1800"/>
            </a:lvl3pPr>
            <a:lvl4pPr indent="0" lvl="3" marL="0" marR="0" rtl="0" algn="l">
              <a:spcBef>
                <a:spcPts val="0"/>
              </a:spcBef>
              <a:buSzPts val="1400"/>
              <a:buNone/>
              <a:defRPr sz="1800"/>
            </a:lvl4pPr>
            <a:lvl5pPr indent="0" lvl="4" marL="0" marR="0" rtl="0" algn="l">
              <a:spcBef>
                <a:spcPts val="0"/>
              </a:spcBef>
              <a:buSzPts val="1400"/>
              <a:buNone/>
              <a:defRPr sz="1800"/>
            </a:lvl5pPr>
            <a:lvl6pPr indent="0" lvl="5" marL="0" marR="0" rtl="0" algn="l">
              <a:spcBef>
                <a:spcPts val="0"/>
              </a:spcBef>
              <a:buSzPts val="1400"/>
              <a:buNone/>
              <a:defRPr sz="1800"/>
            </a:lvl6pPr>
            <a:lvl7pPr indent="0" lvl="6" marL="0" marR="0" rtl="0" algn="l">
              <a:spcBef>
                <a:spcPts val="0"/>
              </a:spcBef>
              <a:buSzPts val="1400"/>
              <a:buNone/>
              <a:defRPr sz="1800"/>
            </a:lvl7pPr>
            <a:lvl8pPr indent="0" lvl="7" marL="0" marR="0" rtl="0" algn="l">
              <a:spcBef>
                <a:spcPts val="0"/>
              </a:spcBef>
              <a:buSzPts val="1400"/>
              <a:buNone/>
              <a:defRPr sz="1800"/>
            </a:lvl8pPr>
            <a:lvl9pPr indent="0" lvl="8" marL="0" marR="0" rtl="0" algn="l">
              <a:spcBef>
                <a:spcPts val="0"/>
              </a:spcBef>
              <a:buSzPts val="1400"/>
              <a:buNone/>
              <a:defRPr sz="1800"/>
            </a:lvl9pPr>
          </a:lstStyle>
          <a:p/>
        </p:txBody>
      </p:sp>
      <p:sp>
        <p:nvSpPr>
          <p:cNvPr id="247" name="Shape 247"/>
          <p:cNvSpPr txBox="1"/>
          <p:nvPr>
            <p:ph idx="1" type="body"/>
          </p:nvPr>
        </p:nvSpPr>
        <p:spPr>
          <a:xfrm rot="5400000">
            <a:off x="1272750" y="-609570"/>
            <a:ext cx="4388700" cy="6019800"/>
          </a:xfrm>
          <a:prstGeom prst="rect">
            <a:avLst/>
          </a:prstGeom>
          <a:noFill/>
          <a:ln>
            <a:noFill/>
          </a:ln>
        </p:spPr>
        <p:txBody>
          <a:bodyPr anchorCtr="0" anchor="t" bIns="91425" lIns="91425" rIns="91425" wrap="square" tIns="91425"/>
          <a:lstStyle>
            <a:lvl1pPr indent="-41275" lvl="0" marL="257175" marR="0" rtl="0" algn="l">
              <a:lnSpc>
                <a:spcPct val="100000"/>
              </a:lnSpc>
              <a:spcBef>
                <a:spcPts val="420"/>
              </a:spcBef>
              <a:spcAft>
                <a:spcPts val="0"/>
              </a:spcAft>
              <a:buClr>
                <a:srgbClr val="C00000"/>
              </a:buClr>
              <a:buSzPts val="1400"/>
              <a:buFont typeface="Noto Sans Symbols"/>
              <a:buChar char="▪"/>
              <a:defRPr b="0" i="0" sz="1400" u="none" cap="none" strike="noStrike">
                <a:solidFill>
                  <a:srgbClr val="000000"/>
                </a:solidFill>
                <a:latin typeface="Arial"/>
                <a:ea typeface="Arial"/>
                <a:cs typeface="Arial"/>
                <a:sym typeface="Arial"/>
              </a:defRPr>
            </a:lvl1pPr>
            <a:lvl2pPr indent="-11112" lvl="1" marL="557212" marR="0" rtl="0" algn="l">
              <a:lnSpc>
                <a:spcPct val="100000"/>
              </a:lnSpc>
              <a:spcBef>
                <a:spcPts val="36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6350" lvl="2" marL="8572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6350" lvl="3" marL="1200150" marR="0" rtl="0" algn="l">
              <a:lnSpc>
                <a:spcPct val="100000"/>
              </a:lnSpc>
              <a:spcBef>
                <a:spcPts val="27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6350" lvl="4" marL="15430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6350" lvl="5" marL="18859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6350" lvl="6" marL="22288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6350" lvl="7" marL="25717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6350" lvl="8" marL="29146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248" name="Shape 248"/>
          <p:cNvSpPr txBox="1"/>
          <p:nvPr>
            <p:ph idx="10" type="dt"/>
          </p:nvPr>
        </p:nvSpPr>
        <p:spPr>
          <a:xfrm>
            <a:off x="457200" y="4767262"/>
            <a:ext cx="2133600" cy="273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49" name="Shape 249"/>
          <p:cNvSpPr txBox="1"/>
          <p:nvPr>
            <p:ph idx="11" type="ftr"/>
          </p:nvPr>
        </p:nvSpPr>
        <p:spPr>
          <a:xfrm>
            <a:off x="3124200" y="4767262"/>
            <a:ext cx="2895600" cy="2739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0" name="Shape 250"/>
          <p:cNvSpPr txBox="1"/>
          <p:nvPr>
            <p:ph idx="12" type="sldNum"/>
          </p:nvPr>
        </p:nvSpPr>
        <p:spPr>
          <a:xfrm>
            <a:off x="6553200" y="4767262"/>
            <a:ext cx="2133600" cy="273900"/>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wrap="square" tIns="91425"/>
          <a:lstStyle>
            <a:lvl1pPr lvl="0">
              <a:spcBef>
                <a:spcPts val="0"/>
              </a:spcBef>
              <a:buSzPts val="2800"/>
              <a:buNone/>
              <a:defRPr/>
            </a:lvl1pPr>
            <a:lvl2pPr lvl="1">
              <a:spcBef>
                <a:spcPts val="0"/>
              </a:spcBef>
              <a:buSzPts val="2800"/>
              <a:buNone/>
              <a:defRPr/>
            </a:lvl2pPr>
            <a:lvl3pPr lvl="2">
              <a:spcBef>
                <a:spcPts val="0"/>
              </a:spcBef>
              <a:buSzPts val="2800"/>
              <a:buNone/>
              <a:defRPr/>
            </a:lvl3pPr>
            <a:lvl4pPr lvl="3">
              <a:spcBef>
                <a:spcPts val="0"/>
              </a:spcBef>
              <a:buSzPts val="2800"/>
              <a:buNone/>
              <a:defRPr/>
            </a:lvl4pPr>
            <a:lvl5pPr lvl="4">
              <a:spcBef>
                <a:spcPts val="0"/>
              </a:spcBef>
              <a:buSzPts val="2800"/>
              <a:buNone/>
              <a:defRPr/>
            </a:lvl5pPr>
            <a:lvl6pPr lvl="5">
              <a:spcBef>
                <a:spcPts val="0"/>
              </a:spcBef>
              <a:buSzPts val="2800"/>
              <a:buNone/>
              <a:defRPr/>
            </a:lvl6pPr>
            <a:lvl7pPr lvl="6">
              <a:spcBef>
                <a:spcPts val="0"/>
              </a:spcBef>
              <a:buSzPts val="2800"/>
              <a:buNone/>
              <a:defRPr/>
            </a:lvl7pPr>
            <a:lvl8pPr lvl="7">
              <a:spcBef>
                <a:spcPts val="0"/>
              </a:spcBef>
              <a:buSzPts val="2800"/>
              <a:buNone/>
              <a:defRPr/>
            </a:lvl8pPr>
            <a:lvl9pPr lvl="8">
              <a:spcBef>
                <a:spcPts val="0"/>
              </a:spcBef>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wrap="square" tIns="91425"/>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wrap="square" tIns="91425"/>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wrap="square" tIns="91425"/>
          <a:lstStyle>
            <a:lvl1pPr lvl="0">
              <a:spcBef>
                <a:spcPts val="0"/>
              </a:spcBef>
              <a:buSzPts val="4800"/>
              <a:buNone/>
              <a:defRPr sz="4800"/>
            </a:lvl1pPr>
            <a:lvl2pPr lvl="1">
              <a:spcBef>
                <a:spcPts val="0"/>
              </a:spcBef>
              <a:buSzPts val="4800"/>
              <a:buNone/>
              <a:defRPr sz="4800"/>
            </a:lvl2pPr>
            <a:lvl3pPr lvl="2">
              <a:spcBef>
                <a:spcPts val="0"/>
              </a:spcBef>
              <a:buSzPts val="4800"/>
              <a:buNone/>
              <a:defRPr sz="4800"/>
            </a:lvl3pPr>
            <a:lvl4pPr lvl="3">
              <a:spcBef>
                <a:spcPts val="0"/>
              </a:spcBef>
              <a:buSzPts val="4800"/>
              <a:buNone/>
              <a:defRPr sz="4800"/>
            </a:lvl4pPr>
            <a:lvl5pPr lvl="4">
              <a:spcBef>
                <a:spcPts val="0"/>
              </a:spcBef>
              <a:buSzPts val="4800"/>
              <a:buNone/>
              <a:defRPr sz="4800"/>
            </a:lvl5pPr>
            <a:lvl6pPr lvl="5">
              <a:spcBef>
                <a:spcPts val="0"/>
              </a:spcBef>
              <a:buSzPts val="4800"/>
              <a:buNone/>
              <a:defRPr sz="4800"/>
            </a:lvl6pPr>
            <a:lvl7pPr lvl="6">
              <a:spcBef>
                <a:spcPts val="0"/>
              </a:spcBef>
              <a:buSzPts val="4800"/>
              <a:buNone/>
              <a:defRPr sz="4800"/>
            </a:lvl7pPr>
            <a:lvl8pPr lvl="7">
              <a:spcBef>
                <a:spcPts val="0"/>
              </a:spcBef>
              <a:buSzPts val="4800"/>
              <a:buNone/>
              <a:defRPr sz="4800"/>
            </a:lvl8pPr>
            <a:lvl9pPr lvl="8">
              <a:spcBef>
                <a:spcPts val="0"/>
              </a:spcBef>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wrap="square" tIns="91425"/>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wrap="square" tIns="91425"/>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wrap="square" tIns="91425"/>
          <a:lstStyle>
            <a:lvl1pPr lvl="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3.xml"/><Relationship Id="rId10" Type="http://schemas.openxmlformats.org/officeDocument/2006/relationships/slideLayout" Target="../slideLayouts/slideLayout32.xml"/><Relationship Id="rId13" Type="http://schemas.openxmlformats.org/officeDocument/2006/relationships/theme" Target="../theme/theme5.xml"/><Relationship Id="rId12" Type="http://schemas.openxmlformats.org/officeDocument/2006/relationships/slideLayout" Target="../slideLayouts/slideLayout34.xml"/><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2" Type="http://schemas.openxmlformats.org/officeDocument/2006/relationships/theme" Target="../theme/theme2.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dk1"/>
              </a:buClr>
              <a:buSzPts val="2800"/>
              <a:buNone/>
              <a:defRPr sz="2800">
                <a:solidFill>
                  <a:schemeClr val="dk1"/>
                </a:solidFill>
              </a:defRPr>
            </a:lvl1pPr>
            <a:lvl2pPr lvl="1">
              <a:spcBef>
                <a:spcPts val="0"/>
              </a:spcBef>
              <a:buClr>
                <a:schemeClr val="dk1"/>
              </a:buClr>
              <a:buSzPts val="2800"/>
              <a:buNone/>
              <a:defRPr sz="2800">
                <a:solidFill>
                  <a:schemeClr val="dk1"/>
                </a:solidFill>
              </a:defRPr>
            </a:lvl2pPr>
            <a:lvl3pPr lvl="2">
              <a:spcBef>
                <a:spcPts val="0"/>
              </a:spcBef>
              <a:buClr>
                <a:schemeClr val="dk1"/>
              </a:buClr>
              <a:buSzPts val="2800"/>
              <a:buNone/>
              <a:defRPr sz="2800">
                <a:solidFill>
                  <a:schemeClr val="dk1"/>
                </a:solidFill>
              </a:defRPr>
            </a:lvl3pPr>
            <a:lvl4pPr lvl="3">
              <a:spcBef>
                <a:spcPts val="0"/>
              </a:spcBef>
              <a:buClr>
                <a:schemeClr val="dk1"/>
              </a:buClr>
              <a:buSzPts val="2800"/>
              <a:buNone/>
              <a:defRPr sz="2800">
                <a:solidFill>
                  <a:schemeClr val="dk1"/>
                </a:solidFill>
              </a:defRPr>
            </a:lvl4pPr>
            <a:lvl5pPr lvl="4">
              <a:spcBef>
                <a:spcPts val="0"/>
              </a:spcBef>
              <a:buClr>
                <a:schemeClr val="dk1"/>
              </a:buClr>
              <a:buSzPts val="2800"/>
              <a:buNone/>
              <a:defRPr sz="2800">
                <a:solidFill>
                  <a:schemeClr val="dk1"/>
                </a:solidFill>
              </a:defRPr>
            </a:lvl5pPr>
            <a:lvl6pPr lvl="5">
              <a:spcBef>
                <a:spcPts val="0"/>
              </a:spcBef>
              <a:buClr>
                <a:schemeClr val="dk1"/>
              </a:buClr>
              <a:buSzPts val="2800"/>
              <a:buNone/>
              <a:defRPr sz="2800">
                <a:solidFill>
                  <a:schemeClr val="dk1"/>
                </a:solidFill>
              </a:defRPr>
            </a:lvl6pPr>
            <a:lvl7pPr lvl="6">
              <a:spcBef>
                <a:spcPts val="0"/>
              </a:spcBef>
              <a:buClr>
                <a:schemeClr val="dk1"/>
              </a:buClr>
              <a:buSzPts val="2800"/>
              <a:buNone/>
              <a:defRPr sz="2800">
                <a:solidFill>
                  <a:schemeClr val="dk1"/>
                </a:solidFill>
              </a:defRPr>
            </a:lvl7pPr>
            <a:lvl8pPr lvl="7">
              <a:spcBef>
                <a:spcPts val="0"/>
              </a:spcBef>
              <a:buClr>
                <a:schemeClr val="dk1"/>
              </a:buClr>
              <a:buSzPts val="2800"/>
              <a:buNone/>
              <a:defRPr sz="2800">
                <a:solidFill>
                  <a:schemeClr val="dk1"/>
                </a:solidFill>
              </a:defRPr>
            </a:lvl8pPr>
            <a:lvl9pPr lvl="8">
              <a:spcBef>
                <a:spcPts val="0"/>
              </a:spcBef>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dk2"/>
              </a:buClr>
              <a:buSzPts val="1800"/>
              <a:buChar char="●"/>
              <a:defRPr sz="1800">
                <a:solidFill>
                  <a:schemeClr val="dk2"/>
                </a:solidFill>
              </a:defRPr>
            </a:lvl1pPr>
            <a:lvl2pPr lvl="1">
              <a:lnSpc>
                <a:spcPct val="115000"/>
              </a:lnSpc>
              <a:spcBef>
                <a:spcPts val="0"/>
              </a:spcBef>
              <a:spcAft>
                <a:spcPts val="1600"/>
              </a:spcAft>
              <a:buClr>
                <a:schemeClr val="dk2"/>
              </a:buClr>
              <a:buSzPts val="1400"/>
              <a:buChar char="○"/>
              <a:defRPr>
                <a:solidFill>
                  <a:schemeClr val="dk2"/>
                </a:solidFill>
              </a:defRPr>
            </a:lvl2pPr>
            <a:lvl3pPr lvl="2">
              <a:lnSpc>
                <a:spcPct val="115000"/>
              </a:lnSpc>
              <a:spcBef>
                <a:spcPts val="0"/>
              </a:spcBef>
              <a:spcAft>
                <a:spcPts val="1600"/>
              </a:spcAft>
              <a:buClr>
                <a:schemeClr val="dk2"/>
              </a:buClr>
              <a:buSzPts val="1400"/>
              <a:buChar char="■"/>
              <a:defRPr>
                <a:solidFill>
                  <a:schemeClr val="dk2"/>
                </a:solidFill>
              </a:defRPr>
            </a:lvl3pPr>
            <a:lvl4pPr lvl="3">
              <a:lnSpc>
                <a:spcPct val="115000"/>
              </a:lnSpc>
              <a:spcBef>
                <a:spcPts val="0"/>
              </a:spcBef>
              <a:spcAft>
                <a:spcPts val="1600"/>
              </a:spcAft>
              <a:buClr>
                <a:schemeClr val="dk2"/>
              </a:buClr>
              <a:buSzPts val="1400"/>
              <a:buChar char="●"/>
              <a:defRPr>
                <a:solidFill>
                  <a:schemeClr val="dk2"/>
                </a:solidFill>
              </a:defRPr>
            </a:lvl4pPr>
            <a:lvl5pPr lvl="4">
              <a:lnSpc>
                <a:spcPct val="115000"/>
              </a:lnSpc>
              <a:spcBef>
                <a:spcPts val="0"/>
              </a:spcBef>
              <a:spcAft>
                <a:spcPts val="1600"/>
              </a:spcAft>
              <a:buClr>
                <a:schemeClr val="dk2"/>
              </a:buClr>
              <a:buSzPts val="1400"/>
              <a:buChar char="○"/>
              <a:defRPr>
                <a:solidFill>
                  <a:schemeClr val="dk2"/>
                </a:solidFill>
              </a:defRPr>
            </a:lvl5pPr>
            <a:lvl6pPr lvl="5">
              <a:lnSpc>
                <a:spcPct val="115000"/>
              </a:lnSpc>
              <a:spcBef>
                <a:spcPts val="0"/>
              </a:spcBef>
              <a:spcAft>
                <a:spcPts val="1600"/>
              </a:spcAft>
              <a:buClr>
                <a:schemeClr val="dk2"/>
              </a:buClr>
              <a:buSzPts val="1400"/>
              <a:buChar char="■"/>
              <a:defRPr>
                <a:solidFill>
                  <a:schemeClr val="dk2"/>
                </a:solidFill>
              </a:defRPr>
            </a:lvl6pPr>
            <a:lvl7pPr lvl="6">
              <a:lnSpc>
                <a:spcPct val="115000"/>
              </a:lnSpc>
              <a:spcBef>
                <a:spcPts val="0"/>
              </a:spcBef>
              <a:spcAft>
                <a:spcPts val="1600"/>
              </a:spcAft>
              <a:buClr>
                <a:schemeClr val="dk2"/>
              </a:buClr>
              <a:buSzPts val="1400"/>
              <a:buChar char="●"/>
              <a:defRPr>
                <a:solidFill>
                  <a:schemeClr val="dk2"/>
                </a:solidFill>
              </a:defRPr>
            </a:lvl7pPr>
            <a:lvl8pPr lvl="7">
              <a:lnSpc>
                <a:spcPct val="115000"/>
              </a:lnSpc>
              <a:spcBef>
                <a:spcPts val="0"/>
              </a:spcBef>
              <a:spcAft>
                <a:spcPts val="1600"/>
              </a:spcAft>
              <a:buClr>
                <a:schemeClr val="dk2"/>
              </a:buClr>
              <a:buSzPts val="1400"/>
              <a:buChar char="○"/>
              <a:defRPr>
                <a:solidFill>
                  <a:schemeClr val="dk2"/>
                </a:solidFill>
              </a:defRPr>
            </a:lvl8pPr>
            <a:lvl9pPr lvl="8">
              <a:lnSpc>
                <a:spcPct val="115000"/>
              </a:lnSpc>
              <a:spcBef>
                <a:spcPts val="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indent="0" lvl="0" marL="0" marR="0" rtl="0" algn="l">
              <a:lnSpc>
                <a:spcPct val="100000"/>
              </a:lnSpc>
              <a:spcBef>
                <a:spcPts val="0"/>
              </a:spcBef>
              <a:spcAft>
                <a:spcPts val="0"/>
              </a:spcAft>
              <a:buClr>
                <a:schemeClr val="dk1"/>
              </a:buClr>
              <a:buSzPts val="1400"/>
              <a:buFont typeface="Arial"/>
              <a:buNone/>
              <a:defRPr b="0" i="0" sz="2800" u="none" cap="none" strike="noStrike">
                <a:solidFill>
                  <a:schemeClr val="dk1"/>
                </a:solidFill>
                <a:latin typeface="Arial"/>
                <a:ea typeface="Arial"/>
                <a:cs typeface="Arial"/>
                <a:sym typeface="Arial"/>
              </a:defRPr>
            </a:lvl1pPr>
            <a:lvl2pPr indent="0" lvl="1" rtl="0">
              <a:spcBef>
                <a:spcPts val="0"/>
              </a:spcBef>
              <a:buClr>
                <a:schemeClr val="dk1"/>
              </a:buClr>
              <a:buSzPts val="1400"/>
              <a:buFont typeface="Arial"/>
              <a:buNone/>
              <a:defRPr sz="2800">
                <a:solidFill>
                  <a:schemeClr val="dk1"/>
                </a:solidFill>
              </a:defRPr>
            </a:lvl2pPr>
            <a:lvl3pPr indent="0" lvl="2" rtl="0">
              <a:spcBef>
                <a:spcPts val="0"/>
              </a:spcBef>
              <a:buClr>
                <a:schemeClr val="dk1"/>
              </a:buClr>
              <a:buSzPts val="1400"/>
              <a:buFont typeface="Arial"/>
              <a:buNone/>
              <a:defRPr sz="2800">
                <a:solidFill>
                  <a:schemeClr val="dk1"/>
                </a:solidFill>
              </a:defRPr>
            </a:lvl3pPr>
            <a:lvl4pPr indent="0" lvl="3" rtl="0">
              <a:spcBef>
                <a:spcPts val="0"/>
              </a:spcBef>
              <a:buClr>
                <a:schemeClr val="dk1"/>
              </a:buClr>
              <a:buSzPts val="1400"/>
              <a:buFont typeface="Arial"/>
              <a:buNone/>
              <a:defRPr sz="2800">
                <a:solidFill>
                  <a:schemeClr val="dk1"/>
                </a:solidFill>
              </a:defRPr>
            </a:lvl4pPr>
            <a:lvl5pPr indent="0" lvl="4" rtl="0">
              <a:spcBef>
                <a:spcPts val="0"/>
              </a:spcBef>
              <a:buClr>
                <a:schemeClr val="dk1"/>
              </a:buClr>
              <a:buSzPts val="1400"/>
              <a:buFont typeface="Arial"/>
              <a:buNone/>
              <a:defRPr sz="2800">
                <a:solidFill>
                  <a:schemeClr val="dk1"/>
                </a:solidFill>
              </a:defRPr>
            </a:lvl5pPr>
            <a:lvl6pPr indent="0" lvl="5" rtl="0">
              <a:spcBef>
                <a:spcPts val="0"/>
              </a:spcBef>
              <a:buClr>
                <a:schemeClr val="dk1"/>
              </a:buClr>
              <a:buSzPts val="1400"/>
              <a:buFont typeface="Arial"/>
              <a:buNone/>
              <a:defRPr sz="2800">
                <a:solidFill>
                  <a:schemeClr val="dk1"/>
                </a:solidFill>
              </a:defRPr>
            </a:lvl6pPr>
            <a:lvl7pPr indent="0" lvl="6" rtl="0">
              <a:spcBef>
                <a:spcPts val="0"/>
              </a:spcBef>
              <a:buClr>
                <a:schemeClr val="dk1"/>
              </a:buClr>
              <a:buSzPts val="1400"/>
              <a:buFont typeface="Arial"/>
              <a:buNone/>
              <a:defRPr sz="2800">
                <a:solidFill>
                  <a:schemeClr val="dk1"/>
                </a:solidFill>
              </a:defRPr>
            </a:lvl7pPr>
            <a:lvl8pPr indent="0" lvl="7" rtl="0">
              <a:spcBef>
                <a:spcPts val="0"/>
              </a:spcBef>
              <a:buClr>
                <a:schemeClr val="dk1"/>
              </a:buClr>
              <a:buSzPts val="1400"/>
              <a:buFont typeface="Arial"/>
              <a:buNone/>
              <a:defRPr sz="2800">
                <a:solidFill>
                  <a:schemeClr val="dk1"/>
                </a:solidFill>
              </a:defRPr>
            </a:lvl8pPr>
            <a:lvl9pPr indent="0" lvl="8" rtl="0">
              <a:spcBef>
                <a:spcPts val="0"/>
              </a:spcBef>
              <a:buClr>
                <a:schemeClr val="dk1"/>
              </a:buClr>
              <a:buSzPts val="1400"/>
              <a:buFont typeface="Arial"/>
              <a:buNone/>
              <a:defRPr sz="2800">
                <a:solidFill>
                  <a:schemeClr val="dk1"/>
                </a:solidFill>
              </a:defRPr>
            </a:lvl9pPr>
          </a:lstStyle>
          <a:p/>
        </p:txBody>
      </p:sp>
      <p:sp>
        <p:nvSpPr>
          <p:cNvPr id="52" name="Shape 52"/>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indent="0" lvl="0" marL="0" marR="0" rtl="0" algn="l">
              <a:lnSpc>
                <a:spcPct val="115000"/>
              </a:lnSpc>
              <a:spcBef>
                <a:spcPts val="0"/>
              </a:spcBef>
              <a:spcAft>
                <a:spcPts val="1600"/>
              </a:spcAft>
              <a:buClr>
                <a:schemeClr val="dk2"/>
              </a:buClr>
              <a:buSzPts val="1400"/>
              <a:buFont typeface="Arial"/>
              <a:buNone/>
              <a:defRPr b="0" i="0" sz="1800" u="none" cap="none" strike="noStrike">
                <a:solidFill>
                  <a:schemeClr val="dk2"/>
                </a:solidFill>
                <a:latin typeface="Arial"/>
                <a:ea typeface="Arial"/>
                <a:cs typeface="Arial"/>
                <a:sym typeface="Arial"/>
              </a:defRPr>
            </a:lvl1pPr>
            <a:lvl2pPr indent="0" lvl="1" marL="4572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2pPr>
            <a:lvl3pPr indent="0" lvl="2" marL="9144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3pPr>
            <a:lvl4pPr indent="0" lvl="3" marL="13716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0" lvl="4" marL="18288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0" lvl="5" marL="22860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0" lvl="6" marL="27432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0" lvl="7" marL="32004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0" lvl="8" marL="3657600" marR="0" rtl="0" algn="l">
              <a:lnSpc>
                <a:spcPct val="115000"/>
              </a:lnSpc>
              <a:spcBef>
                <a:spcPts val="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
        <p:nvSpPr>
          <p:cNvPr id="53" name="Shape 53"/>
          <p:cNvSpPr txBox="1"/>
          <p:nvPr>
            <p:ph idx="12" type="sldNum"/>
          </p:nvPr>
        </p:nvSpPr>
        <p:spPr>
          <a:xfrm>
            <a:off x="8472457" y="4663216"/>
            <a:ext cx="548700" cy="393600"/>
          </a:xfrm>
          <a:prstGeom prst="rect">
            <a:avLst/>
          </a:prstGeom>
          <a:noFill/>
          <a:ln>
            <a:noFill/>
          </a:ln>
        </p:spPr>
        <p:txBody>
          <a:bodyPr anchorCtr="0" anchor="ctr" bIns="91425" lIns="91425" rIns="91425" wrap="square" tIns="91425">
            <a:noAutofit/>
          </a:bodyPr>
          <a:lstStyle/>
          <a:p>
            <a:pPr indent="0" lvl="0" marL="0" marR="0" rtl="0" algn="r">
              <a:lnSpc>
                <a:spcPct val="100000"/>
              </a:lnSpc>
              <a:spcBef>
                <a:spcPts val="0"/>
              </a:spcBef>
              <a:spcAft>
                <a:spcPts val="0"/>
              </a:spcAft>
              <a:buClr>
                <a:schemeClr val="dk2"/>
              </a:buClr>
              <a:buFont typeface="Arial"/>
              <a:buNone/>
            </a:pPr>
            <a:fld id="{00000000-1234-1234-1234-123412341234}" type="slidenum">
              <a:rPr b="0" i="0" lang="en" sz="1000" u="none" cap="none" strike="noStrike">
                <a:solidFill>
                  <a:schemeClr val="dk2"/>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5" name="Shape 95"/>
        <p:cNvGrpSpPr/>
        <p:nvPr/>
      </p:nvGrpSpPr>
      <p:grpSpPr>
        <a:xfrm>
          <a:off x="0" y="0"/>
          <a:ext cx="0" cy="0"/>
          <a:chOff x="0" y="0"/>
          <a:chExt cx="0" cy="0"/>
        </a:xfrm>
      </p:grpSpPr>
      <p:sp>
        <p:nvSpPr>
          <p:cNvPr id="96" name="Shape 96"/>
          <p:cNvSpPr txBox="1"/>
          <p:nvPr>
            <p:ph type="title"/>
          </p:nvPr>
        </p:nvSpPr>
        <p:spPr>
          <a:xfrm>
            <a:off x="457200" y="400050"/>
            <a:ext cx="8229600" cy="549000"/>
          </a:xfrm>
          <a:prstGeom prst="rect">
            <a:avLst/>
          </a:prstGeom>
          <a:solidFill>
            <a:srgbClr val="76923C"/>
          </a:solidFill>
          <a:ln>
            <a:noFill/>
          </a:ln>
        </p:spPr>
        <p:txBody>
          <a:bodyPr anchorCtr="0" anchor="ctr" bIns="91425" lIns="91425" rIns="91425" wrap="square" tIns="91425"/>
          <a:lstStyle>
            <a:lvl1pPr indent="0" lvl="0" marL="0" marR="0" rtl="0" algn="l">
              <a:spcBef>
                <a:spcPts val="0"/>
              </a:spcBef>
              <a:buClr>
                <a:srgbClr val="FFC000"/>
              </a:buClr>
              <a:buSzPts val="1400"/>
              <a:buFont typeface="Calibri"/>
              <a:buNone/>
              <a:defRPr/>
            </a:lvl1pPr>
            <a:lvl2pPr indent="0" lvl="1" marL="0" marR="0" rtl="0" algn="l">
              <a:spcBef>
                <a:spcPts val="0"/>
              </a:spcBef>
              <a:buSzPts val="1400"/>
              <a:buChar char="○"/>
              <a:defRPr/>
            </a:lvl2pPr>
            <a:lvl3pPr indent="0" lvl="2" marL="0" marR="0" rtl="0" algn="l">
              <a:spcBef>
                <a:spcPts val="0"/>
              </a:spcBef>
              <a:buSzPts val="1400"/>
              <a:buChar char="■"/>
              <a:defRPr/>
            </a:lvl3pPr>
            <a:lvl4pPr indent="0" lvl="3" marL="0" marR="0" rtl="0" algn="l">
              <a:spcBef>
                <a:spcPts val="0"/>
              </a:spcBef>
              <a:buSzPts val="1400"/>
              <a:buChar char="●"/>
              <a:defRPr/>
            </a:lvl4pPr>
            <a:lvl5pPr indent="0" lvl="4" marL="0" marR="0" rtl="0" algn="l">
              <a:spcBef>
                <a:spcPts val="0"/>
              </a:spcBef>
              <a:buSzPts val="1400"/>
              <a:buChar char="○"/>
              <a:defRPr/>
            </a:lvl5pPr>
            <a:lvl6pPr indent="0" lvl="5" marL="0" marR="0" rtl="0" algn="l">
              <a:spcBef>
                <a:spcPts val="0"/>
              </a:spcBef>
              <a:buSzPts val="1400"/>
              <a:buChar char="■"/>
              <a:defRPr/>
            </a:lvl6pPr>
            <a:lvl7pPr indent="0" lvl="6" marL="0" marR="0" rtl="0" algn="l">
              <a:spcBef>
                <a:spcPts val="0"/>
              </a:spcBef>
              <a:buSzPts val="1400"/>
              <a:buChar char="●"/>
              <a:defRPr/>
            </a:lvl7pPr>
            <a:lvl8pPr indent="0" lvl="7" marL="0" marR="0" rtl="0" algn="l">
              <a:spcBef>
                <a:spcPts val="0"/>
              </a:spcBef>
              <a:buSzPts val="1400"/>
              <a:buChar char="○"/>
              <a:defRPr/>
            </a:lvl8pPr>
            <a:lvl9pPr indent="0" lvl="8" marL="0" marR="0" rtl="0" algn="l">
              <a:spcBef>
                <a:spcPts val="0"/>
              </a:spcBef>
              <a:buSzPts val="1400"/>
              <a:buChar char="■"/>
              <a:defRPr/>
            </a:lvl9pPr>
          </a:lstStyle>
          <a:p/>
        </p:txBody>
      </p:sp>
      <p:sp>
        <p:nvSpPr>
          <p:cNvPr id="97" name="Shape 97"/>
          <p:cNvSpPr txBox="1"/>
          <p:nvPr>
            <p:ph idx="1" type="body"/>
          </p:nvPr>
        </p:nvSpPr>
        <p:spPr>
          <a:xfrm>
            <a:off x="457200" y="1200151"/>
            <a:ext cx="8229600" cy="3394500"/>
          </a:xfrm>
          <a:prstGeom prst="rect">
            <a:avLst/>
          </a:prstGeom>
          <a:noFill/>
          <a:ln>
            <a:noFill/>
          </a:ln>
        </p:spPr>
        <p:txBody>
          <a:bodyPr anchorCtr="0" anchor="t" bIns="91425" lIns="91425" rIns="91425" wrap="square" tIns="91425"/>
          <a:lstStyle>
            <a:lvl1pPr indent="-123825" lvl="0" marL="257175" marR="0" rtl="0" algn="l">
              <a:spcBef>
                <a:spcPts val="420"/>
              </a:spcBef>
              <a:buClr>
                <a:srgbClr val="C00000"/>
              </a:buClr>
              <a:buSzPts val="1400"/>
              <a:buFont typeface="Noto Symbol"/>
              <a:buChar char="▪"/>
              <a:defRPr/>
            </a:lvl1pPr>
            <a:lvl2pPr indent="-100012" lvl="1" marL="557212" marR="0" rtl="0" algn="l">
              <a:spcBef>
                <a:spcPts val="360"/>
              </a:spcBef>
              <a:buClr>
                <a:schemeClr val="dk1"/>
              </a:buClr>
              <a:buSzPts val="1400"/>
              <a:buFont typeface="Arial"/>
              <a:buChar char="–"/>
              <a:defRPr/>
            </a:lvl2pPr>
            <a:lvl3pPr indent="-76200" lvl="2" marL="857250" marR="0" rtl="0" algn="l">
              <a:spcBef>
                <a:spcPts val="300"/>
              </a:spcBef>
              <a:buClr>
                <a:schemeClr val="dk1"/>
              </a:buClr>
              <a:buSzPts val="1400"/>
              <a:buFont typeface="Arial"/>
              <a:buChar char="•"/>
              <a:defRPr/>
            </a:lvl3pPr>
            <a:lvl4pPr indent="-85725" lvl="3" marL="1200150" marR="0" rtl="0" algn="l">
              <a:spcBef>
                <a:spcPts val="270"/>
              </a:spcBef>
              <a:buClr>
                <a:schemeClr val="dk1"/>
              </a:buClr>
              <a:buSzPts val="1400"/>
              <a:buFont typeface="Arial"/>
              <a:buChar char="–"/>
              <a:defRPr/>
            </a:lvl4pPr>
            <a:lvl5pPr indent="-76200" lvl="4" marL="1543050" marR="0" rtl="0" algn="l">
              <a:spcBef>
                <a:spcPts val="300"/>
              </a:spcBef>
              <a:buClr>
                <a:schemeClr val="dk1"/>
              </a:buClr>
              <a:buSzPts val="1400"/>
              <a:buFont typeface="Arial"/>
              <a:buChar char="»"/>
              <a:defRPr/>
            </a:lvl5pPr>
            <a:lvl6pPr indent="-76200" lvl="5" marL="1885950" marR="0" rtl="0" algn="l">
              <a:spcBef>
                <a:spcPts val="300"/>
              </a:spcBef>
              <a:buClr>
                <a:schemeClr val="dk1"/>
              </a:buClr>
              <a:buSzPts val="1400"/>
              <a:buFont typeface="Arial"/>
              <a:buChar char="•"/>
              <a:defRPr/>
            </a:lvl6pPr>
            <a:lvl7pPr indent="-76200" lvl="6" marL="2228850" marR="0" rtl="0" algn="l">
              <a:spcBef>
                <a:spcPts val="300"/>
              </a:spcBef>
              <a:buClr>
                <a:schemeClr val="dk1"/>
              </a:buClr>
              <a:buSzPts val="1400"/>
              <a:buFont typeface="Arial"/>
              <a:buChar char="•"/>
              <a:defRPr/>
            </a:lvl7pPr>
            <a:lvl8pPr indent="-76200" lvl="7" marL="2571750" marR="0" rtl="0" algn="l">
              <a:spcBef>
                <a:spcPts val="300"/>
              </a:spcBef>
              <a:buClr>
                <a:schemeClr val="dk1"/>
              </a:buClr>
              <a:buSzPts val="1400"/>
              <a:buFont typeface="Arial"/>
              <a:buChar char="•"/>
              <a:defRPr/>
            </a:lvl8pPr>
            <a:lvl9pPr indent="-76200" lvl="8" marL="2914650" marR="0" rtl="0" algn="l">
              <a:spcBef>
                <a:spcPts val="300"/>
              </a:spcBef>
              <a:buClr>
                <a:schemeClr val="dk1"/>
              </a:buClr>
              <a:buSzPts val="1400"/>
              <a:buFont typeface="Arial"/>
              <a:buChar char="•"/>
              <a:defRPr/>
            </a:lvl9pPr>
          </a:lstStyle>
          <a:p/>
        </p:txBody>
      </p:sp>
      <p:sp>
        <p:nvSpPr>
          <p:cNvPr id="98" name="Shape 98"/>
          <p:cNvSpPr txBox="1"/>
          <p:nvPr>
            <p:ph idx="10" type="dt"/>
          </p:nvPr>
        </p:nvSpPr>
        <p:spPr>
          <a:xfrm>
            <a:off x="457200" y="4767263"/>
            <a:ext cx="2133600" cy="273900"/>
          </a:xfrm>
          <a:prstGeom prst="rect">
            <a:avLst/>
          </a:prstGeom>
          <a:noFill/>
          <a:ln>
            <a:noFill/>
          </a:ln>
        </p:spPr>
        <p:txBody>
          <a:bodyPr anchorCtr="0" anchor="ctr" bIns="91425" lIns="91425" rIns="91425" wrap="square" tIns="91425"/>
          <a:lstStyle>
            <a:lvl1pPr indent="0" lvl="0" marL="0" marR="0" rtl="0" algn="l">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99" name="Shape 99"/>
          <p:cNvSpPr txBox="1"/>
          <p:nvPr>
            <p:ph idx="11" type="ftr"/>
          </p:nvPr>
        </p:nvSpPr>
        <p:spPr>
          <a:xfrm>
            <a:off x="3124200" y="4767263"/>
            <a:ext cx="2895600" cy="273900"/>
          </a:xfrm>
          <a:prstGeom prst="rect">
            <a:avLst/>
          </a:prstGeom>
          <a:noFill/>
          <a:ln>
            <a:noFill/>
          </a:ln>
        </p:spPr>
        <p:txBody>
          <a:bodyPr anchorCtr="0" anchor="ctr" bIns="91425" lIns="91425" rIns="91425" wrap="square" tIns="91425"/>
          <a:lstStyle>
            <a:lvl1pPr indent="0" lvl="0" marL="0" marR="0" rtl="0" algn="ctr">
              <a:spcBef>
                <a:spcPts val="0"/>
              </a:spcBef>
              <a:buSzPts val="1400"/>
              <a:buChar char="●"/>
              <a:defRPr/>
            </a:lvl1pPr>
            <a:lvl2pPr indent="0" lvl="1" marL="342900" marR="0" rtl="0" algn="l">
              <a:spcBef>
                <a:spcPts val="0"/>
              </a:spcBef>
              <a:buSzPts val="1400"/>
              <a:buChar char="○"/>
              <a:defRPr/>
            </a:lvl2pPr>
            <a:lvl3pPr indent="0" lvl="2" marL="685800" marR="0" rtl="0" algn="l">
              <a:spcBef>
                <a:spcPts val="0"/>
              </a:spcBef>
              <a:buSzPts val="1400"/>
              <a:buChar char="■"/>
              <a:defRPr/>
            </a:lvl3pPr>
            <a:lvl4pPr indent="0" lvl="3" marL="1028700" marR="0" rtl="0" algn="l">
              <a:spcBef>
                <a:spcPts val="0"/>
              </a:spcBef>
              <a:buSzPts val="1400"/>
              <a:buChar char="●"/>
              <a:defRPr/>
            </a:lvl4pPr>
            <a:lvl5pPr indent="0" lvl="4" marL="1371600" marR="0" rtl="0" algn="l">
              <a:spcBef>
                <a:spcPts val="0"/>
              </a:spcBef>
              <a:buSzPts val="1400"/>
              <a:buChar char="○"/>
              <a:defRPr/>
            </a:lvl5pPr>
            <a:lvl6pPr indent="0" lvl="5" marL="1714500" marR="0" rtl="0" algn="l">
              <a:spcBef>
                <a:spcPts val="0"/>
              </a:spcBef>
              <a:buSzPts val="1400"/>
              <a:buChar char="■"/>
              <a:defRPr/>
            </a:lvl6pPr>
            <a:lvl7pPr indent="0" lvl="6" marL="2057400" marR="0" rtl="0" algn="l">
              <a:spcBef>
                <a:spcPts val="0"/>
              </a:spcBef>
              <a:buSzPts val="1400"/>
              <a:buChar char="●"/>
              <a:defRPr/>
            </a:lvl7pPr>
            <a:lvl8pPr indent="0" lvl="7" marL="2400300" marR="0" rtl="0" algn="l">
              <a:spcBef>
                <a:spcPts val="0"/>
              </a:spcBef>
              <a:buSzPts val="1400"/>
              <a:buChar char="○"/>
              <a:defRPr/>
            </a:lvl8pPr>
            <a:lvl9pPr indent="0" lvl="8" marL="2743200" marR="0" rtl="0" algn="l">
              <a:spcBef>
                <a:spcPts val="0"/>
              </a:spcBef>
              <a:buSzPts val="1400"/>
              <a:buChar char="■"/>
              <a:defRPr/>
            </a:lvl9pPr>
          </a:lstStyle>
          <a:p/>
        </p:txBody>
      </p:sp>
      <p:sp>
        <p:nvSpPr>
          <p:cNvPr id="100" name="Shape 100"/>
          <p:cNvSpPr txBox="1"/>
          <p:nvPr>
            <p:ph idx="12" type="sldNum"/>
          </p:nvPr>
        </p:nvSpPr>
        <p:spPr>
          <a:xfrm>
            <a:off x="6553200" y="4767263"/>
            <a:ext cx="2133600" cy="273900"/>
          </a:xfrm>
          <a:prstGeom prst="rect">
            <a:avLst/>
          </a:prstGeom>
          <a:noFill/>
          <a:ln>
            <a:noFill/>
          </a:ln>
        </p:spPr>
        <p:txBody>
          <a:bodyPr anchorCtr="0" anchor="ctr" bIns="45700" lIns="91425" rIns="91425" wrap="square" tIns="45700">
            <a:noAutofit/>
          </a:bodyPr>
          <a:lstStyle/>
          <a:p>
            <a:pPr indent="0" lvl="0" marL="0" marR="0" rtl="0" algn="r">
              <a:spcBef>
                <a:spcPts val="0"/>
              </a:spcBef>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cxnSp>
        <p:nvCxnSpPr>
          <p:cNvPr id="101" name="Shape 101"/>
          <p:cNvCxnSpPr/>
          <p:nvPr/>
        </p:nvCxnSpPr>
        <p:spPr>
          <a:xfrm>
            <a:off x="457200" y="4686300"/>
            <a:ext cx="8229600" cy="0"/>
          </a:xfrm>
          <a:prstGeom prst="straightConnector1">
            <a:avLst/>
          </a:prstGeom>
          <a:noFill/>
          <a:ln cap="flat" cmpd="sng" w="130175">
            <a:solidFill>
              <a:srgbClr val="76923C"/>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5" name="Shape 175"/>
        <p:cNvGrpSpPr/>
        <p:nvPr/>
      </p:nvGrpSpPr>
      <p:grpSpPr>
        <a:xfrm>
          <a:off x="0" y="0"/>
          <a:ext cx="0" cy="0"/>
          <a:chOff x="0" y="0"/>
          <a:chExt cx="0" cy="0"/>
        </a:xfrm>
      </p:grpSpPr>
      <p:sp>
        <p:nvSpPr>
          <p:cNvPr id="176" name="Shape 176"/>
          <p:cNvSpPr txBox="1"/>
          <p:nvPr>
            <p:ph type="title"/>
          </p:nvPr>
        </p:nvSpPr>
        <p:spPr>
          <a:xfrm>
            <a:off x="457200" y="400050"/>
            <a:ext cx="8229600" cy="549000"/>
          </a:xfrm>
          <a:prstGeom prst="rect">
            <a:avLst/>
          </a:prstGeom>
          <a:solidFill>
            <a:srgbClr val="76923C"/>
          </a:solidFill>
          <a:ln>
            <a:noFill/>
          </a:ln>
        </p:spPr>
        <p:txBody>
          <a:bodyPr anchorCtr="0" anchor="ctr" bIns="91425" lIns="91425" rIns="91425" wrap="square" tIns="91425"/>
          <a:lstStyle>
            <a:lvl1pPr indent="0" lvl="0" marL="0" marR="0" rtl="0" algn="l">
              <a:lnSpc>
                <a:spcPct val="100000"/>
              </a:lnSpc>
              <a:spcBef>
                <a:spcPts val="0"/>
              </a:spcBef>
              <a:spcAft>
                <a:spcPts val="0"/>
              </a:spcAft>
              <a:buClr>
                <a:srgbClr val="FFC000"/>
              </a:buClr>
              <a:buSzPts val="1400"/>
              <a:buFont typeface="Calibri"/>
              <a:buNone/>
              <a:defRPr b="0" i="0" sz="1400" u="none" cap="none" strike="noStrike">
                <a:solidFill>
                  <a:srgbClr val="000000"/>
                </a:solidFill>
                <a:latin typeface="Arial"/>
                <a:ea typeface="Arial"/>
                <a:cs typeface="Arial"/>
                <a:sym typeface="Arial"/>
              </a:defRPr>
            </a:lvl1pPr>
            <a:lvl2pPr indent="0" lvl="1" marL="0" marR="0" rtl="0" algn="l">
              <a:spcBef>
                <a:spcPts val="0"/>
              </a:spcBef>
              <a:buSzPts val="1400"/>
              <a:buNone/>
              <a:defRPr sz="1800"/>
            </a:lvl2pPr>
            <a:lvl3pPr indent="0" lvl="2" marL="0" marR="0" rtl="0" algn="l">
              <a:spcBef>
                <a:spcPts val="0"/>
              </a:spcBef>
              <a:buSzPts val="1400"/>
              <a:buNone/>
              <a:defRPr sz="1800"/>
            </a:lvl3pPr>
            <a:lvl4pPr indent="0" lvl="3" marL="0" marR="0" rtl="0" algn="l">
              <a:spcBef>
                <a:spcPts val="0"/>
              </a:spcBef>
              <a:buSzPts val="1400"/>
              <a:buNone/>
              <a:defRPr sz="1800"/>
            </a:lvl4pPr>
            <a:lvl5pPr indent="0" lvl="4" marL="0" marR="0" rtl="0" algn="l">
              <a:spcBef>
                <a:spcPts val="0"/>
              </a:spcBef>
              <a:buSzPts val="1400"/>
              <a:buNone/>
              <a:defRPr sz="1800"/>
            </a:lvl5pPr>
            <a:lvl6pPr indent="0" lvl="5" marL="0" marR="0" rtl="0" algn="l">
              <a:spcBef>
                <a:spcPts val="0"/>
              </a:spcBef>
              <a:buSzPts val="1400"/>
              <a:buNone/>
              <a:defRPr sz="1800"/>
            </a:lvl6pPr>
            <a:lvl7pPr indent="0" lvl="6" marL="0" marR="0" rtl="0" algn="l">
              <a:spcBef>
                <a:spcPts val="0"/>
              </a:spcBef>
              <a:buSzPts val="1400"/>
              <a:buNone/>
              <a:defRPr sz="1800"/>
            </a:lvl7pPr>
            <a:lvl8pPr indent="0" lvl="7" marL="0" marR="0" rtl="0" algn="l">
              <a:spcBef>
                <a:spcPts val="0"/>
              </a:spcBef>
              <a:buSzPts val="1400"/>
              <a:buNone/>
              <a:defRPr sz="1800"/>
            </a:lvl8pPr>
            <a:lvl9pPr indent="0" lvl="8" marL="0" marR="0" rtl="0" algn="l">
              <a:spcBef>
                <a:spcPts val="0"/>
              </a:spcBef>
              <a:buSzPts val="1400"/>
              <a:buNone/>
              <a:defRPr sz="1800"/>
            </a:lvl9pPr>
          </a:lstStyle>
          <a:p/>
        </p:txBody>
      </p:sp>
      <p:sp>
        <p:nvSpPr>
          <p:cNvPr id="177" name="Shape 177"/>
          <p:cNvSpPr txBox="1"/>
          <p:nvPr>
            <p:ph idx="1" type="body"/>
          </p:nvPr>
        </p:nvSpPr>
        <p:spPr>
          <a:xfrm>
            <a:off x="457200" y="1200150"/>
            <a:ext cx="8229600" cy="3394500"/>
          </a:xfrm>
          <a:prstGeom prst="rect">
            <a:avLst/>
          </a:prstGeom>
          <a:noFill/>
          <a:ln>
            <a:noFill/>
          </a:ln>
        </p:spPr>
        <p:txBody>
          <a:bodyPr anchorCtr="0" anchor="t" bIns="91425" lIns="91425" rIns="91425" wrap="square" tIns="91425"/>
          <a:lstStyle>
            <a:lvl1pPr indent="-41275" lvl="0" marL="257175" marR="0" rtl="0" algn="l">
              <a:lnSpc>
                <a:spcPct val="100000"/>
              </a:lnSpc>
              <a:spcBef>
                <a:spcPts val="420"/>
              </a:spcBef>
              <a:spcAft>
                <a:spcPts val="0"/>
              </a:spcAft>
              <a:buClr>
                <a:srgbClr val="C00000"/>
              </a:buClr>
              <a:buSzPts val="1400"/>
              <a:buFont typeface="Noto Sans Symbols"/>
              <a:buChar char="▪"/>
              <a:defRPr b="0" i="0" sz="1400" u="none" cap="none" strike="noStrike">
                <a:solidFill>
                  <a:srgbClr val="000000"/>
                </a:solidFill>
                <a:latin typeface="Arial"/>
                <a:ea typeface="Arial"/>
                <a:cs typeface="Arial"/>
                <a:sym typeface="Arial"/>
              </a:defRPr>
            </a:lvl1pPr>
            <a:lvl2pPr indent="-11112" lvl="1" marL="557212" marR="0" rtl="0" algn="l">
              <a:lnSpc>
                <a:spcPct val="100000"/>
              </a:lnSpc>
              <a:spcBef>
                <a:spcPts val="36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2pPr>
            <a:lvl3pPr indent="6350" lvl="2" marL="8572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3pPr>
            <a:lvl4pPr indent="-6350" lvl="3" marL="1200150" marR="0" rtl="0" algn="l">
              <a:lnSpc>
                <a:spcPct val="100000"/>
              </a:lnSpc>
              <a:spcBef>
                <a:spcPts val="27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6350" lvl="4" marL="15430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6350" lvl="5" marL="18859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6350" lvl="6" marL="22288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6350" lvl="7" marL="25717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6350" lvl="8" marL="2914650" marR="0" rtl="0" algn="l">
              <a:lnSpc>
                <a:spcPct val="100000"/>
              </a:lnSpc>
              <a:spcBef>
                <a:spcPts val="3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78" name="Shape 178"/>
          <p:cNvSpPr txBox="1"/>
          <p:nvPr>
            <p:ph idx="10" type="dt"/>
          </p:nvPr>
        </p:nvSpPr>
        <p:spPr>
          <a:xfrm>
            <a:off x="457200" y="4767262"/>
            <a:ext cx="2133600" cy="273900"/>
          </a:xfrm>
          <a:prstGeom prst="rect">
            <a:avLst/>
          </a:prstGeom>
          <a:noFill/>
          <a:ln>
            <a:noFill/>
          </a:ln>
        </p:spPr>
        <p:txBody>
          <a:bodyPr anchorCtr="0" anchor="ctr" bIns="91425" lIns="91425" rIns="91425" wrap="square" tIns="91425"/>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9" name="Shape 179"/>
          <p:cNvSpPr txBox="1"/>
          <p:nvPr>
            <p:ph idx="11" type="ftr"/>
          </p:nvPr>
        </p:nvSpPr>
        <p:spPr>
          <a:xfrm>
            <a:off x="3124200" y="4767262"/>
            <a:ext cx="2895600" cy="273900"/>
          </a:xfrm>
          <a:prstGeom prst="rect">
            <a:avLst/>
          </a:prstGeom>
          <a:noFill/>
          <a:ln>
            <a:noFill/>
          </a:ln>
        </p:spPr>
        <p:txBody>
          <a:bodyPr anchorCtr="0" anchor="ctr" bIns="91425" lIns="91425" rIns="91425" wrap="square" tIns="91425"/>
          <a:lstStyle>
            <a:lvl1pPr indent="0" lvl="0" mar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3429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685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10287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17145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2057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24003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0" name="Shape 180"/>
          <p:cNvSpPr txBox="1"/>
          <p:nvPr>
            <p:ph idx="12" type="sldNum"/>
          </p:nvPr>
        </p:nvSpPr>
        <p:spPr>
          <a:xfrm>
            <a:off x="6553200" y="4767262"/>
            <a:ext cx="2133600" cy="273900"/>
          </a:xfrm>
          <a:prstGeom prst="rect">
            <a:avLst/>
          </a:prstGeom>
          <a:noFill/>
          <a:ln>
            <a:noFill/>
          </a:ln>
        </p:spPr>
        <p:txBody>
          <a:bodyPr anchorCtr="0" anchor="ctr" bIns="45700" lIns="91425" rIns="91425" wrap="square" tIns="45700">
            <a:noAutofit/>
          </a:bodyPr>
          <a:lstStyle/>
          <a:p>
            <a:pPr indent="0" lvl="0" marL="0" marR="0" rtl="0" algn="r">
              <a:lnSpc>
                <a:spcPct val="100000"/>
              </a:lnSpc>
              <a:spcBef>
                <a:spcPts val="0"/>
              </a:spcBef>
              <a:spcAft>
                <a:spcPts val="0"/>
              </a:spcAft>
              <a:buClr>
                <a:schemeClr val="dk1"/>
              </a:buClr>
              <a:buFont typeface="Calibri"/>
              <a:buNone/>
            </a:pPr>
            <a:fld id="{00000000-1234-1234-1234-123412341234}" type="slidenum">
              <a:rPr b="1" i="0" lang="en" sz="900" u="none" cap="none" strike="noStrike">
                <a:solidFill>
                  <a:schemeClr val="dk1"/>
                </a:solidFill>
                <a:latin typeface="Calibri"/>
                <a:ea typeface="Calibri"/>
                <a:cs typeface="Calibri"/>
                <a:sym typeface="Calibri"/>
              </a:rPr>
              <a:t>‹#›</a:t>
            </a:fld>
          </a:p>
        </p:txBody>
      </p:sp>
      <p:cxnSp>
        <p:nvCxnSpPr>
          <p:cNvPr id="181" name="Shape 181"/>
          <p:cNvCxnSpPr/>
          <p:nvPr/>
        </p:nvCxnSpPr>
        <p:spPr>
          <a:xfrm>
            <a:off x="457200" y="4686300"/>
            <a:ext cx="8229600" cy="0"/>
          </a:xfrm>
          <a:prstGeom prst="straightConnector1">
            <a:avLst/>
          </a:prstGeom>
          <a:noFill/>
          <a:ln cap="flat" cmpd="sng" w="130175">
            <a:solidFill>
              <a:srgbClr val="76923C"/>
            </a:solidFill>
            <a:prstDash val="solid"/>
            <a:round/>
            <a:headEnd len="med" w="med" type="none"/>
            <a:tailEnd len="med" w="med" type="none"/>
          </a:ln>
        </p:spPr>
      </p:cxn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45.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46.png"/><Relationship Id="rId4" Type="http://schemas.openxmlformats.org/officeDocument/2006/relationships/image" Target="../media/image4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4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image" Target="../media/image5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image" Target="../media/image5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6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 Id="rId3" Type="http://schemas.openxmlformats.org/officeDocument/2006/relationships/image" Target="../media/image6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 Id="rId3" Type="http://schemas.openxmlformats.org/officeDocument/2006/relationships/image" Target="../media/image5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5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 Id="rId3" Type="http://schemas.openxmlformats.org/officeDocument/2006/relationships/image" Target="../media/image6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2.png"/><Relationship Id="rId4" Type="http://schemas.openxmlformats.org/officeDocument/2006/relationships/image" Target="../media/image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15.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51.png"/><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5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 Id="rId3" Type="http://schemas.openxmlformats.org/officeDocument/2006/relationships/hyperlink" Target="https://docs.google.com/document/d/1Fd65g8frh528G2PsKDUFwG14Gk2QGL5lvHho-H4ACXU/edit#heading=h.rsvdzbpa8d5a"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69.png"/><Relationship Id="rId4" Type="http://schemas.openxmlformats.org/officeDocument/2006/relationships/image" Target="../media/image63.png"/><Relationship Id="rId5" Type="http://schemas.openxmlformats.org/officeDocument/2006/relationships/image" Target="../media/image6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7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comments" Target="../comments/commen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 Id="rId3" Type="http://schemas.openxmlformats.org/officeDocument/2006/relationships/image" Target="../media/image63.png"/><Relationship Id="rId4" Type="http://schemas.openxmlformats.org/officeDocument/2006/relationships/image" Target="../media/image62.png"/><Relationship Id="rId5" Type="http://schemas.openxmlformats.org/officeDocument/2006/relationships/image" Target="../media/image7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 Id="rId3" Type="http://schemas.openxmlformats.org/officeDocument/2006/relationships/comments" Target="../comments/commen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 Id="rId3" Type="http://schemas.openxmlformats.org/officeDocument/2006/relationships/hyperlink" Target="https://www.forbes.com/sites/briansolomon/2016/08/24/uber-debuts-amazon-prime-style-ride-service-flat-fares-cheap-rides/#addf19a6bc29"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7.xml"/><Relationship Id="rId3" Type="http://schemas.openxmlformats.org/officeDocument/2006/relationships/comments" Target="../comments/comment1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 Id="rId3" Type="http://schemas.openxmlformats.org/officeDocument/2006/relationships/comments" Target="../comments/comment1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comments" Target="../comments/commen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4.xml"/><Relationship Id="rId3" Type="http://schemas.openxmlformats.org/officeDocument/2006/relationships/comments" Target="../comments/comment1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 Id="rId3" Type="http://schemas.openxmlformats.org/officeDocument/2006/relationships/image" Target="../media/image82.png"/><Relationship Id="rId4" Type="http://schemas.openxmlformats.org/officeDocument/2006/relationships/image" Target="../media/image65.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 Id="rId3" Type="http://schemas.openxmlformats.org/officeDocument/2006/relationships/image" Target="../media/image78.png"/><Relationship Id="rId4" Type="http://schemas.openxmlformats.org/officeDocument/2006/relationships/image" Target="../media/image66.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 Id="rId3" Type="http://schemas.openxmlformats.org/officeDocument/2006/relationships/image" Target="../media/image6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8.xml"/><Relationship Id="rId3" Type="http://schemas.openxmlformats.org/officeDocument/2006/relationships/comments" Target="../comments/comment18.xml"/><Relationship Id="rId4" Type="http://schemas.openxmlformats.org/officeDocument/2006/relationships/image" Target="../media/image90.png"/><Relationship Id="rId5" Type="http://schemas.openxmlformats.org/officeDocument/2006/relationships/image" Target="../media/image6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image" Target="../media/image92.png"/><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4.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 Id="rId3" Type="http://schemas.openxmlformats.org/officeDocument/2006/relationships/image" Target="../media/image7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 Id="rId3" Type="http://schemas.openxmlformats.org/officeDocument/2006/relationships/comments" Target="../comments/comment19.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 Id="rId3" Type="http://schemas.openxmlformats.org/officeDocument/2006/relationships/image" Target="../media/image71.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image" Target="../media/image7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 Id="rId3" Type="http://schemas.openxmlformats.org/officeDocument/2006/relationships/comments" Target="../comments/comment20.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9.xml"/><Relationship Id="rId3" Type="http://schemas.openxmlformats.org/officeDocument/2006/relationships/image" Target="../media/image7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4.xml"/><Relationship Id="rId3" Type="http://schemas.openxmlformats.org/officeDocument/2006/relationships/hyperlink" Target="#slide=id.g27cc6375a6_0_40" TargetMode="Externa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5.xml"/><Relationship Id="rId3" Type="http://schemas.openxmlformats.org/officeDocument/2006/relationships/image" Target="../media/image76.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comments" Target="../comments/comment2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80.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hyperlink" Target="https://www.bloomberg.com/news/articles/2017-03-31/airlines-make-more-money-selling-miles-than-seats?utm_content=buffera206e&amp;utm_medium=social&amp;utm_source=twitter.com&amp;utm_campaign=buffer" TargetMode="External"/><Relationship Id="rId6" Type="http://schemas.openxmlformats.org/officeDocument/2006/relationships/hyperlink" Target="http://lifehacker.com/link-your-lyft-and-delta-accounts-and-earn-miles-when-y-1796955901" TargetMode="Externa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image" Target="../media/image81.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83.png"/><Relationship Id="rId4" Type="http://schemas.openxmlformats.org/officeDocument/2006/relationships/image" Target="../media/image79.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4.xml"/><Relationship Id="rId3" Type="http://schemas.openxmlformats.org/officeDocument/2006/relationships/image" Target="../media/image89.png"/><Relationship Id="rId4" Type="http://schemas.openxmlformats.org/officeDocument/2006/relationships/image" Target="../media/image84.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0.xml"/><Relationship Id="rId3" Type="http://schemas.openxmlformats.org/officeDocument/2006/relationships/image" Target="../media/image87.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8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85.png"/><Relationship Id="rId4" Type="http://schemas.openxmlformats.org/officeDocument/2006/relationships/image" Target="../media/image8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1.xml"/><Relationship Id="rId3" Type="http://schemas.openxmlformats.org/officeDocument/2006/relationships/image" Target="../media/image88.png"/><Relationship Id="rId4" Type="http://schemas.openxmlformats.org/officeDocument/2006/relationships/image" Target="../media/image91.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7.png"/><Relationship Id="rId4" Type="http://schemas.openxmlformats.org/officeDocument/2006/relationships/image" Target="../media/image8.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s://www.grab.com/sg/press/tech-product/grab-launches-the-new-grabrewards-seas-largest-loyalty-programme/" TargetMode="External"/><Relationship Id="rId4" Type="http://schemas.openxmlformats.org/officeDocument/2006/relationships/hyperlink" Target="#slide=id.g27bfa62f06_0_98" TargetMode="External"/><Relationship Id="rId5"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comments" Target="../comments/comment3.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comments" Target="../comments/commen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comments" Target="../comments/commen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image" Target="../media/image2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comments" Target="../comments/commen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comments" Target="../comments/commen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comments" Target="../comments/commen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21.png"/><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comments" Target="../comments/commen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29.png"/><Relationship Id="rId4" Type="http://schemas.openxmlformats.org/officeDocument/2006/relationships/image" Target="../media/image2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3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32.png"/><Relationship Id="rId4"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3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3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comments" Target="../comments/commen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4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comments" Target="../comments/comment10.xml"/><Relationship Id="rId4" Type="http://schemas.openxmlformats.org/officeDocument/2006/relationships/image" Target="../media/image36.png"/><Relationship Id="rId5" Type="http://schemas.openxmlformats.org/officeDocument/2006/relationships/image" Target="../media/image39.png"/><Relationship Id="rId6" Type="http://schemas.openxmlformats.org/officeDocument/2006/relationships/image" Target="../media/image4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hyperlink" Target="https://docs.google.com/document/d/1Fd65g8frh528G2PsKDUFwG14Gk2QGL5lvHho-H4ACXU/edit#heading=h.rsvdzbpa8d5a"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comments" Target="../comments/commen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hyperlink" Target="#slide=id.g28364e7e85_0_103" TargetMode="External"/><Relationship Id="rId4" Type="http://schemas.openxmlformats.org/officeDocument/2006/relationships/hyperlink" Target="#slide=id.g27bfa62f06_0_131" TargetMode="External"/><Relationship Id="rId9" Type="http://schemas.openxmlformats.org/officeDocument/2006/relationships/image" Target="../media/image37.png"/><Relationship Id="rId5" Type="http://schemas.openxmlformats.org/officeDocument/2006/relationships/hyperlink" Target="#slide=id.g28364e7e85_0_115" TargetMode="External"/><Relationship Id="rId6" Type="http://schemas.openxmlformats.org/officeDocument/2006/relationships/hyperlink" Target="#slide=id.g28364e7e85_0_126" TargetMode="External"/><Relationship Id="rId7" Type="http://schemas.openxmlformats.org/officeDocument/2006/relationships/hyperlink" Target="#slide=id.g28364e7e85_0_139" TargetMode="External"/><Relationship Id="rId8"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comments" Target="../comments/commen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41.png"/><Relationship Id="rId4" Type="http://schemas.openxmlformats.org/officeDocument/2006/relationships/image" Target="../media/image4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42.png"/><Relationship Id="rId4" Type="http://schemas.openxmlformats.org/officeDocument/2006/relationships/image" Target="../media/image4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4" name="Shape 254"/>
        <p:cNvGrpSpPr/>
        <p:nvPr/>
      </p:nvGrpSpPr>
      <p:grpSpPr>
        <a:xfrm>
          <a:off x="0" y="0"/>
          <a:ext cx="0" cy="0"/>
          <a:chOff x="0" y="0"/>
          <a:chExt cx="0" cy="0"/>
        </a:xfrm>
      </p:grpSpPr>
      <p:sp>
        <p:nvSpPr>
          <p:cNvPr id="255" name="Shape 255"/>
          <p:cNvSpPr/>
          <p:nvPr/>
        </p:nvSpPr>
        <p:spPr>
          <a:xfrm>
            <a:off x="0" y="0"/>
            <a:ext cx="9144000" cy="2348400"/>
          </a:xfrm>
          <a:prstGeom prst="rect">
            <a:avLst/>
          </a:prstGeom>
          <a:solidFill>
            <a:srgbClr val="434343"/>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256" name="Shape 256"/>
          <p:cNvSpPr txBox="1"/>
          <p:nvPr/>
        </p:nvSpPr>
        <p:spPr>
          <a:xfrm>
            <a:off x="2185050" y="2923475"/>
            <a:ext cx="4773900" cy="1843200"/>
          </a:xfrm>
          <a:prstGeom prst="rect">
            <a:avLst/>
          </a:prstGeom>
          <a:noFill/>
          <a:ln>
            <a:noFill/>
          </a:ln>
        </p:spPr>
        <p:txBody>
          <a:bodyPr anchorCtr="0" anchor="t" bIns="91425" lIns="91425" rIns="91425" wrap="square" tIns="91425">
            <a:noAutofit/>
          </a:bodyPr>
          <a:lstStyle/>
          <a:p>
            <a:pPr lvl="0" rtl="0" algn="ctr">
              <a:spcBef>
                <a:spcPts val="0"/>
              </a:spcBef>
              <a:buNone/>
            </a:pPr>
            <a:r>
              <a:rPr lang="en" sz="3000">
                <a:solidFill>
                  <a:schemeClr val="dk1"/>
                </a:solidFill>
              </a:rPr>
              <a:t>Approach to build preference and loyalty for Ola among customers</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rtl="0">
              <a:spcBef>
                <a:spcPts val="0"/>
              </a:spcBef>
              <a:buNone/>
            </a:pPr>
            <a:r>
              <a:rPr lang="en" sz="2400"/>
              <a:t>Objectives of customer preference &amp; loyalty</a:t>
            </a: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Shape 1097"/>
          <p:cNvSpPr txBox="1"/>
          <p:nvPr>
            <p:ph idx="1" type="body"/>
          </p:nvPr>
        </p:nvSpPr>
        <p:spPr>
          <a:xfrm>
            <a:off x="2424350" y="2997823"/>
            <a:ext cx="1744500" cy="17274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BR&gt; 10 leads to decline in true demand &amp; disengagement</a:t>
            </a:r>
          </a:p>
        </p:txBody>
      </p:sp>
      <p:sp>
        <p:nvSpPr>
          <p:cNvPr id="1098" name="Shape 1098"/>
          <p:cNvSpPr txBox="1"/>
          <p:nvPr>
            <p:ph type="title"/>
          </p:nvPr>
        </p:nvSpPr>
        <p:spPr>
          <a:xfrm>
            <a:off x="83100" y="-12175"/>
            <a:ext cx="8917800" cy="550800"/>
          </a:xfrm>
          <a:prstGeom prst="rect">
            <a:avLst/>
          </a:prstGeom>
        </p:spPr>
        <p:txBody>
          <a:bodyPr anchorCtr="0" anchor="ctr" bIns="91425" lIns="91425" rIns="91425" wrap="square" tIns="91425">
            <a:noAutofit/>
          </a:bodyPr>
          <a:lstStyle/>
          <a:p>
            <a:pPr lvl="0" rtl="0">
              <a:spcBef>
                <a:spcPts val="0"/>
              </a:spcBef>
              <a:buNone/>
            </a:pPr>
            <a:r>
              <a:rPr lang="en" sz="2400"/>
              <a:t>Insights &amp; Patterns on Service levels</a:t>
            </a:r>
          </a:p>
        </p:txBody>
      </p:sp>
      <p:sp>
        <p:nvSpPr>
          <p:cNvPr id="1099" name="Shape 1099"/>
          <p:cNvSpPr txBox="1"/>
          <p:nvPr>
            <p:ph idx="1" type="body"/>
          </p:nvPr>
        </p:nvSpPr>
        <p:spPr>
          <a:xfrm>
            <a:off x="2437175" y="698250"/>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Stock out &gt; 13% leads to disengagement</a:t>
            </a:r>
          </a:p>
        </p:txBody>
      </p:sp>
      <p:sp>
        <p:nvSpPr>
          <p:cNvPr id="1100" name="Shape 1100"/>
          <p:cNvSpPr txBox="1"/>
          <p:nvPr>
            <p:ph idx="1" type="body"/>
          </p:nvPr>
        </p:nvSpPr>
        <p:spPr>
          <a:xfrm>
            <a:off x="7085375" y="752550"/>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Delay (ATA - Booking ETA) beyond 3 minutes leads to high level of dis-engagement</a:t>
            </a:r>
          </a:p>
        </p:txBody>
      </p:sp>
      <p:sp>
        <p:nvSpPr>
          <p:cNvPr id="1101" name="Shape 1101"/>
          <p:cNvSpPr txBox="1"/>
          <p:nvPr>
            <p:ph idx="1" type="body"/>
          </p:nvPr>
        </p:nvSpPr>
        <p:spPr>
          <a:xfrm>
            <a:off x="7085375" y="2981775"/>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Trust factor (ETA booking - Discovery ETA) - </a:t>
            </a:r>
            <a:r>
              <a:rPr lang="en" sz="1200">
                <a:solidFill>
                  <a:schemeClr val="dk1"/>
                </a:solidFill>
              </a:rPr>
              <a:t>(Inconclusive)</a:t>
            </a:r>
          </a:p>
        </p:txBody>
      </p:sp>
      <p:pic>
        <p:nvPicPr>
          <p:cNvPr id="1102" name="Shape 1102"/>
          <p:cNvPicPr preferRelativeResize="0"/>
          <p:nvPr/>
        </p:nvPicPr>
        <p:blipFill rotWithShape="1">
          <a:blip r:embed="rId3">
            <a:alphaModFix/>
          </a:blip>
          <a:srcRect b="0" l="0" r="74615" t="51646"/>
          <a:stretch/>
        </p:blipFill>
        <p:spPr>
          <a:xfrm>
            <a:off x="167350" y="538625"/>
            <a:ext cx="2256999" cy="2180300"/>
          </a:xfrm>
          <a:prstGeom prst="rect">
            <a:avLst/>
          </a:prstGeom>
          <a:noFill/>
          <a:ln>
            <a:noFill/>
          </a:ln>
        </p:spPr>
      </p:pic>
      <p:pic>
        <p:nvPicPr>
          <p:cNvPr id="1103" name="Shape 1103"/>
          <p:cNvPicPr preferRelativeResize="0"/>
          <p:nvPr/>
        </p:nvPicPr>
        <p:blipFill rotWithShape="1">
          <a:blip r:embed="rId3">
            <a:alphaModFix/>
          </a:blip>
          <a:srcRect b="0" l="24879" r="50750" t="51646"/>
          <a:stretch/>
        </p:blipFill>
        <p:spPr>
          <a:xfrm>
            <a:off x="212476" y="2718925"/>
            <a:ext cx="2166749" cy="2180300"/>
          </a:xfrm>
          <a:prstGeom prst="rect">
            <a:avLst/>
          </a:prstGeom>
          <a:noFill/>
          <a:ln>
            <a:noFill/>
          </a:ln>
        </p:spPr>
      </p:pic>
      <p:pic>
        <p:nvPicPr>
          <p:cNvPr id="1104" name="Shape 1104"/>
          <p:cNvPicPr preferRelativeResize="0"/>
          <p:nvPr/>
        </p:nvPicPr>
        <p:blipFill rotWithShape="1">
          <a:blip r:embed="rId3">
            <a:alphaModFix/>
          </a:blip>
          <a:srcRect b="0" l="50041" r="25588" t="51646"/>
          <a:stretch/>
        </p:blipFill>
        <p:spPr>
          <a:xfrm>
            <a:off x="4870125" y="479750"/>
            <a:ext cx="2166749" cy="2180300"/>
          </a:xfrm>
          <a:prstGeom prst="rect">
            <a:avLst/>
          </a:prstGeom>
          <a:noFill/>
          <a:ln>
            <a:noFill/>
          </a:ln>
        </p:spPr>
      </p:pic>
      <p:pic>
        <p:nvPicPr>
          <p:cNvPr id="1105" name="Shape 1105"/>
          <p:cNvPicPr preferRelativeResize="0"/>
          <p:nvPr/>
        </p:nvPicPr>
        <p:blipFill rotWithShape="1">
          <a:blip r:embed="rId3">
            <a:alphaModFix/>
          </a:blip>
          <a:srcRect b="0" l="74614" r="0" t="51646"/>
          <a:stretch/>
        </p:blipFill>
        <p:spPr>
          <a:xfrm>
            <a:off x="4918124" y="2718925"/>
            <a:ext cx="2256999" cy="21803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9" name="Shape 1109"/>
        <p:cNvGrpSpPr/>
        <p:nvPr/>
      </p:nvGrpSpPr>
      <p:grpSpPr>
        <a:xfrm>
          <a:off x="0" y="0"/>
          <a:ext cx="0" cy="0"/>
          <a:chOff x="0" y="0"/>
          <a:chExt cx="0" cy="0"/>
        </a:xfrm>
      </p:grpSpPr>
      <p:sp>
        <p:nvSpPr>
          <p:cNvPr id="1110" name="Shape 1110"/>
          <p:cNvSpPr txBox="1"/>
          <p:nvPr>
            <p:ph type="title"/>
          </p:nvPr>
        </p:nvSpPr>
        <p:spPr>
          <a:xfrm>
            <a:off x="6900" y="64025"/>
            <a:ext cx="9060900" cy="655500"/>
          </a:xfrm>
          <a:prstGeom prst="rect">
            <a:avLst/>
          </a:prstGeom>
        </p:spPr>
        <p:txBody>
          <a:bodyPr anchorCtr="0" anchor="ctr" bIns="91425" lIns="91425" rIns="91425" wrap="square" tIns="91425">
            <a:noAutofit/>
          </a:bodyPr>
          <a:lstStyle/>
          <a:p>
            <a:pPr lvl="0" rtl="0">
              <a:spcBef>
                <a:spcPts val="0"/>
              </a:spcBef>
              <a:buNone/>
            </a:pPr>
            <a:r>
              <a:rPr lang="en" sz="2200"/>
              <a:t>Airport Non</a:t>
            </a:r>
            <a:r>
              <a:rPr lang="en" sz="2200"/>
              <a:t> Premium segment is very sensitive to Blended Rate and has high tolerance towards DD &amp; delay</a:t>
            </a:r>
          </a:p>
        </p:txBody>
      </p:sp>
      <p:graphicFrame>
        <p:nvGraphicFramePr>
          <p:cNvPr id="1111" name="Shape 1111"/>
          <p:cNvGraphicFramePr/>
          <p:nvPr/>
        </p:nvGraphicFramePr>
        <p:xfrm>
          <a:off x="266700" y="891775"/>
          <a:ext cx="3000000" cy="3000000"/>
        </p:xfrm>
        <a:graphic>
          <a:graphicData uri="http://schemas.openxmlformats.org/drawingml/2006/table">
            <a:tbl>
              <a:tblPr>
                <a:noFill/>
                <a:tableStyleId>{48737297-9C99-489F-A898-F8D5AF59E813}</a:tableStyleId>
              </a:tblPr>
              <a:tblGrid>
                <a:gridCol w="1387275"/>
                <a:gridCol w="1720950"/>
                <a:gridCol w="1849925"/>
                <a:gridCol w="1849925"/>
                <a:gridCol w="1849925"/>
              </a:tblGrid>
              <a:tr h="521425">
                <a:tc>
                  <a:txBody>
                    <a:bodyPr>
                      <a:noAutofit/>
                    </a:bodyPr>
                    <a:lstStyle/>
                    <a:p>
                      <a:pPr lvl="0" rtl="0">
                        <a:spcBef>
                          <a:spcPts val="0"/>
                        </a:spcBef>
                        <a:buNone/>
                      </a:pPr>
                      <a:r>
                        <a:rPr b="1" lang="en" sz="1200"/>
                        <a:t>Category</a:t>
                      </a:r>
                    </a:p>
                  </a:txBody>
                  <a:tcPr marT="91425" marB="91425" marR="91425" marL="91425" anchor="ctr"/>
                </a:tc>
                <a:tc>
                  <a:txBody>
                    <a:bodyPr>
                      <a:noAutofit/>
                    </a:bodyPr>
                    <a:lstStyle/>
                    <a:p>
                      <a:pPr lvl="0" rtl="0">
                        <a:spcBef>
                          <a:spcPts val="0"/>
                        </a:spcBef>
                        <a:buNone/>
                      </a:pPr>
                      <a:r>
                        <a:rPr b="1" lang="en" sz="1200"/>
                        <a:t>Metric</a:t>
                      </a:r>
                    </a:p>
                  </a:txBody>
                  <a:tcPr marT="91425" marB="91425" marR="91425" marL="91425" anchor="ctr"/>
                </a:tc>
                <a:tc>
                  <a:txBody>
                    <a:bodyPr>
                      <a:noAutofit/>
                    </a:bodyPr>
                    <a:lstStyle/>
                    <a:p>
                      <a:pPr lvl="0" rtl="0">
                        <a:spcBef>
                          <a:spcPts val="0"/>
                        </a:spcBef>
                        <a:buNone/>
                      </a:pPr>
                      <a:r>
                        <a:rPr b="1" lang="en" sz="1200"/>
                        <a:t>Minimum SLA threshold</a:t>
                      </a:r>
                    </a:p>
                  </a:txBody>
                  <a:tcPr marT="91425" marB="91425" marR="91425" marL="91425" anchor="ctr"/>
                </a:tc>
                <a:tc>
                  <a:txBody>
                    <a:bodyPr>
                      <a:noAutofit/>
                    </a:bodyPr>
                    <a:lstStyle/>
                    <a:p>
                      <a:pPr lvl="0" rtl="0">
                        <a:spcBef>
                          <a:spcPts val="0"/>
                        </a:spcBef>
                        <a:buNone/>
                      </a:pPr>
                      <a:r>
                        <a:rPr b="1" lang="en" sz="1200"/>
                        <a:t>Minimum SLA threshold (platform)</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b="1" lang="en" sz="1200"/>
                        <a:t>Desired gap in service level (vs. platform)</a:t>
                      </a:r>
                    </a:p>
                  </a:txBody>
                  <a:tcPr marT="91425" marB="91425" marR="91425" marL="91425" anchor="ctr"/>
                </a:tc>
              </a:tr>
              <a:tr h="396200">
                <a:tc rowSpan="3">
                  <a:txBody>
                    <a:bodyPr>
                      <a:noAutofit/>
                    </a:bodyPr>
                    <a:lstStyle/>
                    <a:p>
                      <a:pPr lvl="0" rtl="0">
                        <a:spcBef>
                          <a:spcPts val="0"/>
                        </a:spcBef>
                        <a:buNone/>
                      </a:pPr>
                      <a:r>
                        <a:rPr lang="en" sz="1200"/>
                        <a:t>Availability</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Availability</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&gt;87%</a:t>
                      </a:r>
                    </a:p>
                  </a:txBody>
                  <a:tcPr marT="91425" marB="91425" marR="91425" marL="91425" anchor="ctr">
                    <a:lnR cap="flat" cmpd="sng" w="9525">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&gt;87%</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B cap="flat" cmpd="sng" w="9525">
                      <a:solidFill>
                        <a:srgbClr val="9E9E9E"/>
                      </a:solidFill>
                      <a:prstDash val="solid"/>
                      <a:round/>
                      <a:headEnd len="med" w="med" type="none"/>
                      <a:tailEnd len="med" w="med" type="none"/>
                    </a:lnB>
                  </a:tcPr>
                </a:tc>
              </a:tr>
              <a:tr h="396200">
                <a:tc vMerge="1"/>
                <a:tc>
                  <a:txBody>
                    <a:bodyPr>
                      <a:noAutofit/>
                    </a:bodyPr>
                    <a:lstStyle/>
                    <a:p>
                      <a:pPr lvl="0" rtl="0">
                        <a:spcBef>
                          <a:spcPts val="0"/>
                        </a:spcBef>
                        <a:buNone/>
                      </a:pPr>
                      <a:r>
                        <a:rPr lang="en" sz="1200"/>
                        <a:t>DDD</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&lt;35%</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&lt;15%</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96200">
                <a:tc vMerge="1"/>
                <a:tc>
                  <a:txBody>
                    <a:bodyPr>
                      <a:noAutofit/>
                    </a:bodyPr>
                    <a:lstStyle/>
                    <a:p>
                      <a:pPr lvl="0" rtl="0">
                        <a:spcBef>
                          <a:spcPts val="0"/>
                        </a:spcBef>
                        <a:buNone/>
                      </a:pPr>
                      <a:r>
                        <a:rPr lang="en" sz="1200"/>
                        <a:t>Stockout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&lt;13%</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&lt;13%</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521425">
                <a:tc>
                  <a:txBody>
                    <a:bodyPr>
                      <a:noAutofit/>
                    </a:bodyPr>
                    <a:lstStyle/>
                    <a:p>
                      <a:pPr lvl="0" rtl="0">
                        <a:spcBef>
                          <a:spcPts val="0"/>
                        </a:spcBef>
                        <a:buNone/>
                      </a:pPr>
                      <a:r>
                        <a:rPr lang="en" sz="1200"/>
                        <a:t>Quality of availability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Discovery ETA</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&lt;2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&lt;5 minutes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+3</a:t>
                      </a:r>
                      <a:r>
                        <a:rPr lang="en" sz="1200"/>
                        <a:t>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96200">
                <a:tc rowSpan="2">
                  <a:txBody>
                    <a:bodyPr>
                      <a:noAutofit/>
                    </a:bodyPr>
                    <a:lstStyle/>
                    <a:p>
                      <a:pPr lvl="0" rtl="0">
                        <a:spcBef>
                          <a:spcPts val="0"/>
                        </a:spcBef>
                        <a:buNone/>
                      </a:pPr>
                      <a:r>
                        <a:rPr lang="en" sz="1200"/>
                        <a:t>Pricing</a:t>
                      </a:r>
                    </a:p>
                  </a:txBody>
                  <a:tcPr marT="91425" marB="91425" marR="91425" marL="91425" anchor="ct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Peak multiplier</a:t>
                      </a:r>
                    </a:p>
                  </a:txBody>
                  <a:tcPr marT="91425" marB="91425" marR="91425" marL="91425" anchor="ctr">
                    <a:lnT cap="flat" cmpd="sng" w="9525">
                      <a:solidFill>
                        <a:srgbClr val="9E9E9E"/>
                      </a:solidFill>
                      <a:prstDash val="solid"/>
                      <a:round/>
                      <a:headEnd len="med" w="med" type="none"/>
                      <a:tailEnd len="med" w="med" type="none"/>
                    </a:lnT>
                  </a:tcPr>
                </a:tc>
                <a:tc>
                  <a:txBody>
                    <a:bodyPr>
                      <a:noAutofit/>
                    </a:bodyPr>
                    <a:lstStyle/>
                    <a:p>
                      <a:pPr lvl="0" rtl="0">
                        <a:spcBef>
                          <a:spcPts val="0"/>
                        </a:spcBef>
                        <a:buNone/>
                      </a:pPr>
                      <a:r>
                        <a:rPr lang="en" sz="1200"/>
                        <a:t>&lt;1.2</a:t>
                      </a:r>
                    </a:p>
                  </a:txBody>
                  <a:tcPr marT="91425" marB="91425" marR="91425" marL="91425" anchor="ctr">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tcPr>
                </a:tc>
                <a:tc>
                  <a:txBody>
                    <a:bodyPr>
                      <a:noAutofit/>
                    </a:bodyPr>
                    <a:lstStyle/>
                    <a:p>
                      <a:pPr lvl="0" rtl="0">
                        <a:spcBef>
                          <a:spcPts val="0"/>
                        </a:spcBef>
                        <a:buNone/>
                      </a:pPr>
                      <a:r>
                        <a:rPr lang="en" sz="1200"/>
                        <a:t>&lt;1.2</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T cap="flat" cmpd="sng" w="9525">
                      <a:solidFill>
                        <a:srgbClr val="9E9E9E"/>
                      </a:solidFill>
                      <a:prstDash val="solid"/>
                      <a:round/>
                      <a:headEnd len="med" w="med" type="none"/>
                      <a:tailEnd len="med" w="med" type="none"/>
                    </a:lnT>
                  </a:tcPr>
                </a:tc>
              </a:tr>
              <a:tr h="396200">
                <a:tc vMerge="1"/>
                <a:tc>
                  <a:txBody>
                    <a:bodyPr>
                      <a:noAutofit/>
                    </a:bodyPr>
                    <a:lstStyle/>
                    <a:p>
                      <a:pPr lvl="0" rtl="0">
                        <a:spcBef>
                          <a:spcPts val="0"/>
                        </a:spcBef>
                        <a:buNone/>
                      </a:pPr>
                      <a:r>
                        <a:rPr lang="en" sz="1200"/>
                        <a:t>Blended rate</a:t>
                      </a:r>
                    </a:p>
                  </a:txBody>
                  <a:tcPr marT="91425" marB="91425" marR="91425" marL="91425" anchor="ctr">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&lt;10</a:t>
                      </a:r>
                    </a:p>
                  </a:txBody>
                  <a:tcPr marT="91425" marB="91425" marR="91425" marL="91425" anchor="ctr">
                    <a:lnR cap="flat" cmpd="sng" w="9525">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&lt;10 &amp; &lt;27</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Highly Sensitive</a:t>
                      </a:r>
                    </a:p>
                  </a:txBody>
                  <a:tcPr marT="91425" marB="91425" marR="91425" marL="91425" anchor="ctr">
                    <a:lnL cap="flat" cmpd="sng" w="9525">
                      <a:solidFill>
                        <a:srgbClr val="9E9E9E"/>
                      </a:solidFill>
                      <a:prstDash val="solid"/>
                      <a:round/>
                      <a:headEnd len="med" w="med" type="none"/>
                      <a:tailEnd len="med" w="med" type="none"/>
                    </a:lnL>
                    <a:lnB cap="flat" cmpd="sng" w="9525">
                      <a:solidFill>
                        <a:srgbClr val="9E9E9E"/>
                      </a:solidFill>
                      <a:prstDash val="solid"/>
                      <a:round/>
                      <a:headEnd len="med" w="med" type="none"/>
                      <a:tailEnd len="med" w="med" type="none"/>
                    </a:lnB>
                    <a:solidFill>
                      <a:srgbClr val="FCE5CD"/>
                    </a:solidFill>
                  </a:tcPr>
                </a:tc>
              </a:tr>
              <a:tr h="396200">
                <a:tc rowSpan="2">
                  <a:txBody>
                    <a:bodyPr>
                      <a:noAutofit/>
                    </a:bodyPr>
                    <a:lstStyle/>
                    <a:p>
                      <a:pPr lvl="0" rtl="0">
                        <a:spcBef>
                          <a:spcPts val="0"/>
                        </a:spcBef>
                        <a:buNone/>
                      </a:pPr>
                      <a:r>
                        <a:rPr lang="en" sz="1200"/>
                        <a:t>Reliability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Delay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&lt;3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&lt;3 mins &amp; &lt; 8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96200">
                <a:tc vMerge="1"/>
                <a:tc>
                  <a:txBody>
                    <a:bodyPr>
                      <a:noAutofit/>
                    </a:bodyPr>
                    <a:lstStyle/>
                    <a:p>
                      <a:pPr lvl="0" rtl="0">
                        <a:spcBef>
                          <a:spcPts val="0"/>
                        </a:spcBef>
                        <a:buNone/>
                      </a:pPr>
                      <a:r>
                        <a:rPr lang="en" sz="1200"/>
                        <a:t>Trust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NA</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&lt;5 minutes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solidFill>
                            <a:schemeClr val="dk1"/>
                          </a:solidFill>
                        </a:rPr>
                        <a: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Shape 1116"/>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rtl="0">
              <a:spcBef>
                <a:spcPts val="0"/>
              </a:spcBef>
              <a:buClr>
                <a:schemeClr val="dk1"/>
              </a:buClr>
              <a:buSzPts val="1100"/>
              <a:buFont typeface="Arial"/>
              <a:buNone/>
            </a:pPr>
            <a:r>
              <a:rPr lang="en" sz="2400"/>
              <a:t>Airport</a:t>
            </a:r>
          </a:p>
          <a:p>
            <a:pPr lvl="0" rtl="0">
              <a:spcBef>
                <a:spcPts val="0"/>
              </a:spcBef>
              <a:buNone/>
            </a:pPr>
            <a:r>
              <a:rPr lang="en" sz="2400"/>
              <a:t>Segment 6 (Premium Users)</a:t>
            </a: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0" name="Shape 1120"/>
        <p:cNvGrpSpPr/>
        <p:nvPr/>
      </p:nvGrpSpPr>
      <p:grpSpPr>
        <a:xfrm>
          <a:off x="0" y="0"/>
          <a:ext cx="0" cy="0"/>
          <a:chOff x="0" y="0"/>
          <a:chExt cx="0" cy="0"/>
        </a:xfrm>
      </p:grpSpPr>
      <p:sp>
        <p:nvSpPr>
          <p:cNvPr id="1121" name="Shape 1121"/>
          <p:cNvSpPr txBox="1"/>
          <p:nvPr>
            <p:ph type="title"/>
          </p:nvPr>
        </p:nvSpPr>
        <p:spPr>
          <a:xfrm>
            <a:off x="83100" y="140225"/>
            <a:ext cx="8917800" cy="551100"/>
          </a:xfrm>
          <a:prstGeom prst="rect">
            <a:avLst/>
          </a:prstGeom>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rtl="0" algn="l">
              <a:spcBef>
                <a:spcPts val="0"/>
              </a:spcBef>
              <a:buNone/>
            </a:pPr>
            <a:r>
              <a:rPr lang="en" sz="2400"/>
              <a:t>Availability is the most important factor for Premium Airport segment</a:t>
            </a:r>
          </a:p>
        </p:txBody>
      </p:sp>
      <p:pic>
        <p:nvPicPr>
          <p:cNvPr id="1122" name="Shape 1122"/>
          <p:cNvPicPr preferRelativeResize="0"/>
          <p:nvPr/>
        </p:nvPicPr>
        <p:blipFill>
          <a:blip r:embed="rId3">
            <a:alphaModFix/>
          </a:blip>
          <a:stretch>
            <a:fillRect/>
          </a:stretch>
        </p:blipFill>
        <p:spPr>
          <a:xfrm>
            <a:off x="152400" y="843725"/>
            <a:ext cx="8848499" cy="2306800"/>
          </a:xfrm>
          <a:prstGeom prst="rect">
            <a:avLst/>
          </a:prstGeom>
          <a:noFill/>
          <a:ln>
            <a:noFill/>
          </a:ln>
        </p:spPr>
      </p:pic>
      <p:pic>
        <p:nvPicPr>
          <p:cNvPr id="1123" name="Shape 1123"/>
          <p:cNvPicPr preferRelativeResize="0"/>
          <p:nvPr/>
        </p:nvPicPr>
        <p:blipFill>
          <a:blip r:embed="rId4">
            <a:alphaModFix/>
          </a:blip>
          <a:stretch>
            <a:fillRect/>
          </a:stretch>
        </p:blipFill>
        <p:spPr>
          <a:xfrm>
            <a:off x="233400" y="3302925"/>
            <a:ext cx="8767501" cy="16881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Shape 1128"/>
          <p:cNvSpPr txBox="1"/>
          <p:nvPr>
            <p:ph idx="1" type="body"/>
          </p:nvPr>
        </p:nvSpPr>
        <p:spPr>
          <a:xfrm>
            <a:off x="7313975" y="676350"/>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Peak Multiplier - PM&gt;1.2 leads to disengagement</a:t>
            </a:r>
          </a:p>
        </p:txBody>
      </p:sp>
      <p:sp>
        <p:nvSpPr>
          <p:cNvPr id="1129" name="Shape 1129"/>
          <p:cNvSpPr txBox="1"/>
          <p:nvPr>
            <p:ph idx="1" type="body"/>
          </p:nvPr>
        </p:nvSpPr>
        <p:spPr>
          <a:xfrm>
            <a:off x="2652950" y="2921613"/>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Discovery ETA - Highly Sensitive beyond 2 mins</a:t>
            </a:r>
          </a:p>
        </p:txBody>
      </p:sp>
      <p:sp>
        <p:nvSpPr>
          <p:cNvPr id="1130" name="Shape 1130"/>
          <p:cNvSpPr txBox="1"/>
          <p:nvPr>
            <p:ph type="title"/>
          </p:nvPr>
        </p:nvSpPr>
        <p:spPr>
          <a:xfrm>
            <a:off x="83100" y="-12175"/>
            <a:ext cx="8917800" cy="550800"/>
          </a:xfrm>
          <a:prstGeom prst="rect">
            <a:avLst/>
          </a:prstGeom>
        </p:spPr>
        <p:txBody>
          <a:bodyPr anchorCtr="0" anchor="ctr" bIns="91425" lIns="91425" rIns="91425" wrap="square" tIns="91425">
            <a:noAutofit/>
          </a:bodyPr>
          <a:lstStyle/>
          <a:p>
            <a:pPr lvl="0" rtl="0">
              <a:spcBef>
                <a:spcPts val="0"/>
              </a:spcBef>
              <a:buNone/>
            </a:pPr>
            <a:r>
              <a:rPr lang="en" sz="2400"/>
              <a:t>Insights &amp; Patterns on Service levels</a:t>
            </a:r>
          </a:p>
        </p:txBody>
      </p:sp>
      <p:sp>
        <p:nvSpPr>
          <p:cNvPr id="1131" name="Shape 1131"/>
          <p:cNvSpPr txBox="1"/>
          <p:nvPr>
            <p:ph idx="1" type="body"/>
          </p:nvPr>
        </p:nvSpPr>
        <p:spPr>
          <a:xfrm>
            <a:off x="2665775" y="752550"/>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rgbClr val="000000"/>
                </a:solidFill>
              </a:rPr>
              <a:t>Availability &lt; 90% leads to demand fluctuation &amp; disengagement</a:t>
            </a:r>
          </a:p>
        </p:txBody>
      </p:sp>
      <p:sp>
        <p:nvSpPr>
          <p:cNvPr id="1132" name="Shape 1132"/>
          <p:cNvSpPr txBox="1"/>
          <p:nvPr>
            <p:ph idx="1" type="body"/>
          </p:nvPr>
        </p:nvSpPr>
        <p:spPr>
          <a:xfrm>
            <a:off x="7313975" y="2753175"/>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DDD &gt;10% leads to disengagement</a:t>
            </a:r>
            <a:br>
              <a:rPr lang="en" sz="1200">
                <a:solidFill>
                  <a:schemeClr val="dk1"/>
                </a:solidFill>
              </a:rPr>
            </a:br>
            <a:r>
              <a:rPr lang="en" sz="1200">
                <a:solidFill>
                  <a:schemeClr val="dk1"/>
                </a:solidFill>
              </a:rPr>
              <a:t>Highly Sensitive to it</a:t>
            </a:r>
          </a:p>
        </p:txBody>
      </p:sp>
      <p:pic>
        <p:nvPicPr>
          <p:cNvPr id="1133" name="Shape 1133"/>
          <p:cNvPicPr preferRelativeResize="0"/>
          <p:nvPr/>
        </p:nvPicPr>
        <p:blipFill rotWithShape="1">
          <a:blip r:embed="rId3">
            <a:alphaModFix/>
          </a:blip>
          <a:srcRect b="48355" l="0" r="74878" t="4324"/>
          <a:stretch/>
        </p:blipFill>
        <p:spPr>
          <a:xfrm>
            <a:off x="387900" y="479175"/>
            <a:ext cx="2240324" cy="2173050"/>
          </a:xfrm>
          <a:prstGeom prst="rect">
            <a:avLst/>
          </a:prstGeom>
          <a:noFill/>
          <a:ln>
            <a:noFill/>
          </a:ln>
        </p:spPr>
      </p:pic>
      <p:pic>
        <p:nvPicPr>
          <p:cNvPr id="1134" name="Shape 1134"/>
          <p:cNvPicPr preferRelativeResize="0"/>
          <p:nvPr/>
        </p:nvPicPr>
        <p:blipFill rotWithShape="1">
          <a:blip r:embed="rId3">
            <a:alphaModFix/>
          </a:blip>
          <a:srcRect b="48355" l="50089" r="25499" t="4324"/>
          <a:stretch/>
        </p:blipFill>
        <p:spPr>
          <a:xfrm>
            <a:off x="387900" y="2753175"/>
            <a:ext cx="2176876" cy="2173050"/>
          </a:xfrm>
          <a:prstGeom prst="rect">
            <a:avLst/>
          </a:prstGeom>
          <a:noFill/>
          <a:ln>
            <a:noFill/>
          </a:ln>
        </p:spPr>
      </p:pic>
      <p:pic>
        <p:nvPicPr>
          <p:cNvPr id="1135" name="Shape 1135"/>
          <p:cNvPicPr preferRelativeResize="0"/>
          <p:nvPr/>
        </p:nvPicPr>
        <p:blipFill rotWithShape="1">
          <a:blip r:embed="rId3">
            <a:alphaModFix/>
          </a:blip>
          <a:srcRect b="48355" l="25396" r="50194" t="4324"/>
          <a:stretch/>
        </p:blipFill>
        <p:spPr>
          <a:xfrm>
            <a:off x="4921800" y="479175"/>
            <a:ext cx="2176876" cy="2173050"/>
          </a:xfrm>
          <a:prstGeom prst="rect">
            <a:avLst/>
          </a:prstGeom>
          <a:noFill/>
          <a:ln>
            <a:noFill/>
          </a:ln>
        </p:spPr>
      </p:pic>
      <p:pic>
        <p:nvPicPr>
          <p:cNvPr id="1136" name="Shape 1136"/>
          <p:cNvPicPr preferRelativeResize="0"/>
          <p:nvPr/>
        </p:nvPicPr>
        <p:blipFill rotWithShape="1">
          <a:blip r:embed="rId3">
            <a:alphaModFix/>
          </a:blip>
          <a:srcRect b="48355" l="74877" r="0" t="4324"/>
          <a:stretch/>
        </p:blipFill>
        <p:spPr>
          <a:xfrm>
            <a:off x="4890075" y="2719650"/>
            <a:ext cx="2240324" cy="21730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0" name="Shape 1140"/>
        <p:cNvGrpSpPr/>
        <p:nvPr/>
      </p:nvGrpSpPr>
      <p:grpSpPr>
        <a:xfrm>
          <a:off x="0" y="0"/>
          <a:ext cx="0" cy="0"/>
          <a:chOff x="0" y="0"/>
          <a:chExt cx="0" cy="0"/>
        </a:xfrm>
      </p:grpSpPr>
      <p:sp>
        <p:nvSpPr>
          <p:cNvPr id="1141" name="Shape 1141"/>
          <p:cNvSpPr txBox="1"/>
          <p:nvPr>
            <p:ph idx="1" type="body"/>
          </p:nvPr>
        </p:nvSpPr>
        <p:spPr>
          <a:xfrm>
            <a:off x="2424350" y="2997823"/>
            <a:ext cx="1744500" cy="17274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BR&gt; 8 and &gt;34 leads to decline in true demand &amp; disengagement</a:t>
            </a:r>
          </a:p>
        </p:txBody>
      </p:sp>
      <p:sp>
        <p:nvSpPr>
          <p:cNvPr id="1142" name="Shape 1142"/>
          <p:cNvSpPr txBox="1"/>
          <p:nvPr>
            <p:ph type="title"/>
          </p:nvPr>
        </p:nvSpPr>
        <p:spPr>
          <a:xfrm>
            <a:off x="83100" y="-12175"/>
            <a:ext cx="8917800" cy="550800"/>
          </a:xfrm>
          <a:prstGeom prst="rect">
            <a:avLst/>
          </a:prstGeom>
        </p:spPr>
        <p:txBody>
          <a:bodyPr anchorCtr="0" anchor="ctr" bIns="91425" lIns="91425" rIns="91425" wrap="square" tIns="91425">
            <a:noAutofit/>
          </a:bodyPr>
          <a:lstStyle/>
          <a:p>
            <a:pPr lvl="0" rtl="0">
              <a:spcBef>
                <a:spcPts val="0"/>
              </a:spcBef>
              <a:buNone/>
            </a:pPr>
            <a:r>
              <a:rPr lang="en" sz="2400"/>
              <a:t>Insights &amp; Patterns on Service levels</a:t>
            </a:r>
          </a:p>
        </p:txBody>
      </p:sp>
      <p:sp>
        <p:nvSpPr>
          <p:cNvPr id="1143" name="Shape 1143"/>
          <p:cNvSpPr txBox="1"/>
          <p:nvPr>
            <p:ph idx="1" type="body"/>
          </p:nvPr>
        </p:nvSpPr>
        <p:spPr>
          <a:xfrm>
            <a:off x="2437175" y="698250"/>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Stock out &gt; 10% leads to disengagement</a:t>
            </a:r>
            <a:br>
              <a:rPr lang="en" sz="1200">
                <a:solidFill>
                  <a:schemeClr val="dk1"/>
                </a:solidFill>
              </a:rPr>
            </a:br>
            <a:r>
              <a:rPr lang="en" sz="1200">
                <a:solidFill>
                  <a:schemeClr val="dk1"/>
                </a:solidFill>
              </a:rPr>
              <a:t>(Inconclusive)</a:t>
            </a:r>
          </a:p>
        </p:txBody>
      </p:sp>
      <p:sp>
        <p:nvSpPr>
          <p:cNvPr id="1144" name="Shape 1144"/>
          <p:cNvSpPr txBox="1"/>
          <p:nvPr>
            <p:ph idx="1" type="body"/>
          </p:nvPr>
        </p:nvSpPr>
        <p:spPr>
          <a:xfrm>
            <a:off x="7085375" y="752550"/>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Delay (ATA - Booking ETA) beyond 3 minutes leads to high level of dis-engagement</a:t>
            </a:r>
            <a:br>
              <a:rPr lang="en" sz="1200">
                <a:solidFill>
                  <a:schemeClr val="dk1"/>
                </a:solidFill>
              </a:rPr>
            </a:br>
            <a:r>
              <a:rPr lang="en" sz="1200">
                <a:solidFill>
                  <a:schemeClr val="dk1"/>
                </a:solidFill>
              </a:rPr>
              <a:t>(Inconclusive)</a:t>
            </a:r>
          </a:p>
        </p:txBody>
      </p:sp>
      <p:sp>
        <p:nvSpPr>
          <p:cNvPr id="1145" name="Shape 1145"/>
          <p:cNvSpPr txBox="1"/>
          <p:nvPr>
            <p:ph idx="1" type="body"/>
          </p:nvPr>
        </p:nvSpPr>
        <p:spPr>
          <a:xfrm>
            <a:off x="7085375" y="2981775"/>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Trust factor (ETA booking - Discovery ETA) &lt; 1 min leads to </a:t>
            </a:r>
            <a:r>
              <a:rPr lang="en" sz="1200">
                <a:solidFill>
                  <a:schemeClr val="dk1"/>
                </a:solidFill>
              </a:rPr>
              <a:t>disengagement</a:t>
            </a:r>
            <a:br>
              <a:rPr lang="en" sz="1200">
                <a:solidFill>
                  <a:schemeClr val="dk1"/>
                </a:solidFill>
              </a:rPr>
            </a:br>
            <a:r>
              <a:rPr lang="en" sz="1200">
                <a:solidFill>
                  <a:schemeClr val="dk1"/>
                </a:solidFill>
              </a:rPr>
              <a:t>Highly sensitive to it</a:t>
            </a:r>
          </a:p>
        </p:txBody>
      </p:sp>
      <p:pic>
        <p:nvPicPr>
          <p:cNvPr id="1146" name="Shape 1146"/>
          <p:cNvPicPr preferRelativeResize="0"/>
          <p:nvPr/>
        </p:nvPicPr>
        <p:blipFill rotWithShape="1">
          <a:blip r:embed="rId3">
            <a:alphaModFix/>
          </a:blip>
          <a:srcRect b="0" l="0" r="75041" t="51867"/>
          <a:stretch/>
        </p:blipFill>
        <p:spPr>
          <a:xfrm>
            <a:off x="189300" y="464675"/>
            <a:ext cx="2225775" cy="2210450"/>
          </a:xfrm>
          <a:prstGeom prst="rect">
            <a:avLst/>
          </a:prstGeom>
          <a:noFill/>
          <a:ln>
            <a:noFill/>
          </a:ln>
        </p:spPr>
      </p:pic>
      <p:pic>
        <p:nvPicPr>
          <p:cNvPr id="1147" name="Shape 1147"/>
          <p:cNvPicPr preferRelativeResize="0"/>
          <p:nvPr/>
        </p:nvPicPr>
        <p:blipFill rotWithShape="1">
          <a:blip r:embed="rId3">
            <a:alphaModFix/>
          </a:blip>
          <a:srcRect b="0" l="25394" r="50625" t="51867"/>
          <a:stretch/>
        </p:blipFill>
        <p:spPr>
          <a:xfrm>
            <a:off x="232937" y="2756300"/>
            <a:ext cx="2138501" cy="2210450"/>
          </a:xfrm>
          <a:prstGeom prst="rect">
            <a:avLst/>
          </a:prstGeom>
          <a:noFill/>
          <a:ln>
            <a:noFill/>
          </a:ln>
        </p:spPr>
      </p:pic>
      <p:pic>
        <p:nvPicPr>
          <p:cNvPr id="1148" name="Shape 1148"/>
          <p:cNvPicPr preferRelativeResize="0"/>
          <p:nvPr/>
        </p:nvPicPr>
        <p:blipFill rotWithShape="1">
          <a:blip r:embed="rId3">
            <a:alphaModFix/>
          </a:blip>
          <a:srcRect b="0" l="50134" r="25886" t="51867"/>
          <a:stretch/>
        </p:blipFill>
        <p:spPr>
          <a:xfrm>
            <a:off x="4761950" y="464675"/>
            <a:ext cx="2138501" cy="2210450"/>
          </a:xfrm>
          <a:prstGeom prst="rect">
            <a:avLst/>
          </a:prstGeom>
          <a:noFill/>
          <a:ln>
            <a:noFill/>
          </a:ln>
        </p:spPr>
      </p:pic>
      <p:pic>
        <p:nvPicPr>
          <p:cNvPr id="1149" name="Shape 1149"/>
          <p:cNvPicPr preferRelativeResize="0"/>
          <p:nvPr/>
        </p:nvPicPr>
        <p:blipFill rotWithShape="1">
          <a:blip r:embed="rId3">
            <a:alphaModFix/>
          </a:blip>
          <a:srcRect b="0" l="74521" r="1498" t="51867"/>
          <a:stretch/>
        </p:blipFill>
        <p:spPr>
          <a:xfrm>
            <a:off x="4761950" y="2748200"/>
            <a:ext cx="2138501" cy="22104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3" name="Shape 1153"/>
        <p:cNvGrpSpPr/>
        <p:nvPr/>
      </p:nvGrpSpPr>
      <p:grpSpPr>
        <a:xfrm>
          <a:off x="0" y="0"/>
          <a:ext cx="0" cy="0"/>
          <a:chOff x="0" y="0"/>
          <a:chExt cx="0" cy="0"/>
        </a:xfrm>
      </p:grpSpPr>
      <p:sp>
        <p:nvSpPr>
          <p:cNvPr id="1154" name="Shape 1154"/>
          <p:cNvSpPr txBox="1"/>
          <p:nvPr>
            <p:ph type="title"/>
          </p:nvPr>
        </p:nvSpPr>
        <p:spPr>
          <a:xfrm>
            <a:off x="6900" y="64025"/>
            <a:ext cx="9060900" cy="655500"/>
          </a:xfrm>
          <a:prstGeom prst="rect">
            <a:avLst/>
          </a:prstGeom>
        </p:spPr>
        <p:txBody>
          <a:bodyPr anchorCtr="0" anchor="ctr" bIns="91425" lIns="91425" rIns="91425" wrap="square" tIns="91425">
            <a:noAutofit/>
          </a:bodyPr>
          <a:lstStyle/>
          <a:p>
            <a:pPr lvl="0" rtl="0">
              <a:spcBef>
                <a:spcPts val="0"/>
              </a:spcBef>
              <a:buNone/>
            </a:pPr>
            <a:r>
              <a:rPr lang="en" sz="2200"/>
              <a:t>Airport Premium segment is very sensitive to delay &amp; DDD</a:t>
            </a:r>
          </a:p>
        </p:txBody>
      </p:sp>
      <p:graphicFrame>
        <p:nvGraphicFramePr>
          <p:cNvPr id="1155" name="Shape 1155"/>
          <p:cNvGraphicFramePr/>
          <p:nvPr/>
        </p:nvGraphicFramePr>
        <p:xfrm>
          <a:off x="266700" y="891775"/>
          <a:ext cx="3000000" cy="3000000"/>
        </p:xfrm>
        <a:graphic>
          <a:graphicData uri="http://schemas.openxmlformats.org/drawingml/2006/table">
            <a:tbl>
              <a:tblPr>
                <a:noFill/>
                <a:tableStyleId>{48737297-9C99-489F-A898-F8D5AF59E813}</a:tableStyleId>
              </a:tblPr>
              <a:tblGrid>
                <a:gridCol w="1387275"/>
                <a:gridCol w="1720950"/>
                <a:gridCol w="1849925"/>
                <a:gridCol w="1849925"/>
                <a:gridCol w="1849925"/>
              </a:tblGrid>
              <a:tr h="521425">
                <a:tc>
                  <a:txBody>
                    <a:bodyPr>
                      <a:noAutofit/>
                    </a:bodyPr>
                    <a:lstStyle/>
                    <a:p>
                      <a:pPr lvl="0" rtl="0">
                        <a:spcBef>
                          <a:spcPts val="0"/>
                        </a:spcBef>
                        <a:buNone/>
                      </a:pPr>
                      <a:r>
                        <a:rPr b="1" lang="en" sz="1200"/>
                        <a:t>Category</a:t>
                      </a:r>
                    </a:p>
                  </a:txBody>
                  <a:tcPr marT="91425" marB="91425" marR="91425" marL="91425" anchor="ctr"/>
                </a:tc>
                <a:tc>
                  <a:txBody>
                    <a:bodyPr>
                      <a:noAutofit/>
                    </a:bodyPr>
                    <a:lstStyle/>
                    <a:p>
                      <a:pPr lvl="0" rtl="0">
                        <a:spcBef>
                          <a:spcPts val="0"/>
                        </a:spcBef>
                        <a:buNone/>
                      </a:pPr>
                      <a:r>
                        <a:rPr b="1" lang="en" sz="1200"/>
                        <a:t>Metric</a:t>
                      </a:r>
                    </a:p>
                  </a:txBody>
                  <a:tcPr marT="91425" marB="91425" marR="91425" marL="91425" anchor="ctr"/>
                </a:tc>
                <a:tc>
                  <a:txBody>
                    <a:bodyPr>
                      <a:noAutofit/>
                    </a:bodyPr>
                    <a:lstStyle/>
                    <a:p>
                      <a:pPr lvl="0" rtl="0">
                        <a:spcBef>
                          <a:spcPts val="0"/>
                        </a:spcBef>
                        <a:buNone/>
                      </a:pPr>
                      <a:r>
                        <a:rPr b="1" lang="en" sz="1200"/>
                        <a:t>Minimum SLA threshold</a:t>
                      </a:r>
                    </a:p>
                  </a:txBody>
                  <a:tcPr marT="91425" marB="91425" marR="91425" marL="91425" anchor="ctr"/>
                </a:tc>
                <a:tc>
                  <a:txBody>
                    <a:bodyPr>
                      <a:noAutofit/>
                    </a:bodyPr>
                    <a:lstStyle/>
                    <a:p>
                      <a:pPr lvl="0" rtl="0">
                        <a:spcBef>
                          <a:spcPts val="0"/>
                        </a:spcBef>
                        <a:buNone/>
                      </a:pPr>
                      <a:r>
                        <a:rPr b="1" lang="en" sz="1200"/>
                        <a:t>Minimum SLA threshold (platform)</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b="1" lang="en" sz="1200"/>
                        <a:t>Desired gap in service level (vs. platform)</a:t>
                      </a:r>
                    </a:p>
                  </a:txBody>
                  <a:tcPr marT="91425" marB="91425" marR="91425" marL="91425" anchor="ctr"/>
                </a:tc>
              </a:tr>
              <a:tr h="396200">
                <a:tc rowSpan="3">
                  <a:txBody>
                    <a:bodyPr>
                      <a:noAutofit/>
                    </a:bodyPr>
                    <a:lstStyle/>
                    <a:p>
                      <a:pPr lvl="0" rtl="0">
                        <a:spcBef>
                          <a:spcPts val="0"/>
                        </a:spcBef>
                        <a:buNone/>
                      </a:pPr>
                      <a:r>
                        <a:rPr lang="en" sz="1200"/>
                        <a:t>Availability</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Availability</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&gt;90%</a:t>
                      </a:r>
                    </a:p>
                  </a:txBody>
                  <a:tcPr marT="91425" marB="91425" marR="91425" marL="91425" anchor="ctr">
                    <a:lnR cap="flat" cmpd="sng" w="9525">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&gt;87%</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B cap="flat" cmpd="sng" w="9525">
                      <a:solidFill>
                        <a:srgbClr val="9E9E9E"/>
                      </a:solidFill>
                      <a:prstDash val="solid"/>
                      <a:round/>
                      <a:headEnd len="med" w="med" type="none"/>
                      <a:tailEnd len="med" w="med" type="none"/>
                    </a:lnB>
                  </a:tcPr>
                </a:tc>
              </a:tr>
              <a:tr h="396200">
                <a:tc vMerge="1"/>
                <a:tc>
                  <a:txBody>
                    <a:bodyPr>
                      <a:noAutofit/>
                    </a:bodyPr>
                    <a:lstStyle/>
                    <a:p>
                      <a:pPr lvl="0" rtl="0">
                        <a:spcBef>
                          <a:spcPts val="0"/>
                        </a:spcBef>
                        <a:buNone/>
                      </a:pPr>
                      <a:r>
                        <a:rPr lang="en" sz="1200"/>
                        <a:t>DDD</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&lt;10%</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&lt;15%</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Highly Sensitive</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r>
              <a:tr h="396200">
                <a:tc vMerge="1"/>
                <a:tc>
                  <a:txBody>
                    <a:bodyPr>
                      <a:noAutofit/>
                    </a:bodyPr>
                    <a:lstStyle/>
                    <a:p>
                      <a:pPr lvl="0" rtl="0">
                        <a:spcBef>
                          <a:spcPts val="0"/>
                        </a:spcBef>
                        <a:buNone/>
                      </a:pPr>
                      <a:r>
                        <a:rPr lang="en" sz="1200"/>
                        <a:t>Stockout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&lt;10%</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&lt;13%</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521425">
                <a:tc>
                  <a:txBody>
                    <a:bodyPr>
                      <a:noAutofit/>
                    </a:bodyPr>
                    <a:lstStyle/>
                    <a:p>
                      <a:pPr lvl="0" rtl="0">
                        <a:spcBef>
                          <a:spcPts val="0"/>
                        </a:spcBef>
                        <a:buNone/>
                      </a:pPr>
                      <a:r>
                        <a:rPr lang="en" sz="1200"/>
                        <a:t>Quality of availability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Discovery ETA</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&lt;2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&lt;5 minutes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Clr>
                          <a:schemeClr val="dk1"/>
                        </a:buClr>
                        <a:buSzPts val="1100"/>
                        <a:buFont typeface="Arial"/>
                        <a:buNone/>
                      </a:pPr>
                      <a:r>
                        <a:rPr lang="en" sz="1200">
                          <a:solidFill>
                            <a:schemeClr val="dk1"/>
                          </a:solidFill>
                        </a:rPr>
                        <a:t>Highly Sensitive</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r>
              <a:tr h="396200">
                <a:tc rowSpan="2">
                  <a:txBody>
                    <a:bodyPr>
                      <a:noAutofit/>
                    </a:bodyPr>
                    <a:lstStyle/>
                    <a:p>
                      <a:pPr lvl="0" rtl="0">
                        <a:spcBef>
                          <a:spcPts val="0"/>
                        </a:spcBef>
                        <a:buNone/>
                      </a:pPr>
                      <a:r>
                        <a:rPr lang="en" sz="1200"/>
                        <a:t>Pricing</a:t>
                      </a:r>
                    </a:p>
                  </a:txBody>
                  <a:tcPr marT="91425" marB="91425" marR="91425" marL="91425" anchor="ct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Peak multiplier</a:t>
                      </a:r>
                    </a:p>
                  </a:txBody>
                  <a:tcPr marT="91425" marB="91425" marR="91425" marL="91425" anchor="ctr">
                    <a:lnT cap="flat" cmpd="sng" w="9525">
                      <a:solidFill>
                        <a:srgbClr val="9E9E9E"/>
                      </a:solidFill>
                      <a:prstDash val="solid"/>
                      <a:round/>
                      <a:headEnd len="med" w="med" type="none"/>
                      <a:tailEnd len="med" w="med" type="none"/>
                    </a:lnT>
                  </a:tcPr>
                </a:tc>
                <a:tc>
                  <a:txBody>
                    <a:bodyPr>
                      <a:noAutofit/>
                    </a:bodyPr>
                    <a:lstStyle/>
                    <a:p>
                      <a:pPr lvl="0" rtl="0">
                        <a:spcBef>
                          <a:spcPts val="0"/>
                        </a:spcBef>
                        <a:buNone/>
                      </a:pPr>
                      <a:r>
                        <a:rPr lang="en" sz="1200"/>
                        <a:t>&lt;1.2</a:t>
                      </a:r>
                    </a:p>
                  </a:txBody>
                  <a:tcPr marT="91425" marB="91425" marR="91425" marL="91425" anchor="ctr">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tcPr>
                </a:tc>
                <a:tc>
                  <a:txBody>
                    <a:bodyPr>
                      <a:noAutofit/>
                    </a:bodyPr>
                    <a:lstStyle/>
                    <a:p>
                      <a:pPr lvl="0" rtl="0">
                        <a:spcBef>
                          <a:spcPts val="0"/>
                        </a:spcBef>
                        <a:buNone/>
                      </a:pPr>
                      <a:r>
                        <a:rPr lang="en" sz="1200"/>
                        <a:t>&lt;1.2</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T cap="flat" cmpd="sng" w="9525">
                      <a:solidFill>
                        <a:srgbClr val="9E9E9E"/>
                      </a:solidFill>
                      <a:prstDash val="solid"/>
                      <a:round/>
                      <a:headEnd len="med" w="med" type="none"/>
                      <a:tailEnd len="med" w="med" type="none"/>
                    </a:lnT>
                  </a:tcPr>
                </a:tc>
              </a:tr>
              <a:tr h="396200">
                <a:tc vMerge="1"/>
                <a:tc>
                  <a:txBody>
                    <a:bodyPr>
                      <a:noAutofit/>
                    </a:bodyPr>
                    <a:lstStyle/>
                    <a:p>
                      <a:pPr lvl="0" rtl="0">
                        <a:spcBef>
                          <a:spcPts val="0"/>
                        </a:spcBef>
                        <a:buNone/>
                      </a:pPr>
                      <a:r>
                        <a:rPr lang="en" sz="1200"/>
                        <a:t>Blended rate</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&lt;8 and &lt;34</a:t>
                      </a:r>
                    </a:p>
                  </a:txBody>
                  <a:tcPr marT="91425" marB="91425" marR="91425" marL="91425" anchor="ctr">
                    <a:lnR cap="flat" cmpd="sng" w="9525">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&lt;10 &amp; &lt;27</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B cap="flat" cmpd="sng" w="9525">
                      <a:solidFill>
                        <a:srgbClr val="9E9E9E"/>
                      </a:solidFill>
                      <a:prstDash val="solid"/>
                      <a:round/>
                      <a:headEnd len="med" w="med" type="none"/>
                      <a:tailEnd len="med" w="med" type="none"/>
                    </a:lnB>
                  </a:tcPr>
                </a:tc>
              </a:tr>
              <a:tr h="396200">
                <a:tc rowSpan="2">
                  <a:txBody>
                    <a:bodyPr>
                      <a:noAutofit/>
                    </a:bodyPr>
                    <a:lstStyle/>
                    <a:p>
                      <a:pPr lvl="0" rtl="0">
                        <a:spcBef>
                          <a:spcPts val="0"/>
                        </a:spcBef>
                        <a:buNone/>
                      </a:pPr>
                      <a:r>
                        <a:rPr lang="en" sz="1200"/>
                        <a:t>Reliability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Delay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&lt;3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&lt;3 mins &amp; &lt; 8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96200">
                <a:tc vMerge="1"/>
                <a:tc>
                  <a:txBody>
                    <a:bodyPr>
                      <a:noAutofit/>
                    </a:bodyPr>
                    <a:lstStyle/>
                    <a:p>
                      <a:pPr lvl="0" rtl="0">
                        <a:spcBef>
                          <a:spcPts val="0"/>
                        </a:spcBef>
                        <a:buNone/>
                      </a:pPr>
                      <a:r>
                        <a:rPr lang="en" sz="1200"/>
                        <a:t>Trust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&lt;1 min</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&lt;5 minutes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solidFill>
                            <a:schemeClr val="dk1"/>
                          </a:solidFill>
                        </a:rPr>
                        <a:t>+4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Shape 1160"/>
          <p:cNvSpPr txBox="1"/>
          <p:nvPr>
            <p:ph type="title"/>
          </p:nvPr>
        </p:nvSpPr>
        <p:spPr>
          <a:xfrm>
            <a:off x="83100" y="-12175"/>
            <a:ext cx="9060900" cy="655500"/>
          </a:xfrm>
          <a:prstGeom prst="rect">
            <a:avLst/>
          </a:prstGeom>
        </p:spPr>
        <p:txBody>
          <a:bodyPr anchorCtr="0" anchor="ctr" bIns="91425" lIns="91425" rIns="91425" wrap="square" tIns="91425">
            <a:noAutofit/>
          </a:bodyPr>
          <a:lstStyle/>
          <a:p>
            <a:pPr lvl="0" rtl="0">
              <a:spcBef>
                <a:spcPts val="0"/>
              </a:spcBef>
              <a:buNone/>
            </a:pPr>
            <a:r>
              <a:rPr lang="en" sz="2200"/>
              <a:t>Overall about the segments</a:t>
            </a:r>
          </a:p>
        </p:txBody>
      </p:sp>
      <p:sp>
        <p:nvSpPr>
          <p:cNvPr id="1161" name="Shape 1161"/>
          <p:cNvSpPr txBox="1"/>
          <p:nvPr/>
        </p:nvSpPr>
        <p:spPr>
          <a:xfrm>
            <a:off x="222750" y="749250"/>
            <a:ext cx="8788500" cy="3958800"/>
          </a:xfrm>
          <a:prstGeom prst="rect">
            <a:avLst/>
          </a:prstGeom>
          <a:noFill/>
          <a:ln>
            <a:noFill/>
          </a:ln>
        </p:spPr>
        <p:txBody>
          <a:bodyPr anchorCtr="0" anchor="t" bIns="91425" lIns="91425" rIns="91425" wrap="square" tIns="91425">
            <a:noAutofit/>
          </a:bodyPr>
          <a:lstStyle/>
          <a:p>
            <a:pPr indent="-317500" lvl="0" marL="457200" rtl="0">
              <a:lnSpc>
                <a:spcPct val="150000"/>
              </a:lnSpc>
              <a:spcBef>
                <a:spcPts val="0"/>
              </a:spcBef>
              <a:spcAft>
                <a:spcPts val="0"/>
              </a:spcAft>
              <a:buClr>
                <a:schemeClr val="dk1"/>
              </a:buClr>
              <a:buSzPts val="1400"/>
              <a:buChar char="●"/>
            </a:pPr>
            <a:r>
              <a:rPr lang="en">
                <a:solidFill>
                  <a:schemeClr val="dk1"/>
                </a:solidFill>
              </a:rPr>
              <a:t>S1 - Commute Non Premium segment is very sensitive to delay and Blended rate &amp; is relatively insensitive to DDD</a:t>
            </a:r>
          </a:p>
          <a:p>
            <a:pPr indent="-317500" lvl="0" marL="457200" rtl="0">
              <a:lnSpc>
                <a:spcPct val="150000"/>
              </a:lnSpc>
              <a:spcBef>
                <a:spcPts val="0"/>
              </a:spcBef>
              <a:spcAft>
                <a:spcPts val="0"/>
              </a:spcAft>
              <a:buClr>
                <a:schemeClr val="dk1"/>
              </a:buClr>
              <a:buSzPts val="1400"/>
              <a:buChar char="●"/>
            </a:pPr>
            <a:r>
              <a:rPr lang="en">
                <a:solidFill>
                  <a:schemeClr val="dk1"/>
                </a:solidFill>
              </a:rPr>
              <a:t>S2 - Commute Premium segment is very sensitive to discovery ETA and delay &amp; has very less tolerance for DDD</a:t>
            </a:r>
          </a:p>
          <a:p>
            <a:pPr indent="-317500" lvl="0" marL="457200" rtl="0">
              <a:lnSpc>
                <a:spcPct val="150000"/>
              </a:lnSpc>
              <a:spcBef>
                <a:spcPts val="0"/>
              </a:spcBef>
              <a:spcAft>
                <a:spcPts val="0"/>
              </a:spcAft>
              <a:buClr>
                <a:schemeClr val="dk1"/>
              </a:buClr>
              <a:buSzPts val="1400"/>
              <a:buChar char="●"/>
            </a:pPr>
            <a:r>
              <a:rPr lang="en">
                <a:solidFill>
                  <a:schemeClr val="dk1"/>
                </a:solidFill>
              </a:rPr>
              <a:t>S3 - Leisure non premium segment is very sensitive to Blended rate &amp; has very high tolerance for DDD &amp; delay</a:t>
            </a:r>
          </a:p>
          <a:p>
            <a:pPr indent="-317500" lvl="0" marL="457200" rtl="0">
              <a:lnSpc>
                <a:spcPct val="150000"/>
              </a:lnSpc>
              <a:spcBef>
                <a:spcPts val="0"/>
              </a:spcBef>
              <a:spcAft>
                <a:spcPts val="0"/>
              </a:spcAft>
              <a:buClr>
                <a:schemeClr val="dk1"/>
              </a:buClr>
              <a:buSzPts val="1400"/>
              <a:buChar char="●"/>
            </a:pPr>
            <a:r>
              <a:rPr lang="en">
                <a:solidFill>
                  <a:schemeClr val="dk1"/>
                </a:solidFill>
              </a:rPr>
              <a:t>S4 - Leisure Premium segment is very sensitive to DDD and trust (discovery &amp; booking ETA) and has high spending behaviour to avail better service</a:t>
            </a:r>
          </a:p>
          <a:p>
            <a:pPr indent="-317500" lvl="0" marL="457200" rtl="0">
              <a:lnSpc>
                <a:spcPct val="150000"/>
              </a:lnSpc>
              <a:spcBef>
                <a:spcPts val="0"/>
              </a:spcBef>
              <a:spcAft>
                <a:spcPts val="0"/>
              </a:spcAft>
              <a:buClr>
                <a:schemeClr val="dk1"/>
              </a:buClr>
              <a:buSzPts val="1400"/>
              <a:buChar char="●"/>
            </a:pPr>
            <a:r>
              <a:rPr lang="en">
                <a:solidFill>
                  <a:schemeClr val="dk1"/>
                </a:solidFill>
              </a:rPr>
              <a:t>S5 - Airport Non Premium segment is very sensitive to Blended Rate and has high tolerance towards DD &amp; delay</a:t>
            </a:r>
          </a:p>
          <a:p>
            <a:pPr indent="-317500" lvl="0" marL="457200" rtl="0">
              <a:lnSpc>
                <a:spcPct val="150000"/>
              </a:lnSpc>
              <a:spcBef>
                <a:spcPts val="0"/>
              </a:spcBef>
              <a:buClr>
                <a:schemeClr val="dk1"/>
              </a:buClr>
              <a:buSzPts val="1400"/>
              <a:buChar char="●"/>
            </a:pPr>
            <a:r>
              <a:rPr lang="en">
                <a:solidFill>
                  <a:schemeClr val="dk1"/>
                </a:solidFill>
              </a:rPr>
              <a:t>S6 - Airport Premium segment is very sensitive to delay &amp; DDD</a:t>
            </a: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5" name="Shape 1165"/>
        <p:cNvGrpSpPr/>
        <p:nvPr/>
      </p:nvGrpSpPr>
      <p:grpSpPr>
        <a:xfrm>
          <a:off x="0" y="0"/>
          <a:ext cx="0" cy="0"/>
          <a:chOff x="0" y="0"/>
          <a:chExt cx="0" cy="0"/>
        </a:xfrm>
      </p:grpSpPr>
      <p:sp>
        <p:nvSpPr>
          <p:cNvPr id="1166" name="Shape 1166"/>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Insights on </a:t>
            </a:r>
            <a:r>
              <a:rPr lang="en" sz="2400"/>
              <a:t>Availability across customer segments</a:t>
            </a:r>
          </a:p>
        </p:txBody>
      </p:sp>
      <p:pic>
        <p:nvPicPr>
          <p:cNvPr id="1167" name="Shape 1167"/>
          <p:cNvPicPr preferRelativeResize="0"/>
          <p:nvPr/>
        </p:nvPicPr>
        <p:blipFill>
          <a:blip r:embed="rId3">
            <a:alphaModFix/>
          </a:blip>
          <a:stretch>
            <a:fillRect/>
          </a:stretch>
        </p:blipFill>
        <p:spPr>
          <a:xfrm>
            <a:off x="146925" y="614825"/>
            <a:ext cx="8850154" cy="3691775"/>
          </a:xfrm>
          <a:prstGeom prst="rect">
            <a:avLst/>
          </a:prstGeom>
          <a:noFill/>
          <a:ln>
            <a:noFill/>
          </a:ln>
        </p:spPr>
      </p:pic>
      <p:sp>
        <p:nvSpPr>
          <p:cNvPr id="1168" name="Shape 1168"/>
          <p:cNvSpPr/>
          <p:nvPr/>
        </p:nvSpPr>
        <p:spPr>
          <a:xfrm>
            <a:off x="146925" y="4339350"/>
            <a:ext cx="8860800" cy="727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304800" lvl="0" marL="457200" rtl="0">
              <a:spcBef>
                <a:spcPts val="0"/>
              </a:spcBef>
              <a:buSzPts val="1200"/>
              <a:buChar char="●"/>
            </a:pPr>
            <a:r>
              <a:rPr lang="en" sz="1200"/>
              <a:t>Loyal customers get a better availability when compared to Preferred and Non-Preferred customers</a:t>
            </a: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sp>
        <p:nvSpPr>
          <p:cNvPr id="1173" name="Shape 1173"/>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Insights on Blended Rate across customer segments</a:t>
            </a:r>
          </a:p>
        </p:txBody>
      </p:sp>
      <p:sp>
        <p:nvSpPr>
          <p:cNvPr id="1174" name="Shape 1174"/>
          <p:cNvSpPr/>
          <p:nvPr/>
        </p:nvSpPr>
        <p:spPr>
          <a:xfrm>
            <a:off x="146925" y="4339350"/>
            <a:ext cx="8860800" cy="727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304800" lvl="0" marL="457200" rtl="0">
              <a:spcBef>
                <a:spcPts val="0"/>
              </a:spcBef>
              <a:spcAft>
                <a:spcPts val="0"/>
              </a:spcAft>
              <a:buSzPts val="1200"/>
              <a:buChar char="●"/>
            </a:pPr>
            <a:r>
              <a:rPr lang="en" sz="1200"/>
              <a:t>Loyal customers in the Commute-Premium Segment have Blended Rate comparatively on the higher side</a:t>
            </a:r>
          </a:p>
          <a:p>
            <a:pPr indent="-304800" lvl="0" marL="457200" rtl="0">
              <a:spcBef>
                <a:spcPts val="0"/>
              </a:spcBef>
              <a:buSzPts val="1200"/>
              <a:buChar char="●"/>
            </a:pPr>
            <a:r>
              <a:rPr lang="en" sz="1200"/>
              <a:t>Blended rate is more for the Airport segment compared to other use case segments</a:t>
            </a:r>
          </a:p>
        </p:txBody>
      </p:sp>
      <p:pic>
        <p:nvPicPr>
          <p:cNvPr id="1175" name="Shape 1175"/>
          <p:cNvPicPr preferRelativeResize="0"/>
          <p:nvPr/>
        </p:nvPicPr>
        <p:blipFill>
          <a:blip r:embed="rId3">
            <a:alphaModFix/>
          </a:blip>
          <a:stretch>
            <a:fillRect/>
          </a:stretch>
        </p:blipFill>
        <p:spPr>
          <a:xfrm>
            <a:off x="152400" y="614825"/>
            <a:ext cx="8860802" cy="35721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txBox="1"/>
          <p:nvPr>
            <p:ph idx="1" type="body"/>
          </p:nvPr>
        </p:nvSpPr>
        <p:spPr>
          <a:xfrm>
            <a:off x="34625" y="695275"/>
            <a:ext cx="4895700" cy="4243200"/>
          </a:xfrm>
          <a:prstGeom prst="rect">
            <a:avLst/>
          </a:prstGeom>
          <a:ln cap="flat" cmpd="sng" w="9525">
            <a:solidFill>
              <a:srgbClr val="000000"/>
            </a:solidFill>
            <a:prstDash val="solid"/>
            <a:round/>
            <a:headEnd len="med" w="med" type="none"/>
            <a:tailEnd len="med" w="med" type="none"/>
          </a:ln>
        </p:spPr>
        <p:txBody>
          <a:bodyPr anchorCtr="0" anchor="t" bIns="91425" lIns="91425" rIns="91425" wrap="square" tIns="91425">
            <a:noAutofit/>
          </a:bodyPr>
          <a:lstStyle/>
          <a:p>
            <a:pPr indent="-330200" lvl="0" marL="457200" marR="0" rtl="0" algn="l">
              <a:lnSpc>
                <a:spcPct val="115000"/>
              </a:lnSpc>
              <a:spcBef>
                <a:spcPts val="0"/>
              </a:spcBef>
              <a:spcAft>
                <a:spcPts val="1600"/>
              </a:spcAft>
              <a:buClr>
                <a:srgbClr val="000000"/>
              </a:buClr>
              <a:buSzPts val="1600"/>
              <a:buFont typeface="Arial"/>
              <a:buAutoNum type="arabicPeriod"/>
            </a:pPr>
            <a:r>
              <a:rPr lang="en" sz="1600">
                <a:solidFill>
                  <a:srgbClr val="000000"/>
                </a:solidFill>
              </a:rPr>
              <a:t>Business Objective</a:t>
            </a:r>
          </a:p>
          <a:p>
            <a:pPr lvl="0" marR="0" rtl="0" algn="l">
              <a:lnSpc>
                <a:spcPct val="115000"/>
              </a:lnSpc>
              <a:spcBef>
                <a:spcPts val="0"/>
              </a:spcBef>
              <a:spcAft>
                <a:spcPts val="1600"/>
              </a:spcAft>
              <a:buNone/>
            </a:pPr>
            <a:r>
              <a:rPr lang="en" sz="1400">
                <a:solidFill>
                  <a:srgbClr val="000000"/>
                </a:solidFill>
              </a:rPr>
              <a:t>Increase SOW and thus LTV for a customer by increasing following -</a:t>
            </a:r>
          </a:p>
          <a:p>
            <a:pPr indent="-317500" lvl="0" marL="457200" marR="0" rtl="0" algn="l">
              <a:lnSpc>
                <a:spcPct val="115000"/>
              </a:lnSpc>
              <a:spcBef>
                <a:spcPts val="0"/>
              </a:spcBef>
              <a:spcAft>
                <a:spcPts val="0"/>
              </a:spcAft>
              <a:buClr>
                <a:srgbClr val="000000"/>
              </a:buClr>
              <a:buSzPts val="1400"/>
              <a:buChar char="-"/>
            </a:pPr>
            <a:r>
              <a:rPr lang="en" sz="1400">
                <a:solidFill>
                  <a:srgbClr val="000000"/>
                </a:solidFill>
              </a:rPr>
              <a:t>Increase Engagement with Ola</a:t>
            </a:r>
          </a:p>
          <a:p>
            <a:pPr indent="-317500" lvl="0" marL="457200" marR="0" rtl="0" algn="l">
              <a:lnSpc>
                <a:spcPct val="115000"/>
              </a:lnSpc>
              <a:spcBef>
                <a:spcPts val="0"/>
              </a:spcBef>
              <a:spcAft>
                <a:spcPts val="0"/>
              </a:spcAft>
              <a:buClr>
                <a:srgbClr val="000000"/>
              </a:buClr>
              <a:buSzPts val="1400"/>
              <a:buChar char="-"/>
            </a:pPr>
            <a:r>
              <a:rPr lang="en" sz="1400">
                <a:solidFill>
                  <a:srgbClr val="000000"/>
                </a:solidFill>
              </a:rPr>
              <a:t>Increase Conversion (Ride now to Confirm Booking)</a:t>
            </a:r>
          </a:p>
          <a:p>
            <a:pPr indent="-317500" lvl="0" marL="457200" marR="0" rtl="0" algn="l">
              <a:lnSpc>
                <a:spcPct val="115000"/>
              </a:lnSpc>
              <a:spcBef>
                <a:spcPts val="0"/>
              </a:spcBef>
              <a:spcAft>
                <a:spcPts val="1600"/>
              </a:spcAft>
              <a:buClr>
                <a:srgbClr val="000000"/>
              </a:buClr>
              <a:buSzPts val="1400"/>
              <a:buChar char="-"/>
            </a:pPr>
            <a:r>
              <a:rPr lang="en" sz="1400">
                <a:solidFill>
                  <a:srgbClr val="000000"/>
                </a:solidFill>
              </a:rPr>
              <a:t>Increase BR/Km (Upsell)</a:t>
            </a:r>
          </a:p>
          <a:p>
            <a:pPr lvl="0" marR="0" rtl="0" algn="l">
              <a:lnSpc>
                <a:spcPct val="115000"/>
              </a:lnSpc>
              <a:spcBef>
                <a:spcPts val="0"/>
              </a:spcBef>
              <a:spcAft>
                <a:spcPts val="1600"/>
              </a:spcAft>
              <a:buNone/>
            </a:pPr>
            <a:r>
              <a:t/>
            </a:r>
            <a:endParaRPr sz="1400">
              <a:solidFill>
                <a:srgbClr val="000000"/>
              </a:solidFill>
            </a:endParaRPr>
          </a:p>
          <a:p>
            <a:pPr indent="-330200" lvl="0" marL="457200" marR="0" rtl="0" algn="l">
              <a:lnSpc>
                <a:spcPct val="115000"/>
              </a:lnSpc>
              <a:spcBef>
                <a:spcPts val="0"/>
              </a:spcBef>
              <a:spcAft>
                <a:spcPts val="1600"/>
              </a:spcAft>
              <a:buClr>
                <a:srgbClr val="000000"/>
              </a:buClr>
              <a:buSzPts val="1600"/>
              <a:buAutoNum type="arabicPeriod"/>
            </a:pPr>
            <a:r>
              <a:rPr lang="en" sz="1600">
                <a:solidFill>
                  <a:srgbClr val="000000"/>
                </a:solidFill>
              </a:rPr>
              <a:t>Financial Objective</a:t>
            </a:r>
          </a:p>
          <a:p>
            <a:pPr lvl="0" marR="0" rtl="0" algn="l">
              <a:lnSpc>
                <a:spcPct val="115000"/>
              </a:lnSpc>
              <a:spcBef>
                <a:spcPts val="0"/>
              </a:spcBef>
              <a:spcAft>
                <a:spcPts val="1600"/>
              </a:spcAft>
              <a:buNone/>
            </a:pPr>
            <a:r>
              <a:rPr lang="en" sz="1400">
                <a:solidFill>
                  <a:srgbClr val="000000"/>
                </a:solidFill>
              </a:rPr>
              <a:t>Three Months ROI to be &gt; 1</a:t>
            </a:r>
          </a:p>
        </p:txBody>
      </p:sp>
      <p:sp>
        <p:nvSpPr>
          <p:cNvPr id="330" name="Shape 330"/>
          <p:cNvSpPr txBox="1"/>
          <p:nvPr>
            <p:ph type="title"/>
          </p:nvPr>
        </p:nvSpPr>
        <p:spPr>
          <a:xfrm>
            <a:off x="83100" y="64025"/>
            <a:ext cx="8917800" cy="572700"/>
          </a:xfrm>
          <a:prstGeom prst="rect">
            <a:avLst/>
          </a:prstGeom>
        </p:spPr>
        <p:txBody>
          <a:bodyPr anchorCtr="0" anchor="t" bIns="91425" lIns="91425" rIns="91425" wrap="square" tIns="91425">
            <a:noAutofit/>
          </a:bodyPr>
          <a:lstStyle/>
          <a:p>
            <a:pPr lvl="0" rtl="0">
              <a:spcBef>
                <a:spcPts val="0"/>
              </a:spcBef>
              <a:buNone/>
            </a:pPr>
            <a:r>
              <a:rPr lang="en" sz="2400"/>
              <a:t>Objectives of customer loyalty</a:t>
            </a:r>
          </a:p>
        </p:txBody>
      </p:sp>
      <p:sp>
        <p:nvSpPr>
          <p:cNvPr id="331" name="Shape 331"/>
          <p:cNvSpPr txBox="1"/>
          <p:nvPr/>
        </p:nvSpPr>
        <p:spPr>
          <a:xfrm>
            <a:off x="6134625" y="1666550"/>
            <a:ext cx="1377600" cy="631800"/>
          </a:xfrm>
          <a:prstGeom prst="rect">
            <a:avLst/>
          </a:prstGeom>
          <a:noFill/>
          <a:ln>
            <a:noFill/>
          </a:ln>
        </p:spPr>
        <p:txBody>
          <a:bodyPr anchorCtr="0" anchor="ctr" bIns="91425" lIns="91425" rIns="91425" wrap="square" tIns="91425">
            <a:noAutofit/>
          </a:bodyPr>
          <a:lstStyle/>
          <a:p>
            <a:pPr lvl="0" rtl="0" algn="ctr">
              <a:lnSpc>
                <a:spcPct val="115000"/>
              </a:lnSpc>
              <a:spcBef>
                <a:spcPts val="0"/>
              </a:spcBef>
              <a:buNone/>
            </a:pPr>
            <a:r>
              <a:rPr b="1" lang="en" sz="1200">
                <a:solidFill>
                  <a:srgbClr val="0B8043"/>
                </a:solidFill>
                <a:latin typeface="Roboto"/>
                <a:ea typeface="Roboto"/>
                <a:cs typeface="Roboto"/>
                <a:sym typeface="Roboto"/>
              </a:rPr>
              <a:t>Increase LTV</a:t>
            </a:r>
          </a:p>
          <a:p>
            <a:pPr lvl="0" rtl="0" algn="ctr">
              <a:lnSpc>
                <a:spcPct val="115000"/>
              </a:lnSpc>
              <a:spcBef>
                <a:spcPts val="0"/>
              </a:spcBef>
              <a:buNone/>
            </a:pPr>
            <a:r>
              <a:rPr b="1" lang="en" sz="1200">
                <a:solidFill>
                  <a:srgbClr val="0B8043"/>
                </a:solidFill>
                <a:latin typeface="Roboto"/>
                <a:ea typeface="Roboto"/>
                <a:cs typeface="Roboto"/>
                <a:sym typeface="Roboto"/>
              </a:rPr>
              <a:t>for a customer</a:t>
            </a:r>
          </a:p>
        </p:txBody>
      </p:sp>
      <p:sp>
        <p:nvSpPr>
          <p:cNvPr id="332" name="Shape 332"/>
          <p:cNvSpPr/>
          <p:nvPr/>
        </p:nvSpPr>
        <p:spPr>
          <a:xfrm rot="1667758">
            <a:off x="5696583" y="954604"/>
            <a:ext cx="2267091" cy="2166210"/>
          </a:xfrm>
          <a:prstGeom prst="blockArc">
            <a:avLst>
              <a:gd fmla="val 14414370" name="adj1"/>
              <a:gd fmla="val 21507196" name="adj2"/>
              <a:gd fmla="val 9337" name="adj3"/>
            </a:avLst>
          </a:prstGeom>
          <a:solidFill>
            <a:srgbClr val="6AA84F"/>
          </a:solidFill>
          <a:ln cap="flat" cmpd="sng" w="9525">
            <a:solidFill>
              <a:srgbClr val="BFEBD6"/>
            </a:solidFill>
            <a:prstDash val="solid"/>
            <a:round/>
            <a:headEnd len="med" w="med" type="none"/>
            <a:tailEnd len="med" w="med" type="none"/>
          </a:ln>
          <a:effectLst>
            <a:outerShdw blurRad="85725" rotWithShape="0" algn="bl" dir="5400000" dist="9525">
              <a:srgbClr val="000000">
                <a:alpha val="15000"/>
              </a:srgbClr>
            </a:outerShdw>
          </a:effectLst>
        </p:spPr>
        <p:txBody>
          <a:bodyPr anchorCtr="0" anchor="ctr" bIns="91425" lIns="91425" rIns="91425" wrap="square" tIns="91425">
            <a:noAutofit/>
          </a:bodyPr>
          <a:lstStyle/>
          <a:p>
            <a:pPr lvl="0">
              <a:spcBef>
                <a:spcPts val="0"/>
              </a:spcBef>
              <a:buNone/>
            </a:pPr>
            <a:r>
              <a:t/>
            </a:r>
            <a:endParaRPr/>
          </a:p>
        </p:txBody>
      </p:sp>
      <p:sp>
        <p:nvSpPr>
          <p:cNvPr id="333" name="Shape 333"/>
          <p:cNvSpPr/>
          <p:nvPr/>
        </p:nvSpPr>
        <p:spPr>
          <a:xfrm flipH="1" rot="-1667758">
            <a:off x="5698134" y="954604"/>
            <a:ext cx="2267091" cy="2166210"/>
          </a:xfrm>
          <a:prstGeom prst="blockArc">
            <a:avLst>
              <a:gd fmla="val 14348563" name="adj1"/>
              <a:gd fmla="val 21472873" name="adj2"/>
              <a:gd fmla="val 9381" name="adj3"/>
            </a:avLst>
          </a:prstGeom>
          <a:solidFill>
            <a:srgbClr val="6AA84F"/>
          </a:solidFill>
          <a:ln cap="flat" cmpd="sng" w="9525">
            <a:solidFill>
              <a:srgbClr val="0E9352"/>
            </a:solidFill>
            <a:prstDash val="solid"/>
            <a:round/>
            <a:headEnd len="med" w="med" type="none"/>
            <a:tailEnd len="med" w="med" type="none"/>
          </a:ln>
          <a:effectLst>
            <a:outerShdw blurRad="142875" rotWithShape="0" algn="bl" dir="5400000" dist="19050">
              <a:srgbClr val="000000">
                <a:alpha val="15000"/>
              </a:srgbClr>
            </a:outerShdw>
          </a:effectLst>
        </p:spPr>
        <p:txBody>
          <a:bodyPr anchorCtr="0" anchor="ctr" bIns="91425" lIns="91425" rIns="91425" wrap="square" tIns="91425">
            <a:noAutofit/>
          </a:bodyPr>
          <a:lstStyle/>
          <a:p>
            <a:pPr lvl="0">
              <a:spcBef>
                <a:spcPts val="0"/>
              </a:spcBef>
              <a:buNone/>
            </a:pPr>
            <a:r>
              <a:t/>
            </a:r>
            <a:endParaRPr/>
          </a:p>
        </p:txBody>
      </p:sp>
      <p:sp>
        <p:nvSpPr>
          <p:cNvPr id="334" name="Shape 334"/>
          <p:cNvSpPr/>
          <p:nvPr/>
        </p:nvSpPr>
        <p:spPr>
          <a:xfrm flipH="1" rot="-9132835">
            <a:off x="5697433" y="953238"/>
            <a:ext cx="2266546" cy="2165889"/>
          </a:xfrm>
          <a:prstGeom prst="blockArc">
            <a:avLst>
              <a:gd fmla="val 14316164" name="adj1"/>
              <a:gd fmla="val 21500011" name="adj2"/>
              <a:gd fmla="val 9143" name="adj3"/>
            </a:avLst>
          </a:prstGeom>
          <a:solidFill>
            <a:srgbClr val="6AA84F"/>
          </a:solidFill>
          <a:ln cap="flat" cmpd="sng" w="9525">
            <a:solidFill>
              <a:srgbClr val="11B666"/>
            </a:solidFill>
            <a:prstDash val="solid"/>
            <a:round/>
            <a:headEnd len="med" w="med" type="none"/>
            <a:tailEnd len="med" w="med" type="none"/>
          </a:ln>
          <a:effectLst>
            <a:outerShdw blurRad="142875" rotWithShape="0" algn="bl" dir="5400000" dist="19050">
              <a:srgbClr val="000000">
                <a:alpha val="15000"/>
              </a:srgbClr>
            </a:outerShdw>
          </a:effectLst>
        </p:spPr>
        <p:txBody>
          <a:bodyPr anchorCtr="0" anchor="ctr" bIns="91425" lIns="91425" rIns="91425" wrap="square" tIns="91425">
            <a:noAutofit/>
          </a:bodyPr>
          <a:lstStyle/>
          <a:p>
            <a:pPr lvl="0">
              <a:spcBef>
                <a:spcPts val="0"/>
              </a:spcBef>
              <a:buNone/>
            </a:pPr>
            <a:r>
              <a:t/>
            </a:r>
            <a:endParaRPr/>
          </a:p>
        </p:txBody>
      </p:sp>
      <p:sp>
        <p:nvSpPr>
          <p:cNvPr id="335" name="Shape 335"/>
          <p:cNvSpPr/>
          <p:nvPr/>
        </p:nvSpPr>
        <p:spPr>
          <a:xfrm rot="6444877">
            <a:off x="5767339" y="2348080"/>
            <a:ext cx="287686" cy="310996"/>
          </a:xfrm>
          <a:prstGeom prst="rtTriangle">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336" name="Shape 336"/>
          <p:cNvSpPr/>
          <p:nvPr/>
        </p:nvSpPr>
        <p:spPr>
          <a:xfrm rot="-942402">
            <a:off x="7623120" y="2365088"/>
            <a:ext cx="267072" cy="247892"/>
          </a:xfrm>
          <a:prstGeom prst="rtTriangle">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sp>
        <p:nvSpPr>
          <p:cNvPr id="337" name="Shape 337"/>
          <p:cNvSpPr/>
          <p:nvPr/>
        </p:nvSpPr>
        <p:spPr>
          <a:xfrm rot="-8255933">
            <a:off x="6683517" y="921975"/>
            <a:ext cx="299414" cy="299414"/>
          </a:xfrm>
          <a:prstGeom prst="rtTriangle">
            <a:avLst/>
          </a:prstGeom>
          <a:solidFill>
            <a:srgbClr val="FFD966"/>
          </a:solidFill>
          <a:ln>
            <a:noFill/>
          </a:ln>
        </p:spPr>
        <p:txBody>
          <a:bodyPr anchorCtr="0" anchor="ctr" bIns="91425" lIns="91425" rIns="91425" wrap="square" tIns="91425">
            <a:noAutofit/>
          </a:bodyPr>
          <a:lstStyle/>
          <a:p>
            <a:pPr lvl="0">
              <a:spcBef>
                <a:spcPts val="0"/>
              </a:spcBef>
              <a:buNone/>
            </a:pPr>
            <a:r>
              <a:t/>
            </a:r>
            <a:endParaRPr/>
          </a:p>
        </p:txBody>
      </p:sp>
      <p:grpSp>
        <p:nvGrpSpPr>
          <p:cNvPr id="338" name="Shape 338"/>
          <p:cNvGrpSpPr/>
          <p:nvPr/>
        </p:nvGrpSpPr>
        <p:grpSpPr>
          <a:xfrm>
            <a:off x="4661978" y="1160285"/>
            <a:ext cx="1348086" cy="526105"/>
            <a:chOff x="1680836" y="1315124"/>
            <a:chExt cx="1931633" cy="669600"/>
          </a:xfrm>
        </p:grpSpPr>
        <p:cxnSp>
          <p:nvCxnSpPr>
            <p:cNvPr id="339" name="Shape 339"/>
            <p:cNvCxnSpPr/>
            <p:nvPr/>
          </p:nvCxnSpPr>
          <p:spPr>
            <a:xfrm>
              <a:off x="3178969" y="1638300"/>
              <a:ext cx="433500" cy="252300"/>
            </a:xfrm>
            <a:prstGeom prst="straightConnector1">
              <a:avLst/>
            </a:prstGeom>
            <a:noFill/>
            <a:ln cap="flat" cmpd="sng" w="19050">
              <a:solidFill>
                <a:srgbClr val="274E13"/>
              </a:solidFill>
              <a:prstDash val="solid"/>
              <a:round/>
              <a:headEnd len="lg" w="lg" type="oval"/>
              <a:tailEnd len="med" w="med" type="none"/>
            </a:ln>
          </p:spPr>
        </p:cxnSp>
        <p:sp>
          <p:nvSpPr>
            <p:cNvPr id="340" name="Shape 340"/>
            <p:cNvSpPr txBox="1"/>
            <p:nvPr/>
          </p:nvSpPr>
          <p:spPr>
            <a:xfrm>
              <a:off x="1680836" y="1315124"/>
              <a:ext cx="1495200" cy="669600"/>
            </a:xfrm>
            <a:prstGeom prst="rect">
              <a:avLst/>
            </a:prstGeom>
            <a:noFill/>
            <a:ln cap="flat" cmpd="sng" w="9525">
              <a:solidFill>
                <a:srgbClr val="274E13"/>
              </a:solidFill>
              <a:prstDash val="solid"/>
              <a:round/>
              <a:headEnd len="med" w="med" type="none"/>
              <a:tailEnd len="med" w="med" type="none"/>
            </a:ln>
          </p:spPr>
          <p:txBody>
            <a:bodyPr anchorCtr="0" anchor="t" bIns="91425" lIns="91425" rIns="91425" wrap="square" tIns="91425">
              <a:noAutofit/>
            </a:bodyPr>
            <a:lstStyle/>
            <a:p>
              <a:pPr lvl="0" rtl="0" algn="r">
                <a:lnSpc>
                  <a:spcPct val="115000"/>
                </a:lnSpc>
                <a:spcBef>
                  <a:spcPts val="0"/>
                </a:spcBef>
                <a:buNone/>
              </a:pPr>
              <a:r>
                <a:rPr lang="en" sz="1000">
                  <a:solidFill>
                    <a:srgbClr val="383838"/>
                  </a:solidFill>
                </a:rPr>
                <a:t>Increase Engagement</a:t>
              </a:r>
            </a:p>
          </p:txBody>
        </p:sp>
      </p:grpSp>
      <p:grpSp>
        <p:nvGrpSpPr>
          <p:cNvPr id="341" name="Shape 341"/>
          <p:cNvGrpSpPr/>
          <p:nvPr/>
        </p:nvGrpSpPr>
        <p:grpSpPr>
          <a:xfrm>
            <a:off x="7649074" y="1160285"/>
            <a:ext cx="1436008" cy="526105"/>
            <a:chOff x="5517319" y="1315125"/>
            <a:chExt cx="1668806" cy="669600"/>
          </a:xfrm>
        </p:grpSpPr>
        <p:cxnSp>
          <p:nvCxnSpPr>
            <p:cNvPr id="342" name="Shape 342"/>
            <p:cNvCxnSpPr/>
            <p:nvPr/>
          </p:nvCxnSpPr>
          <p:spPr>
            <a:xfrm flipH="1">
              <a:off x="5517319" y="1638300"/>
              <a:ext cx="433500" cy="252300"/>
            </a:xfrm>
            <a:prstGeom prst="straightConnector1">
              <a:avLst/>
            </a:prstGeom>
            <a:noFill/>
            <a:ln cap="flat" cmpd="sng" w="19050">
              <a:solidFill>
                <a:srgbClr val="274E13"/>
              </a:solidFill>
              <a:prstDash val="solid"/>
              <a:round/>
              <a:headEnd len="lg" w="lg" type="oval"/>
              <a:tailEnd len="med" w="med" type="none"/>
            </a:ln>
          </p:spPr>
        </p:cxnSp>
        <p:sp>
          <p:nvSpPr>
            <p:cNvPr id="343" name="Shape 343"/>
            <p:cNvSpPr txBox="1"/>
            <p:nvPr/>
          </p:nvSpPr>
          <p:spPr>
            <a:xfrm>
              <a:off x="5962125" y="1315125"/>
              <a:ext cx="1224000" cy="669600"/>
            </a:xfrm>
            <a:prstGeom prst="rect">
              <a:avLst/>
            </a:prstGeom>
            <a:noFill/>
            <a:ln cap="flat" cmpd="sng" w="9525">
              <a:solidFill>
                <a:srgbClr val="274E13"/>
              </a:solidFill>
              <a:prstDash val="solid"/>
              <a:round/>
              <a:headEnd len="med" w="med" type="none"/>
              <a:tailEnd len="med" w="med" type="none"/>
            </a:ln>
          </p:spPr>
          <p:txBody>
            <a:bodyPr anchorCtr="0" anchor="t" bIns="91425" lIns="91425" rIns="91425" wrap="square" tIns="91425">
              <a:noAutofit/>
            </a:bodyPr>
            <a:lstStyle/>
            <a:p>
              <a:pPr lvl="0" rtl="0">
                <a:lnSpc>
                  <a:spcPct val="115000"/>
                </a:lnSpc>
                <a:spcBef>
                  <a:spcPts val="0"/>
                </a:spcBef>
                <a:buNone/>
              </a:pPr>
              <a:r>
                <a:rPr lang="en" sz="1000">
                  <a:solidFill>
                    <a:srgbClr val="383838"/>
                  </a:solidFill>
                </a:rPr>
                <a:t>Increase Conversion</a:t>
              </a:r>
            </a:p>
          </p:txBody>
        </p:sp>
      </p:grpSp>
      <p:grpSp>
        <p:nvGrpSpPr>
          <p:cNvPr id="344" name="Shape 344"/>
          <p:cNvGrpSpPr/>
          <p:nvPr/>
        </p:nvGrpSpPr>
        <p:grpSpPr>
          <a:xfrm>
            <a:off x="5991088" y="2904551"/>
            <a:ext cx="1662228" cy="668954"/>
            <a:chOff x="3590547" y="3535140"/>
            <a:chExt cx="1931700" cy="851411"/>
          </a:xfrm>
        </p:grpSpPr>
        <p:cxnSp>
          <p:nvCxnSpPr>
            <p:cNvPr id="345" name="Shape 345"/>
            <p:cNvCxnSpPr/>
            <p:nvPr/>
          </p:nvCxnSpPr>
          <p:spPr>
            <a:xfrm rot="10800000">
              <a:off x="4556399" y="3535140"/>
              <a:ext cx="0" cy="460500"/>
            </a:xfrm>
            <a:prstGeom prst="straightConnector1">
              <a:avLst/>
            </a:prstGeom>
            <a:noFill/>
            <a:ln cap="flat" cmpd="sng" w="19050">
              <a:solidFill>
                <a:srgbClr val="274E13"/>
              </a:solidFill>
              <a:prstDash val="solid"/>
              <a:round/>
              <a:headEnd len="lg" w="lg" type="oval"/>
              <a:tailEnd len="med" w="med" type="none"/>
            </a:ln>
          </p:spPr>
        </p:cxnSp>
        <p:sp>
          <p:nvSpPr>
            <p:cNvPr id="346" name="Shape 346"/>
            <p:cNvSpPr txBox="1"/>
            <p:nvPr/>
          </p:nvSpPr>
          <p:spPr>
            <a:xfrm>
              <a:off x="3590547" y="3995652"/>
              <a:ext cx="1931700" cy="390900"/>
            </a:xfrm>
            <a:prstGeom prst="rect">
              <a:avLst/>
            </a:prstGeom>
            <a:noFill/>
            <a:ln cap="flat" cmpd="sng" w="9525">
              <a:solidFill>
                <a:srgbClr val="274E13"/>
              </a:solidFill>
              <a:prstDash val="solid"/>
              <a:round/>
              <a:headEnd len="med" w="med" type="none"/>
              <a:tailEnd len="med" w="med" type="none"/>
            </a:ln>
          </p:spPr>
          <p:txBody>
            <a:bodyPr anchorCtr="0" anchor="t" bIns="91425" lIns="91425" rIns="91425" wrap="square" tIns="91425">
              <a:noAutofit/>
            </a:bodyPr>
            <a:lstStyle/>
            <a:p>
              <a:pPr lvl="0" rtl="0" algn="ctr">
                <a:lnSpc>
                  <a:spcPct val="115000"/>
                </a:lnSpc>
                <a:spcBef>
                  <a:spcPts val="0"/>
                </a:spcBef>
                <a:buNone/>
              </a:pPr>
              <a:r>
                <a:rPr lang="en" sz="1000">
                  <a:solidFill>
                    <a:srgbClr val="383838"/>
                  </a:solidFill>
                </a:rPr>
                <a:t>Increase Blended Rate</a:t>
              </a:r>
            </a:p>
          </p:txBody>
        </p: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9" name="Shape 1179"/>
        <p:cNvGrpSpPr/>
        <p:nvPr/>
      </p:nvGrpSpPr>
      <p:grpSpPr>
        <a:xfrm>
          <a:off x="0" y="0"/>
          <a:ext cx="0" cy="0"/>
          <a:chOff x="0" y="0"/>
          <a:chExt cx="0" cy="0"/>
        </a:xfrm>
      </p:grpSpPr>
      <p:sp>
        <p:nvSpPr>
          <p:cNvPr id="1180" name="Shape 1180"/>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Insights on Delay across customer segments</a:t>
            </a:r>
          </a:p>
        </p:txBody>
      </p:sp>
      <p:sp>
        <p:nvSpPr>
          <p:cNvPr id="1181" name="Shape 1181"/>
          <p:cNvSpPr/>
          <p:nvPr/>
        </p:nvSpPr>
        <p:spPr>
          <a:xfrm>
            <a:off x="146925" y="4339350"/>
            <a:ext cx="8860800" cy="727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304800" lvl="0" marL="457200" rtl="0">
              <a:spcBef>
                <a:spcPts val="0"/>
              </a:spcBef>
              <a:spcAft>
                <a:spcPts val="0"/>
              </a:spcAft>
              <a:buSzPts val="1200"/>
              <a:buChar char="●"/>
            </a:pPr>
            <a:r>
              <a:rPr lang="en" sz="1200"/>
              <a:t>Preferred customers get comparatively more delay</a:t>
            </a:r>
          </a:p>
          <a:p>
            <a:pPr indent="-304800" lvl="0" marL="457200" rtl="0">
              <a:spcBef>
                <a:spcPts val="0"/>
              </a:spcBef>
              <a:buSzPts val="1200"/>
              <a:buChar char="●"/>
            </a:pPr>
            <a:r>
              <a:rPr lang="en" sz="1200"/>
              <a:t>Delay is on the lower side for the Leisure segments</a:t>
            </a:r>
          </a:p>
        </p:txBody>
      </p:sp>
      <p:pic>
        <p:nvPicPr>
          <p:cNvPr id="1182" name="Shape 1182"/>
          <p:cNvPicPr preferRelativeResize="0"/>
          <p:nvPr/>
        </p:nvPicPr>
        <p:blipFill>
          <a:blip r:embed="rId3">
            <a:alphaModFix/>
          </a:blip>
          <a:stretch>
            <a:fillRect/>
          </a:stretch>
        </p:blipFill>
        <p:spPr>
          <a:xfrm>
            <a:off x="140100" y="614825"/>
            <a:ext cx="8860802" cy="357212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Shape 1187"/>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Insights on Discovery ETA across customer segments</a:t>
            </a:r>
          </a:p>
        </p:txBody>
      </p:sp>
      <p:sp>
        <p:nvSpPr>
          <p:cNvPr id="1188" name="Shape 1188"/>
          <p:cNvSpPr/>
          <p:nvPr/>
        </p:nvSpPr>
        <p:spPr>
          <a:xfrm>
            <a:off x="146925" y="4339350"/>
            <a:ext cx="8860800" cy="727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304800" lvl="0" marL="457200" rtl="0">
              <a:spcBef>
                <a:spcPts val="0"/>
              </a:spcBef>
              <a:buSzPts val="1200"/>
              <a:buChar char="●"/>
            </a:pPr>
            <a:r>
              <a:rPr lang="en" sz="1200"/>
              <a:t>Discovery ETA is more for the Non-Premium segments</a:t>
            </a:r>
          </a:p>
        </p:txBody>
      </p:sp>
      <p:pic>
        <p:nvPicPr>
          <p:cNvPr id="1189" name="Shape 1189"/>
          <p:cNvPicPr preferRelativeResize="0"/>
          <p:nvPr/>
        </p:nvPicPr>
        <p:blipFill>
          <a:blip r:embed="rId3">
            <a:alphaModFix/>
          </a:blip>
          <a:stretch>
            <a:fillRect/>
          </a:stretch>
        </p:blipFill>
        <p:spPr>
          <a:xfrm>
            <a:off x="152400" y="614825"/>
            <a:ext cx="8860802" cy="3572127"/>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sp>
        <p:nvSpPr>
          <p:cNvPr id="1194" name="Shape 1194"/>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Insights on Stock-out across customer segments</a:t>
            </a:r>
          </a:p>
        </p:txBody>
      </p:sp>
      <p:sp>
        <p:nvSpPr>
          <p:cNvPr id="1195" name="Shape 1195"/>
          <p:cNvSpPr/>
          <p:nvPr/>
        </p:nvSpPr>
        <p:spPr>
          <a:xfrm>
            <a:off x="146925" y="4339350"/>
            <a:ext cx="8860800" cy="727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304800" lvl="0" marL="457200" rtl="0">
              <a:spcBef>
                <a:spcPts val="0"/>
              </a:spcBef>
              <a:buSzPts val="1200"/>
              <a:buChar char="●"/>
            </a:pPr>
            <a:r>
              <a:rPr lang="en" sz="1200"/>
              <a:t>Median for Stock-out is more for Loyal customers</a:t>
            </a:r>
          </a:p>
        </p:txBody>
      </p:sp>
      <p:pic>
        <p:nvPicPr>
          <p:cNvPr id="1196" name="Shape 1196"/>
          <p:cNvPicPr preferRelativeResize="0"/>
          <p:nvPr/>
        </p:nvPicPr>
        <p:blipFill>
          <a:blip r:embed="rId3">
            <a:alphaModFix/>
          </a:blip>
          <a:stretch>
            <a:fillRect/>
          </a:stretch>
        </p:blipFill>
        <p:spPr>
          <a:xfrm>
            <a:off x="152400" y="614825"/>
            <a:ext cx="8860802" cy="3572127"/>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0" name="Shape 1200"/>
        <p:cNvGrpSpPr/>
        <p:nvPr/>
      </p:nvGrpSpPr>
      <p:grpSpPr>
        <a:xfrm>
          <a:off x="0" y="0"/>
          <a:ext cx="0" cy="0"/>
          <a:chOff x="0" y="0"/>
          <a:chExt cx="0" cy="0"/>
        </a:xfrm>
      </p:grpSpPr>
      <p:sp>
        <p:nvSpPr>
          <p:cNvPr id="1201" name="Shape 1201"/>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Insights on Peak Multiplier across customer segments</a:t>
            </a:r>
          </a:p>
        </p:txBody>
      </p:sp>
      <p:sp>
        <p:nvSpPr>
          <p:cNvPr id="1202" name="Shape 1202"/>
          <p:cNvSpPr/>
          <p:nvPr/>
        </p:nvSpPr>
        <p:spPr>
          <a:xfrm>
            <a:off x="146925" y="4339350"/>
            <a:ext cx="8860800" cy="727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304800" lvl="0" marL="457200" rtl="0">
              <a:spcBef>
                <a:spcPts val="0"/>
              </a:spcBef>
              <a:buSzPts val="1200"/>
              <a:buChar char="●"/>
            </a:pPr>
            <a:r>
              <a:rPr lang="en" sz="1200"/>
              <a:t>Peak multiplier is similar across all the segments</a:t>
            </a:r>
          </a:p>
        </p:txBody>
      </p:sp>
      <p:pic>
        <p:nvPicPr>
          <p:cNvPr id="1203" name="Shape 1203"/>
          <p:cNvPicPr preferRelativeResize="0"/>
          <p:nvPr/>
        </p:nvPicPr>
        <p:blipFill>
          <a:blip r:embed="rId3">
            <a:alphaModFix/>
          </a:blip>
          <a:stretch>
            <a:fillRect/>
          </a:stretch>
        </p:blipFill>
        <p:spPr>
          <a:xfrm>
            <a:off x="152400" y="614825"/>
            <a:ext cx="8860802" cy="35721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7" name="Shape 1207"/>
        <p:cNvGrpSpPr/>
        <p:nvPr/>
      </p:nvGrpSpPr>
      <p:grpSpPr>
        <a:xfrm>
          <a:off x="0" y="0"/>
          <a:ext cx="0" cy="0"/>
          <a:chOff x="0" y="0"/>
          <a:chExt cx="0" cy="0"/>
        </a:xfrm>
      </p:grpSpPr>
      <p:sp>
        <p:nvSpPr>
          <p:cNvPr id="1208" name="Shape 1208"/>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Clr>
                <a:schemeClr val="dk1"/>
              </a:buClr>
              <a:buSzPts val="1100"/>
              <a:buFont typeface="Arial"/>
              <a:buNone/>
            </a:pPr>
            <a:r>
              <a:rPr lang="en" sz="2400"/>
              <a:t>Insights on DDD across customer segments</a:t>
            </a:r>
          </a:p>
        </p:txBody>
      </p:sp>
      <p:sp>
        <p:nvSpPr>
          <p:cNvPr id="1209" name="Shape 1209"/>
          <p:cNvSpPr/>
          <p:nvPr/>
        </p:nvSpPr>
        <p:spPr>
          <a:xfrm>
            <a:off x="146925" y="4339350"/>
            <a:ext cx="8860800" cy="727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304800" lvl="0" marL="457200" rtl="0">
              <a:spcBef>
                <a:spcPts val="0"/>
              </a:spcBef>
              <a:buSzPts val="1200"/>
              <a:buChar char="●"/>
            </a:pPr>
            <a:r>
              <a:rPr lang="en" sz="1200"/>
              <a:t>DDD frequency is lesser for the loyal customers</a:t>
            </a:r>
          </a:p>
        </p:txBody>
      </p:sp>
      <p:pic>
        <p:nvPicPr>
          <p:cNvPr id="1210" name="Shape 1210"/>
          <p:cNvPicPr preferRelativeResize="0"/>
          <p:nvPr/>
        </p:nvPicPr>
        <p:blipFill>
          <a:blip r:embed="rId3">
            <a:alphaModFix/>
          </a:blip>
          <a:stretch>
            <a:fillRect/>
          </a:stretch>
        </p:blipFill>
        <p:spPr>
          <a:xfrm>
            <a:off x="152400" y="614825"/>
            <a:ext cx="8860802" cy="35721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Shape 1215"/>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Insights on Delta Trust ETA across customer segments</a:t>
            </a:r>
          </a:p>
        </p:txBody>
      </p:sp>
      <p:sp>
        <p:nvSpPr>
          <p:cNvPr id="1216" name="Shape 1216"/>
          <p:cNvSpPr/>
          <p:nvPr/>
        </p:nvSpPr>
        <p:spPr>
          <a:xfrm>
            <a:off x="146925" y="4339350"/>
            <a:ext cx="8860800" cy="727200"/>
          </a:xfrm>
          <a:prstGeom prst="roundRect">
            <a:avLst>
              <a:gd fmla="val 16667" name="adj"/>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wrap="square" tIns="91425">
            <a:noAutofit/>
          </a:bodyPr>
          <a:lstStyle/>
          <a:p>
            <a:pPr indent="-304800" lvl="0" marL="457200" rtl="0">
              <a:spcBef>
                <a:spcPts val="0"/>
              </a:spcBef>
              <a:buSzPts val="1200"/>
              <a:buChar char="●"/>
            </a:pPr>
            <a:r>
              <a:rPr lang="en" sz="1200"/>
              <a:t>Delta Trust ETA is lesser for the Leisure segments, as was seen in case of Delay</a:t>
            </a:r>
          </a:p>
        </p:txBody>
      </p:sp>
      <p:pic>
        <p:nvPicPr>
          <p:cNvPr id="1217" name="Shape 1217"/>
          <p:cNvPicPr preferRelativeResize="0"/>
          <p:nvPr/>
        </p:nvPicPr>
        <p:blipFill>
          <a:blip r:embed="rId3">
            <a:alphaModFix/>
          </a:blip>
          <a:stretch>
            <a:fillRect/>
          </a:stretch>
        </p:blipFill>
        <p:spPr>
          <a:xfrm>
            <a:off x="152400" y="614825"/>
            <a:ext cx="8860802" cy="3572124"/>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sp>
        <p:nvSpPr>
          <p:cNvPr id="1222" name="Shape 1222"/>
          <p:cNvSpPr txBox="1"/>
          <p:nvPr>
            <p:ph type="title"/>
          </p:nvPr>
        </p:nvSpPr>
        <p:spPr>
          <a:xfrm>
            <a:off x="311700" y="2054550"/>
            <a:ext cx="8520600" cy="572700"/>
          </a:xfrm>
          <a:prstGeom prst="rect">
            <a:avLst/>
          </a:prstGeom>
        </p:spPr>
        <p:txBody>
          <a:bodyPr anchorCtr="0" anchor="t" bIns="91425" lIns="91425" rIns="91425" wrap="square" tIns="91425">
            <a:noAutofit/>
          </a:bodyPr>
          <a:lstStyle/>
          <a:p>
            <a:pPr lvl="0" rtl="0" algn="ctr">
              <a:spcBef>
                <a:spcPts val="0"/>
              </a:spcBef>
              <a:buNone/>
            </a:pPr>
            <a:r>
              <a:rPr lang="en"/>
              <a:t>APPENDIX</a:t>
            </a: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sp>
        <p:nvSpPr>
          <p:cNvPr id="1227" name="Shape 1227"/>
          <p:cNvSpPr txBox="1"/>
          <p:nvPr>
            <p:ph type="title"/>
          </p:nvPr>
        </p:nvSpPr>
        <p:spPr>
          <a:xfrm>
            <a:off x="83100" y="64025"/>
            <a:ext cx="8520600" cy="366900"/>
          </a:xfrm>
          <a:prstGeom prst="rect">
            <a:avLst/>
          </a:prstGeom>
        </p:spPr>
        <p:txBody>
          <a:bodyPr anchorCtr="0" anchor="ctr" bIns="91425" lIns="91425" rIns="91425" wrap="square" tIns="91425">
            <a:noAutofit/>
          </a:bodyPr>
          <a:lstStyle/>
          <a:p>
            <a:pPr lvl="0" rtl="0">
              <a:spcBef>
                <a:spcPts val="0"/>
              </a:spcBef>
              <a:buNone/>
            </a:pPr>
            <a:r>
              <a:rPr lang="en" sz="2400"/>
              <a:t>Definition of a Potential Loyal customer</a:t>
            </a:r>
          </a:p>
        </p:txBody>
      </p:sp>
      <p:sp>
        <p:nvSpPr>
          <p:cNvPr id="1228" name="Shape 1228"/>
          <p:cNvSpPr txBox="1"/>
          <p:nvPr/>
        </p:nvSpPr>
        <p:spPr>
          <a:xfrm>
            <a:off x="76200" y="625050"/>
            <a:ext cx="9072000" cy="1342200"/>
          </a:xfrm>
          <a:prstGeom prst="rect">
            <a:avLst/>
          </a:prstGeom>
          <a:noFill/>
          <a:ln>
            <a:noFill/>
          </a:ln>
        </p:spPr>
        <p:txBody>
          <a:bodyPr anchorCtr="0" anchor="t" bIns="91425" lIns="91425" rIns="91425" wrap="square" tIns="91425">
            <a:noAutofit/>
          </a:bodyPr>
          <a:lstStyle/>
          <a:p>
            <a:pPr indent="-304800" lvl="0" marL="457200" rtl="0">
              <a:lnSpc>
                <a:spcPct val="150000"/>
              </a:lnSpc>
              <a:spcBef>
                <a:spcPts val="0"/>
              </a:spcBef>
              <a:spcAft>
                <a:spcPts val="0"/>
              </a:spcAft>
              <a:buSzPts val="1200"/>
              <a:buAutoNum type="arabicPeriod"/>
            </a:pPr>
            <a:r>
              <a:rPr lang="en" sz="1200"/>
              <a:t>Share of Wallet (SOW) - Current LTV/ Potential LTV (in last 6 months)</a:t>
            </a:r>
          </a:p>
          <a:p>
            <a:pPr indent="-304800" lvl="0" marL="457200" rtl="0">
              <a:lnSpc>
                <a:spcPct val="150000"/>
              </a:lnSpc>
              <a:spcBef>
                <a:spcPts val="0"/>
              </a:spcBef>
              <a:buSzPts val="1200"/>
              <a:buAutoNum type="arabicPeriod"/>
            </a:pPr>
            <a:r>
              <a:rPr lang="en" sz="1200"/>
              <a:t>Conversion - Ratio of ride now to Booking confirmed </a:t>
            </a:r>
            <a:r>
              <a:rPr lang="en" sz="1200">
                <a:solidFill>
                  <a:schemeClr val="dk1"/>
                </a:solidFill>
              </a:rPr>
              <a:t>(in last 6 months)</a:t>
            </a:r>
          </a:p>
          <a:p>
            <a:pPr lvl="0" rtl="0">
              <a:lnSpc>
                <a:spcPct val="150000"/>
              </a:lnSpc>
              <a:spcBef>
                <a:spcPts val="0"/>
              </a:spcBef>
              <a:buNone/>
            </a:pPr>
            <a:r>
              <a:rPr lang="en" sz="1200"/>
              <a:t>Customers with rides &gt; 10 &amp; GMV &gt; 2000 in last 6 months have been considered for tagging</a:t>
            </a:r>
          </a:p>
        </p:txBody>
      </p:sp>
      <p:sp>
        <p:nvSpPr>
          <p:cNvPr id="1229" name="Shape 1229"/>
          <p:cNvSpPr txBox="1"/>
          <p:nvPr/>
        </p:nvSpPr>
        <p:spPr>
          <a:xfrm>
            <a:off x="308100" y="2181175"/>
            <a:ext cx="1579500" cy="232800"/>
          </a:xfrm>
          <a:prstGeom prst="rect">
            <a:avLst/>
          </a:prstGeom>
          <a:noFill/>
          <a:ln>
            <a:noFill/>
          </a:ln>
        </p:spPr>
        <p:txBody>
          <a:bodyPr anchorCtr="0" anchor="ctr" bIns="91425" lIns="91425" rIns="91425" wrap="square" tIns="91425">
            <a:noAutofit/>
          </a:bodyPr>
          <a:lstStyle/>
          <a:p>
            <a:pPr lvl="0" rtl="0" algn="ctr">
              <a:spcBef>
                <a:spcPts val="0"/>
              </a:spcBef>
              <a:buNone/>
            </a:pPr>
            <a:r>
              <a:rPr lang="en" sz="1000"/>
              <a:t>SOW Score</a:t>
            </a:r>
          </a:p>
        </p:txBody>
      </p:sp>
      <p:sp>
        <p:nvSpPr>
          <p:cNvPr id="1230" name="Shape 1230"/>
          <p:cNvSpPr txBox="1"/>
          <p:nvPr/>
        </p:nvSpPr>
        <p:spPr>
          <a:xfrm>
            <a:off x="4965925" y="2181175"/>
            <a:ext cx="1579500" cy="232800"/>
          </a:xfrm>
          <a:prstGeom prst="rect">
            <a:avLst/>
          </a:prstGeom>
          <a:noFill/>
          <a:ln>
            <a:noFill/>
          </a:ln>
        </p:spPr>
        <p:txBody>
          <a:bodyPr anchorCtr="0" anchor="ctr" bIns="91425" lIns="91425" rIns="91425" wrap="square" tIns="91425">
            <a:noAutofit/>
          </a:bodyPr>
          <a:lstStyle/>
          <a:p>
            <a:pPr lvl="0" rtl="0" algn="ctr">
              <a:spcBef>
                <a:spcPts val="0"/>
              </a:spcBef>
              <a:buNone/>
            </a:pPr>
            <a:r>
              <a:rPr lang="en" sz="1000"/>
              <a:t>Conversion</a:t>
            </a:r>
          </a:p>
        </p:txBody>
      </p:sp>
      <p:pic>
        <p:nvPicPr>
          <p:cNvPr id="1231" name="Shape 1231"/>
          <p:cNvPicPr preferRelativeResize="0"/>
          <p:nvPr/>
        </p:nvPicPr>
        <p:blipFill>
          <a:blip r:embed="rId3">
            <a:alphaModFix/>
          </a:blip>
          <a:stretch>
            <a:fillRect/>
          </a:stretch>
        </p:blipFill>
        <p:spPr>
          <a:xfrm>
            <a:off x="76200" y="1586250"/>
            <a:ext cx="4614249" cy="3057526"/>
          </a:xfrm>
          <a:prstGeom prst="rect">
            <a:avLst/>
          </a:prstGeom>
          <a:noFill/>
          <a:ln>
            <a:noFill/>
          </a:ln>
        </p:spPr>
      </p:pic>
      <p:pic>
        <p:nvPicPr>
          <p:cNvPr id="1232" name="Shape 1232"/>
          <p:cNvPicPr preferRelativeResize="0"/>
          <p:nvPr/>
        </p:nvPicPr>
        <p:blipFill>
          <a:blip r:embed="rId4">
            <a:alphaModFix/>
          </a:blip>
          <a:stretch>
            <a:fillRect/>
          </a:stretch>
        </p:blipFill>
        <p:spPr>
          <a:xfrm>
            <a:off x="4690450" y="1579200"/>
            <a:ext cx="4453550" cy="3057524"/>
          </a:xfrm>
          <a:prstGeom prst="rect">
            <a:avLst/>
          </a:prstGeom>
          <a:noFill/>
          <a:ln>
            <a:noFill/>
          </a:ln>
        </p:spPr>
      </p:pic>
      <p:sp>
        <p:nvSpPr>
          <p:cNvPr id="1233" name="Shape 1233"/>
          <p:cNvSpPr txBox="1"/>
          <p:nvPr/>
        </p:nvSpPr>
        <p:spPr>
          <a:xfrm>
            <a:off x="357425" y="2322050"/>
            <a:ext cx="1579500" cy="232800"/>
          </a:xfrm>
          <a:prstGeom prst="rect">
            <a:avLst/>
          </a:prstGeom>
          <a:noFill/>
          <a:ln>
            <a:noFill/>
          </a:ln>
        </p:spPr>
        <p:txBody>
          <a:bodyPr anchorCtr="0" anchor="ctr" bIns="91425" lIns="91425" rIns="91425" wrap="square" tIns="91425">
            <a:noAutofit/>
          </a:bodyPr>
          <a:lstStyle/>
          <a:p>
            <a:pPr lvl="0" rtl="0" algn="ctr">
              <a:spcBef>
                <a:spcPts val="0"/>
              </a:spcBef>
              <a:buNone/>
            </a:pPr>
            <a:r>
              <a:rPr lang="en" sz="1000"/>
              <a:t>SOW Score</a:t>
            </a:r>
          </a:p>
        </p:txBody>
      </p:sp>
      <p:sp>
        <p:nvSpPr>
          <p:cNvPr id="1234" name="Shape 1234"/>
          <p:cNvSpPr txBox="1"/>
          <p:nvPr/>
        </p:nvSpPr>
        <p:spPr>
          <a:xfrm>
            <a:off x="4965925" y="2312441"/>
            <a:ext cx="1579500" cy="232800"/>
          </a:xfrm>
          <a:prstGeom prst="rect">
            <a:avLst/>
          </a:prstGeom>
          <a:noFill/>
          <a:ln>
            <a:noFill/>
          </a:ln>
        </p:spPr>
        <p:txBody>
          <a:bodyPr anchorCtr="0" anchor="ctr" bIns="91425" lIns="91425" rIns="91425" wrap="square" tIns="91425">
            <a:noAutofit/>
          </a:bodyPr>
          <a:lstStyle/>
          <a:p>
            <a:pPr lvl="0" rtl="0" algn="ctr">
              <a:spcBef>
                <a:spcPts val="0"/>
              </a:spcBef>
              <a:buNone/>
            </a:pPr>
            <a:r>
              <a:rPr lang="en" sz="1000"/>
              <a:t>Conversion</a:t>
            </a:r>
          </a:p>
        </p:txBody>
      </p:sp>
      <p:sp>
        <p:nvSpPr>
          <p:cNvPr id="1235" name="Shape 1235"/>
          <p:cNvSpPr txBox="1"/>
          <p:nvPr/>
        </p:nvSpPr>
        <p:spPr>
          <a:xfrm>
            <a:off x="235350" y="4636725"/>
            <a:ext cx="8216100" cy="415800"/>
          </a:xfrm>
          <a:prstGeom prst="rect">
            <a:avLst/>
          </a:prstGeom>
          <a:noFill/>
          <a:ln>
            <a:noFill/>
          </a:ln>
        </p:spPr>
        <p:txBody>
          <a:bodyPr anchorCtr="0" anchor="ctr" bIns="91425" lIns="91425" rIns="91425" wrap="square" tIns="91425">
            <a:noAutofit/>
          </a:bodyPr>
          <a:lstStyle/>
          <a:p>
            <a:pPr lvl="0" rtl="0" algn="ctr">
              <a:spcBef>
                <a:spcPts val="0"/>
              </a:spcBef>
              <a:buNone/>
            </a:pPr>
            <a:r>
              <a:rPr lang="en" sz="1200"/>
              <a:t>There is no inflection point in SOW &amp; conversion distribution : 75% SOW &amp; 75% conversion threshold</a:t>
            </a: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sp>
        <p:nvSpPr>
          <p:cNvPr id="1240" name="Shape 1240"/>
          <p:cNvSpPr txBox="1"/>
          <p:nvPr>
            <p:ph idx="1" type="body"/>
          </p:nvPr>
        </p:nvSpPr>
        <p:spPr>
          <a:xfrm>
            <a:off x="159300" y="580175"/>
            <a:ext cx="6308400" cy="1147200"/>
          </a:xfrm>
          <a:prstGeom prst="rect">
            <a:avLst/>
          </a:prstGeom>
        </p:spPr>
        <p:txBody>
          <a:bodyPr anchorCtr="0" anchor="t" bIns="91425" lIns="91425" rIns="91425" wrap="square" tIns="91425">
            <a:noAutofit/>
          </a:bodyPr>
          <a:lstStyle/>
          <a:p>
            <a:pPr indent="-304800" lvl="0" marL="457200" rtl="0" algn="just">
              <a:lnSpc>
                <a:spcPct val="150000"/>
              </a:lnSpc>
              <a:spcBef>
                <a:spcPts val="0"/>
              </a:spcBef>
              <a:spcAft>
                <a:spcPts val="0"/>
              </a:spcAft>
              <a:buClr>
                <a:schemeClr val="dk1"/>
              </a:buClr>
              <a:buSzPts val="1200"/>
              <a:buChar char="●"/>
            </a:pPr>
            <a:r>
              <a:rPr lang="en" sz="1200">
                <a:solidFill>
                  <a:schemeClr val="dk1"/>
                </a:solidFill>
              </a:rPr>
              <a:t>Same earn for users across all tiers - 1 point for $1 spent</a:t>
            </a:r>
          </a:p>
          <a:p>
            <a:pPr indent="-304800" lvl="0" marL="457200" rtl="0" algn="just">
              <a:lnSpc>
                <a:spcPct val="150000"/>
              </a:lnSpc>
              <a:spcBef>
                <a:spcPts val="0"/>
              </a:spcBef>
              <a:spcAft>
                <a:spcPts val="0"/>
              </a:spcAft>
              <a:buClr>
                <a:schemeClr val="dk1"/>
              </a:buClr>
              <a:buSzPts val="1200"/>
              <a:buChar char="●"/>
            </a:pPr>
            <a:r>
              <a:rPr lang="en" sz="1200">
                <a:solidFill>
                  <a:schemeClr val="dk1"/>
                </a:solidFill>
              </a:rPr>
              <a:t>Same variable booster across all tiers</a:t>
            </a:r>
          </a:p>
          <a:p>
            <a:pPr indent="-304800" lvl="0" marL="457200" rtl="0" algn="just">
              <a:lnSpc>
                <a:spcPct val="150000"/>
              </a:lnSpc>
              <a:spcBef>
                <a:spcPts val="0"/>
              </a:spcBef>
              <a:spcAft>
                <a:spcPts val="0"/>
              </a:spcAft>
              <a:buClr>
                <a:schemeClr val="dk1"/>
              </a:buClr>
              <a:buSzPts val="1200"/>
              <a:buChar char="●"/>
            </a:pPr>
            <a:r>
              <a:rPr lang="en" sz="1200">
                <a:solidFill>
                  <a:schemeClr val="dk1"/>
                </a:solidFill>
              </a:rPr>
              <a:t>Differential burn for each tier - higher tier needs lesser points to get the reward</a:t>
            </a:r>
          </a:p>
        </p:txBody>
      </p:sp>
      <p:sp>
        <p:nvSpPr>
          <p:cNvPr id="1241" name="Shape 1241"/>
          <p:cNvSpPr txBox="1"/>
          <p:nvPr>
            <p:ph type="title"/>
          </p:nvPr>
        </p:nvSpPr>
        <p:spPr>
          <a:xfrm>
            <a:off x="159300" y="64025"/>
            <a:ext cx="8520600" cy="515400"/>
          </a:xfrm>
          <a:prstGeom prst="rect">
            <a:avLst/>
          </a:prstGeom>
        </p:spPr>
        <p:txBody>
          <a:bodyPr anchorCtr="0" anchor="ctr" bIns="91425" lIns="91425" rIns="91425" wrap="square" tIns="91425">
            <a:noAutofit/>
          </a:bodyPr>
          <a:lstStyle/>
          <a:p>
            <a:pPr lvl="0" rtl="0">
              <a:spcBef>
                <a:spcPts val="0"/>
              </a:spcBef>
              <a:buNone/>
            </a:pPr>
            <a:r>
              <a:rPr lang="en" sz="2000"/>
              <a:t>Differential Burn</a:t>
            </a:r>
            <a:r>
              <a:rPr lang="en" sz="2000"/>
              <a:t> - Grab Taxi</a:t>
            </a:r>
          </a:p>
        </p:txBody>
      </p:sp>
      <p:pic>
        <p:nvPicPr>
          <p:cNvPr id="1242" name="Shape 1242"/>
          <p:cNvPicPr preferRelativeResize="0"/>
          <p:nvPr/>
        </p:nvPicPr>
        <p:blipFill>
          <a:blip r:embed="rId3">
            <a:alphaModFix/>
          </a:blip>
          <a:stretch>
            <a:fillRect/>
          </a:stretch>
        </p:blipFill>
        <p:spPr>
          <a:xfrm>
            <a:off x="6886949" y="360650"/>
            <a:ext cx="2083799" cy="828550"/>
          </a:xfrm>
          <a:prstGeom prst="rect">
            <a:avLst/>
          </a:prstGeom>
          <a:noFill/>
          <a:ln>
            <a:noFill/>
          </a:ln>
        </p:spPr>
      </p:pic>
      <p:pic>
        <p:nvPicPr>
          <p:cNvPr id="1243" name="Shape 1243"/>
          <p:cNvPicPr preferRelativeResize="0"/>
          <p:nvPr/>
        </p:nvPicPr>
        <p:blipFill>
          <a:blip r:embed="rId4">
            <a:alphaModFix/>
          </a:blip>
          <a:stretch>
            <a:fillRect/>
          </a:stretch>
        </p:blipFill>
        <p:spPr>
          <a:xfrm>
            <a:off x="6886950" y="1331775"/>
            <a:ext cx="2083800" cy="2052498"/>
          </a:xfrm>
          <a:prstGeom prst="rect">
            <a:avLst/>
          </a:prstGeom>
          <a:noFill/>
          <a:ln>
            <a:noFill/>
          </a:ln>
        </p:spPr>
      </p:pic>
      <p:pic>
        <p:nvPicPr>
          <p:cNvPr id="1244" name="Shape 1244"/>
          <p:cNvPicPr preferRelativeResize="0"/>
          <p:nvPr/>
        </p:nvPicPr>
        <p:blipFill>
          <a:blip r:embed="rId5">
            <a:alphaModFix/>
          </a:blip>
          <a:stretch>
            <a:fillRect/>
          </a:stretch>
        </p:blipFill>
        <p:spPr>
          <a:xfrm>
            <a:off x="262925" y="3461423"/>
            <a:ext cx="7686675" cy="1552575"/>
          </a:xfrm>
          <a:prstGeom prst="rect">
            <a:avLst/>
          </a:prstGeom>
          <a:noFill/>
          <a:ln>
            <a:noFill/>
          </a:ln>
        </p:spPr>
      </p:pic>
      <p:pic>
        <p:nvPicPr>
          <p:cNvPr id="1245" name="Shape 1245"/>
          <p:cNvPicPr preferRelativeResize="0"/>
          <p:nvPr/>
        </p:nvPicPr>
        <p:blipFill rotWithShape="1">
          <a:blip r:embed="rId6">
            <a:alphaModFix/>
          </a:blip>
          <a:srcRect b="38351" l="0" r="0" t="0"/>
          <a:stretch/>
        </p:blipFill>
        <p:spPr>
          <a:xfrm>
            <a:off x="1900350" y="1620600"/>
            <a:ext cx="4910475" cy="18529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9" name="Shape 1249"/>
        <p:cNvGrpSpPr/>
        <p:nvPr/>
      </p:nvGrpSpPr>
      <p:grpSpPr>
        <a:xfrm>
          <a:off x="0" y="0"/>
          <a:ext cx="0" cy="0"/>
          <a:chOff x="0" y="0"/>
          <a:chExt cx="0" cy="0"/>
        </a:xfrm>
      </p:grpSpPr>
      <p:sp>
        <p:nvSpPr>
          <p:cNvPr id="1250" name="Shape 1250"/>
          <p:cNvSpPr txBox="1"/>
          <p:nvPr>
            <p:ph idx="1" type="body"/>
          </p:nvPr>
        </p:nvSpPr>
        <p:spPr>
          <a:xfrm>
            <a:off x="83100" y="656375"/>
            <a:ext cx="6308400" cy="1147200"/>
          </a:xfrm>
          <a:prstGeom prst="rect">
            <a:avLst/>
          </a:prstGeom>
        </p:spPr>
        <p:txBody>
          <a:bodyPr anchorCtr="0" anchor="t" bIns="91425" lIns="91425" rIns="91425" wrap="square" tIns="91425">
            <a:noAutofit/>
          </a:bodyPr>
          <a:lstStyle/>
          <a:p>
            <a:pPr indent="-304800" lvl="0" marL="457200" rtl="0" algn="just">
              <a:lnSpc>
                <a:spcPct val="150000"/>
              </a:lnSpc>
              <a:spcBef>
                <a:spcPts val="0"/>
              </a:spcBef>
              <a:spcAft>
                <a:spcPts val="0"/>
              </a:spcAft>
              <a:buClr>
                <a:schemeClr val="dk1"/>
              </a:buClr>
              <a:buSzPts val="1200"/>
              <a:buChar char="●"/>
            </a:pPr>
            <a:r>
              <a:rPr lang="en" sz="1200">
                <a:solidFill>
                  <a:schemeClr val="dk1"/>
                </a:solidFill>
              </a:rPr>
              <a:t>Differential</a:t>
            </a:r>
            <a:r>
              <a:rPr lang="en" sz="1200">
                <a:solidFill>
                  <a:schemeClr val="dk1"/>
                </a:solidFill>
              </a:rPr>
              <a:t> earn for users across all tiers - 5/4/3 points for Rs.150 spent</a:t>
            </a:r>
          </a:p>
          <a:p>
            <a:pPr indent="-304800" lvl="0" marL="457200" rtl="0" algn="just">
              <a:lnSpc>
                <a:spcPct val="150000"/>
              </a:lnSpc>
              <a:spcBef>
                <a:spcPts val="0"/>
              </a:spcBef>
              <a:spcAft>
                <a:spcPts val="0"/>
              </a:spcAft>
              <a:buClr>
                <a:schemeClr val="dk1"/>
              </a:buClr>
              <a:buSzPts val="1200"/>
              <a:buChar char="●"/>
            </a:pPr>
            <a:r>
              <a:rPr lang="en" sz="1200">
                <a:solidFill>
                  <a:schemeClr val="dk1"/>
                </a:solidFill>
              </a:rPr>
              <a:t>Same variable booster across all tiers - 10x reward points on all </a:t>
            </a:r>
            <a:r>
              <a:rPr lang="en" sz="1200">
                <a:solidFill>
                  <a:schemeClr val="dk1"/>
                </a:solidFill>
              </a:rPr>
              <a:t>partners</a:t>
            </a:r>
          </a:p>
          <a:p>
            <a:pPr indent="-304800" lvl="0" marL="457200" rtl="0" algn="just">
              <a:lnSpc>
                <a:spcPct val="150000"/>
              </a:lnSpc>
              <a:spcBef>
                <a:spcPts val="0"/>
              </a:spcBef>
              <a:spcAft>
                <a:spcPts val="0"/>
              </a:spcAft>
              <a:buClr>
                <a:schemeClr val="dk1"/>
              </a:buClr>
              <a:buSzPts val="1200"/>
              <a:buChar char="●"/>
            </a:pPr>
            <a:r>
              <a:rPr lang="en" sz="1200">
                <a:solidFill>
                  <a:schemeClr val="dk1"/>
                </a:solidFill>
              </a:rPr>
              <a:t>Differential burn for each tier - different value of points for redemption</a:t>
            </a:r>
          </a:p>
        </p:txBody>
      </p:sp>
      <p:sp>
        <p:nvSpPr>
          <p:cNvPr id="1251" name="Shape 1251"/>
          <p:cNvSpPr txBox="1"/>
          <p:nvPr>
            <p:ph type="title"/>
          </p:nvPr>
        </p:nvSpPr>
        <p:spPr>
          <a:xfrm>
            <a:off x="159300" y="64025"/>
            <a:ext cx="8520600" cy="515400"/>
          </a:xfrm>
          <a:prstGeom prst="rect">
            <a:avLst/>
          </a:prstGeom>
        </p:spPr>
        <p:txBody>
          <a:bodyPr anchorCtr="0" anchor="ctr" bIns="91425" lIns="91425" rIns="91425" wrap="square" tIns="91425">
            <a:noAutofit/>
          </a:bodyPr>
          <a:lstStyle/>
          <a:p>
            <a:pPr lvl="0" rtl="0">
              <a:spcBef>
                <a:spcPts val="0"/>
              </a:spcBef>
              <a:buNone/>
            </a:pPr>
            <a:r>
              <a:rPr lang="en" sz="2000"/>
              <a:t>Differential Earn as well as Burn - Credit Card (Diners Club)</a:t>
            </a:r>
          </a:p>
        </p:txBody>
      </p:sp>
      <p:pic>
        <p:nvPicPr>
          <p:cNvPr id="1252" name="Shape 1252"/>
          <p:cNvPicPr preferRelativeResize="0"/>
          <p:nvPr/>
        </p:nvPicPr>
        <p:blipFill>
          <a:blip r:embed="rId3">
            <a:alphaModFix/>
          </a:blip>
          <a:stretch>
            <a:fillRect/>
          </a:stretch>
        </p:blipFill>
        <p:spPr>
          <a:xfrm>
            <a:off x="685674" y="1998950"/>
            <a:ext cx="7894749" cy="1652600"/>
          </a:xfrm>
          <a:prstGeom prst="rect">
            <a:avLst/>
          </a:prstGeom>
          <a:noFill/>
          <a:ln>
            <a:noFill/>
          </a:ln>
        </p:spPr>
      </p:pic>
      <p:pic>
        <p:nvPicPr>
          <p:cNvPr id="1253" name="Shape 1253"/>
          <p:cNvPicPr preferRelativeResize="0"/>
          <p:nvPr/>
        </p:nvPicPr>
        <p:blipFill>
          <a:blip r:embed="rId4">
            <a:alphaModFix/>
          </a:blip>
          <a:stretch>
            <a:fillRect/>
          </a:stretch>
        </p:blipFill>
        <p:spPr>
          <a:xfrm>
            <a:off x="6171225" y="637950"/>
            <a:ext cx="2891826" cy="12935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Shape 351"/>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rtl="0">
              <a:spcBef>
                <a:spcPts val="0"/>
              </a:spcBef>
              <a:buNone/>
            </a:pPr>
            <a:r>
              <a:rPr lang="en" sz="2400"/>
              <a:t>Factors that influence preference &amp; loyalty</a:t>
            </a: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7" name="Shape 1257"/>
        <p:cNvGrpSpPr/>
        <p:nvPr/>
      </p:nvGrpSpPr>
      <p:grpSpPr>
        <a:xfrm>
          <a:off x="0" y="0"/>
          <a:ext cx="0" cy="0"/>
          <a:chOff x="0" y="0"/>
          <a:chExt cx="0" cy="0"/>
        </a:xfrm>
      </p:grpSpPr>
      <p:sp>
        <p:nvSpPr>
          <p:cNvPr id="1258" name="Shape 1258"/>
          <p:cNvSpPr txBox="1"/>
          <p:nvPr>
            <p:ph idx="1" type="body"/>
          </p:nvPr>
        </p:nvSpPr>
        <p:spPr>
          <a:xfrm>
            <a:off x="83100" y="656375"/>
            <a:ext cx="8869800" cy="1147200"/>
          </a:xfrm>
          <a:prstGeom prst="rect">
            <a:avLst/>
          </a:prstGeom>
        </p:spPr>
        <p:txBody>
          <a:bodyPr anchorCtr="0" anchor="t" bIns="91425" lIns="91425" rIns="91425" wrap="square" tIns="91425">
            <a:noAutofit/>
          </a:bodyPr>
          <a:lstStyle/>
          <a:p>
            <a:pPr indent="-304800" lvl="0" marL="457200" rtl="0" algn="just">
              <a:lnSpc>
                <a:spcPct val="150000"/>
              </a:lnSpc>
              <a:spcBef>
                <a:spcPts val="0"/>
              </a:spcBef>
              <a:spcAft>
                <a:spcPts val="0"/>
              </a:spcAft>
              <a:buClr>
                <a:schemeClr val="dk1"/>
              </a:buClr>
              <a:buSzPts val="1200"/>
              <a:buChar char="●"/>
            </a:pPr>
            <a:r>
              <a:rPr lang="en" sz="1200">
                <a:solidFill>
                  <a:schemeClr val="dk1"/>
                </a:solidFill>
              </a:rPr>
              <a:t>Differential earn for users across all tiers - 1 point for every Rs.100/ Rs.50/ Rs.34</a:t>
            </a:r>
          </a:p>
          <a:p>
            <a:pPr indent="-304800" lvl="0" marL="457200" rtl="0" algn="just">
              <a:lnSpc>
                <a:spcPct val="150000"/>
              </a:lnSpc>
              <a:spcBef>
                <a:spcPts val="0"/>
              </a:spcBef>
              <a:spcAft>
                <a:spcPts val="0"/>
              </a:spcAft>
              <a:buClr>
                <a:schemeClr val="dk1"/>
              </a:buClr>
              <a:buSzPts val="1200"/>
              <a:buChar char="●"/>
            </a:pPr>
            <a:r>
              <a:rPr lang="en" sz="1200">
                <a:solidFill>
                  <a:schemeClr val="dk1"/>
                </a:solidFill>
              </a:rPr>
              <a:t>Extra earn on preferred brands</a:t>
            </a:r>
          </a:p>
          <a:p>
            <a:pPr indent="-304800" lvl="0" marL="457200" rtl="0" algn="just">
              <a:lnSpc>
                <a:spcPct val="150000"/>
              </a:lnSpc>
              <a:spcBef>
                <a:spcPts val="0"/>
              </a:spcBef>
              <a:spcAft>
                <a:spcPts val="0"/>
              </a:spcAft>
              <a:buClr>
                <a:schemeClr val="dk1"/>
              </a:buClr>
              <a:buSzPts val="1200"/>
              <a:buChar char="●"/>
            </a:pPr>
            <a:r>
              <a:rPr lang="en" sz="1200">
                <a:solidFill>
                  <a:schemeClr val="dk1"/>
                </a:solidFill>
              </a:rPr>
              <a:t>Similar burn for users across all tiers</a:t>
            </a:r>
          </a:p>
        </p:txBody>
      </p:sp>
      <p:sp>
        <p:nvSpPr>
          <p:cNvPr id="1259" name="Shape 1259"/>
          <p:cNvSpPr txBox="1"/>
          <p:nvPr>
            <p:ph type="title"/>
          </p:nvPr>
        </p:nvSpPr>
        <p:spPr>
          <a:xfrm>
            <a:off x="159300" y="64025"/>
            <a:ext cx="8520600" cy="515400"/>
          </a:xfrm>
          <a:prstGeom prst="rect">
            <a:avLst/>
          </a:prstGeom>
        </p:spPr>
        <p:txBody>
          <a:bodyPr anchorCtr="0" anchor="ctr" bIns="91425" lIns="91425" rIns="91425" wrap="square" tIns="91425">
            <a:noAutofit/>
          </a:bodyPr>
          <a:lstStyle/>
          <a:p>
            <a:pPr lvl="0" rtl="0">
              <a:spcBef>
                <a:spcPts val="0"/>
              </a:spcBef>
              <a:buNone/>
            </a:pPr>
            <a:r>
              <a:rPr lang="en" sz="2000"/>
              <a:t>Differential Earn - Shopper Stop</a:t>
            </a:r>
          </a:p>
        </p:txBody>
      </p:sp>
      <p:pic>
        <p:nvPicPr>
          <p:cNvPr id="1260" name="Shape 1260"/>
          <p:cNvPicPr preferRelativeResize="0"/>
          <p:nvPr/>
        </p:nvPicPr>
        <p:blipFill>
          <a:blip r:embed="rId3">
            <a:alphaModFix/>
          </a:blip>
          <a:stretch>
            <a:fillRect/>
          </a:stretch>
        </p:blipFill>
        <p:spPr>
          <a:xfrm>
            <a:off x="609600" y="1879775"/>
            <a:ext cx="6061652" cy="30351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4" name="Shape 1264"/>
        <p:cNvGrpSpPr/>
        <p:nvPr/>
      </p:nvGrpSpPr>
      <p:grpSpPr>
        <a:xfrm>
          <a:off x="0" y="0"/>
          <a:ext cx="0" cy="0"/>
          <a:chOff x="0" y="0"/>
          <a:chExt cx="0" cy="0"/>
        </a:xfrm>
      </p:grpSpPr>
      <p:sp>
        <p:nvSpPr>
          <p:cNvPr id="1265" name="Shape 1265"/>
          <p:cNvSpPr txBox="1"/>
          <p:nvPr>
            <p:ph idx="1" type="body"/>
          </p:nvPr>
        </p:nvSpPr>
        <p:spPr>
          <a:xfrm>
            <a:off x="83100" y="656375"/>
            <a:ext cx="8869800" cy="1147200"/>
          </a:xfrm>
          <a:prstGeom prst="rect">
            <a:avLst/>
          </a:prstGeom>
        </p:spPr>
        <p:txBody>
          <a:bodyPr anchorCtr="0" anchor="t" bIns="91425" lIns="91425" rIns="91425" wrap="square" tIns="91425">
            <a:noAutofit/>
          </a:bodyPr>
          <a:lstStyle/>
          <a:p>
            <a:pPr indent="-304800" lvl="0" marL="457200" rtl="0" algn="just">
              <a:lnSpc>
                <a:spcPct val="150000"/>
              </a:lnSpc>
              <a:spcBef>
                <a:spcPts val="0"/>
              </a:spcBef>
              <a:spcAft>
                <a:spcPts val="0"/>
              </a:spcAft>
              <a:buClr>
                <a:schemeClr val="dk1"/>
              </a:buClr>
              <a:buSzPts val="1200"/>
              <a:buChar char="●"/>
            </a:pPr>
            <a:r>
              <a:rPr lang="en" sz="1200">
                <a:solidFill>
                  <a:schemeClr val="dk1"/>
                </a:solidFill>
              </a:rPr>
              <a:t>Same earn for all customers - 1 start = Rs.300 spent</a:t>
            </a:r>
          </a:p>
          <a:p>
            <a:pPr indent="-304800" lvl="0" marL="457200" rtl="0" algn="just">
              <a:lnSpc>
                <a:spcPct val="150000"/>
              </a:lnSpc>
              <a:spcBef>
                <a:spcPts val="0"/>
              </a:spcBef>
              <a:spcAft>
                <a:spcPts val="0"/>
              </a:spcAft>
              <a:buClr>
                <a:schemeClr val="dk1"/>
              </a:buClr>
              <a:buSzPts val="1200"/>
              <a:buChar char="●"/>
            </a:pPr>
            <a:r>
              <a:rPr lang="en" sz="1200">
                <a:solidFill>
                  <a:schemeClr val="dk1"/>
                </a:solidFill>
              </a:rPr>
              <a:t>Differential burn - for Gold customer every 10th drink is free, not valid for a Green customer</a:t>
            </a:r>
          </a:p>
        </p:txBody>
      </p:sp>
      <p:sp>
        <p:nvSpPr>
          <p:cNvPr id="1266" name="Shape 1266"/>
          <p:cNvSpPr txBox="1"/>
          <p:nvPr>
            <p:ph type="title"/>
          </p:nvPr>
        </p:nvSpPr>
        <p:spPr>
          <a:xfrm>
            <a:off x="159300" y="64025"/>
            <a:ext cx="8520600" cy="515400"/>
          </a:xfrm>
          <a:prstGeom prst="rect">
            <a:avLst/>
          </a:prstGeom>
        </p:spPr>
        <p:txBody>
          <a:bodyPr anchorCtr="0" anchor="ctr" bIns="91425" lIns="91425" rIns="91425" wrap="square" tIns="91425">
            <a:noAutofit/>
          </a:bodyPr>
          <a:lstStyle/>
          <a:p>
            <a:pPr lvl="0" rtl="0">
              <a:spcBef>
                <a:spcPts val="0"/>
              </a:spcBef>
              <a:buNone/>
            </a:pPr>
            <a:r>
              <a:rPr lang="en" sz="2000"/>
              <a:t>Differential burn - Starbucks</a:t>
            </a: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0" name="Shape 1270"/>
        <p:cNvGrpSpPr/>
        <p:nvPr/>
      </p:nvGrpSpPr>
      <p:grpSpPr>
        <a:xfrm>
          <a:off x="0" y="0"/>
          <a:ext cx="0" cy="0"/>
          <a:chOff x="0" y="0"/>
          <a:chExt cx="0" cy="0"/>
        </a:xfrm>
      </p:grpSpPr>
      <p:sp>
        <p:nvSpPr>
          <p:cNvPr id="1271" name="Shape 1271"/>
          <p:cNvSpPr txBox="1"/>
          <p:nvPr>
            <p:ph idx="1" type="body"/>
          </p:nvPr>
        </p:nvSpPr>
        <p:spPr>
          <a:xfrm>
            <a:off x="110825" y="542875"/>
            <a:ext cx="8917800" cy="2929500"/>
          </a:xfrm>
          <a:prstGeom prst="rect">
            <a:avLst/>
          </a:prstGeom>
        </p:spPr>
        <p:txBody>
          <a:bodyPr anchorCtr="0" anchor="t" bIns="91425" lIns="91425" rIns="91425" wrap="square" tIns="91425">
            <a:noAutofit/>
          </a:bodyPr>
          <a:lstStyle/>
          <a:p>
            <a:pPr lvl="0" marR="0" rtl="0" algn="l">
              <a:lnSpc>
                <a:spcPct val="115000"/>
              </a:lnSpc>
              <a:spcBef>
                <a:spcPts val="0"/>
              </a:spcBef>
              <a:spcAft>
                <a:spcPts val="1600"/>
              </a:spcAft>
              <a:buNone/>
            </a:pPr>
            <a:r>
              <a:rPr lang="en" sz="1200" u="sng">
                <a:solidFill>
                  <a:schemeClr val="hlink"/>
                </a:solidFill>
                <a:hlinkClick r:id="rId3"/>
              </a:rPr>
              <a:t>Points program</a:t>
            </a:r>
            <a:r>
              <a:rPr lang="en" sz="1200">
                <a:solidFill>
                  <a:srgbClr val="000000"/>
                </a:solidFill>
              </a:rPr>
              <a:t> - points allocation parameter could be Rides, GMV or Distance travelled</a:t>
            </a:r>
          </a:p>
          <a:p>
            <a:pPr indent="-304800" lvl="0" marL="457200" marR="0" rtl="0" algn="l">
              <a:lnSpc>
                <a:spcPct val="115000"/>
              </a:lnSpc>
              <a:spcBef>
                <a:spcPts val="0"/>
              </a:spcBef>
              <a:spcAft>
                <a:spcPts val="0"/>
              </a:spcAft>
              <a:buClr>
                <a:srgbClr val="000000"/>
              </a:buClr>
              <a:buSzPts val="1200"/>
              <a:buChar char="●"/>
            </a:pPr>
            <a:r>
              <a:rPr lang="en" sz="1200">
                <a:solidFill>
                  <a:srgbClr val="000000"/>
                </a:solidFill>
              </a:rPr>
              <a:t>A combination of above metrics can also be used, however it might get complicated for user to understand</a:t>
            </a:r>
          </a:p>
          <a:p>
            <a:pPr indent="-304800" lvl="0" marL="457200" rtl="0" algn="just">
              <a:spcBef>
                <a:spcPts val="0"/>
              </a:spcBef>
              <a:spcAft>
                <a:spcPts val="0"/>
              </a:spcAft>
              <a:buClr>
                <a:srgbClr val="000000"/>
              </a:buClr>
              <a:buSzPts val="1200"/>
              <a:buChar char="●"/>
            </a:pPr>
            <a:r>
              <a:rPr lang="en" sz="1200">
                <a:solidFill>
                  <a:srgbClr val="000000"/>
                </a:solidFill>
              </a:rPr>
              <a:t>Boosters - Users can earn accelerated points during specific hours of day or category or mode of payment</a:t>
            </a:r>
          </a:p>
          <a:p>
            <a:pPr indent="-304800" lvl="0" marL="457200" rtl="0" algn="just">
              <a:spcBef>
                <a:spcPts val="0"/>
              </a:spcBef>
              <a:spcAft>
                <a:spcPts val="0"/>
              </a:spcAft>
              <a:buClr>
                <a:srgbClr val="000000"/>
              </a:buClr>
              <a:buSzPts val="1200"/>
              <a:buChar char="●"/>
            </a:pPr>
            <a:r>
              <a:rPr lang="en" sz="1200">
                <a:solidFill>
                  <a:srgbClr val="000000"/>
                </a:solidFill>
              </a:rPr>
              <a:t>Points can be redeemed on Ola rides, limiting points to be redeemed by time of day or category or mode of payment</a:t>
            </a:r>
          </a:p>
          <a:p>
            <a:pPr indent="-304800" lvl="0" marL="457200" rtl="0">
              <a:spcBef>
                <a:spcPts val="0"/>
              </a:spcBef>
              <a:spcAft>
                <a:spcPts val="0"/>
              </a:spcAft>
              <a:buClr>
                <a:srgbClr val="000000"/>
              </a:buClr>
              <a:buSzPts val="1200"/>
              <a:buChar char="●"/>
            </a:pPr>
            <a:r>
              <a:rPr lang="en" sz="1200">
                <a:solidFill>
                  <a:schemeClr val="dk1"/>
                </a:solidFill>
              </a:rPr>
              <a:t>Baseline earning of points for each tier - linked with burn that can be incurred for each tier maintaining ENTR neutrality</a:t>
            </a:r>
          </a:p>
          <a:p>
            <a:pPr lvl="0" rtl="0" algn="just">
              <a:spcBef>
                <a:spcPts val="0"/>
              </a:spcBef>
              <a:spcAft>
                <a:spcPts val="0"/>
              </a:spcAft>
              <a:buNone/>
            </a:pPr>
            <a:r>
              <a:t/>
            </a:r>
            <a:endParaRPr sz="1200">
              <a:solidFill>
                <a:srgbClr val="000000"/>
              </a:solidFill>
            </a:endParaRPr>
          </a:p>
          <a:p>
            <a:pPr lvl="0" rtl="0" algn="just">
              <a:spcBef>
                <a:spcPts val="0"/>
              </a:spcBef>
              <a:spcAft>
                <a:spcPts val="0"/>
              </a:spcAft>
              <a:buNone/>
            </a:pPr>
            <a:r>
              <a:rPr lang="en" sz="1200" u="sng">
                <a:solidFill>
                  <a:srgbClr val="000000"/>
                </a:solidFill>
              </a:rPr>
              <a:t>Rewards &amp; Tier </a:t>
            </a:r>
          </a:p>
          <a:p>
            <a:pPr lvl="0" rtl="0" algn="just">
              <a:spcBef>
                <a:spcPts val="0"/>
              </a:spcBef>
              <a:spcAft>
                <a:spcPts val="0"/>
              </a:spcAft>
              <a:buNone/>
            </a:pPr>
            <a:r>
              <a:t/>
            </a:r>
            <a:endParaRPr sz="1200" u="sng">
              <a:solidFill>
                <a:srgbClr val="000000"/>
              </a:solidFill>
            </a:endParaRPr>
          </a:p>
          <a:p>
            <a:pPr indent="-304800" lvl="0" marL="457200" rtl="0" algn="just">
              <a:spcBef>
                <a:spcPts val="0"/>
              </a:spcBef>
              <a:spcAft>
                <a:spcPts val="0"/>
              </a:spcAft>
              <a:buClr>
                <a:srgbClr val="000000"/>
              </a:buClr>
              <a:buSzPts val="1200"/>
              <a:buChar char="●"/>
            </a:pPr>
            <a:r>
              <a:rPr lang="en" sz="1200">
                <a:solidFill>
                  <a:srgbClr val="000000"/>
                </a:solidFill>
              </a:rPr>
              <a:t>Tiers - Users get tiered basis rides in last 6 months &amp; get points pre-loaded in their account basis above metric</a:t>
            </a:r>
          </a:p>
          <a:p>
            <a:pPr indent="-304800" lvl="1" marL="914400" rtl="0" algn="just">
              <a:spcBef>
                <a:spcPts val="0"/>
              </a:spcBef>
              <a:spcAft>
                <a:spcPts val="0"/>
              </a:spcAft>
              <a:buClr>
                <a:srgbClr val="000000"/>
              </a:buClr>
              <a:buSzPts val="1200"/>
              <a:buChar char="○"/>
            </a:pPr>
            <a:r>
              <a:rPr lang="en" sz="1200">
                <a:solidFill>
                  <a:srgbClr val="000000"/>
                </a:solidFill>
              </a:rPr>
              <a:t>Tier is revised every 6 months based on points earned in the period</a:t>
            </a:r>
          </a:p>
          <a:p>
            <a:pPr indent="-304800" lvl="0" marL="457200" rtl="0" algn="just">
              <a:spcBef>
                <a:spcPts val="0"/>
              </a:spcBef>
              <a:spcAft>
                <a:spcPts val="0"/>
              </a:spcAft>
              <a:buClr>
                <a:srgbClr val="000000"/>
              </a:buClr>
              <a:buSzPts val="1200"/>
              <a:buChar char="●"/>
            </a:pPr>
            <a:r>
              <a:rPr lang="en" sz="1200">
                <a:solidFill>
                  <a:srgbClr val="000000"/>
                </a:solidFill>
              </a:rPr>
              <a:t>Rewards - </a:t>
            </a:r>
          </a:p>
          <a:p>
            <a:pPr indent="-304800" lvl="1" marL="914400" rtl="0" algn="just">
              <a:spcBef>
                <a:spcPts val="0"/>
              </a:spcBef>
              <a:spcAft>
                <a:spcPts val="0"/>
              </a:spcAft>
              <a:buClr>
                <a:srgbClr val="000000"/>
              </a:buClr>
              <a:buSzPts val="1200"/>
              <a:buChar char="○"/>
            </a:pPr>
            <a:r>
              <a:rPr lang="en" sz="1200">
                <a:solidFill>
                  <a:srgbClr val="000000"/>
                </a:solidFill>
              </a:rPr>
              <a:t>On Ola Platform - Free upgrades, discounted rides, no cancellation fees, Prime@Mini</a:t>
            </a:r>
          </a:p>
          <a:p>
            <a:pPr indent="-304800" lvl="1" marL="914400" rtl="0" algn="just">
              <a:spcBef>
                <a:spcPts val="0"/>
              </a:spcBef>
              <a:spcAft>
                <a:spcPts val="0"/>
              </a:spcAft>
              <a:buClr>
                <a:schemeClr val="dk1"/>
              </a:buClr>
              <a:buSzPts val="1200"/>
              <a:buChar char="○"/>
            </a:pPr>
            <a:r>
              <a:rPr lang="en" sz="1200">
                <a:solidFill>
                  <a:schemeClr val="dk1"/>
                </a:solidFill>
              </a:rPr>
              <a:t>Outside Ola platform - Points can be redeemed at Partners, hence increasing the perceived value of the points</a:t>
            </a:r>
          </a:p>
          <a:p>
            <a:pPr lvl="0" rtl="0" algn="just">
              <a:spcBef>
                <a:spcPts val="0"/>
              </a:spcBef>
              <a:spcAft>
                <a:spcPts val="0"/>
              </a:spcAft>
              <a:buNone/>
            </a:pPr>
            <a:r>
              <a:t/>
            </a:r>
            <a:endParaRPr sz="1200">
              <a:solidFill>
                <a:srgbClr val="000000"/>
              </a:solidFill>
            </a:endParaRPr>
          </a:p>
          <a:p>
            <a:pPr lvl="0" rtl="0" algn="just">
              <a:spcBef>
                <a:spcPts val="0"/>
              </a:spcBef>
              <a:spcAft>
                <a:spcPts val="0"/>
              </a:spcAft>
              <a:buNone/>
            </a:pPr>
            <a:r>
              <a:t/>
            </a:r>
            <a:endParaRPr sz="1200">
              <a:solidFill>
                <a:srgbClr val="000000"/>
              </a:solidFill>
            </a:endParaRPr>
          </a:p>
        </p:txBody>
      </p:sp>
      <p:sp>
        <p:nvSpPr>
          <p:cNvPr id="1272" name="Shape 1272"/>
          <p:cNvSpPr txBox="1"/>
          <p:nvPr>
            <p:ph type="title"/>
          </p:nvPr>
        </p:nvSpPr>
        <p:spPr>
          <a:xfrm>
            <a:off x="113100" y="0"/>
            <a:ext cx="8917800" cy="572700"/>
          </a:xfrm>
          <a:prstGeom prst="rect">
            <a:avLst/>
          </a:prstGeom>
        </p:spPr>
        <p:txBody>
          <a:bodyPr anchorCtr="0" anchor="t" bIns="91425" lIns="91425" rIns="91425" wrap="square" tIns="91425">
            <a:noAutofit/>
          </a:bodyPr>
          <a:lstStyle/>
          <a:p>
            <a:pPr lvl="0" rtl="0">
              <a:spcBef>
                <a:spcPts val="0"/>
              </a:spcBef>
              <a:buNone/>
            </a:pPr>
            <a:r>
              <a:rPr lang="en" sz="2400"/>
              <a:t>Proposed Loyalty Program - Tiers</a:t>
            </a: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6" name="Shape 1276"/>
        <p:cNvGrpSpPr/>
        <p:nvPr/>
      </p:nvGrpSpPr>
      <p:grpSpPr>
        <a:xfrm>
          <a:off x="0" y="0"/>
          <a:ext cx="0" cy="0"/>
          <a:chOff x="0" y="0"/>
          <a:chExt cx="0" cy="0"/>
        </a:xfrm>
      </p:grpSpPr>
      <p:sp>
        <p:nvSpPr>
          <p:cNvPr id="1277" name="Shape 1277"/>
          <p:cNvSpPr txBox="1"/>
          <p:nvPr>
            <p:ph idx="1" type="body"/>
          </p:nvPr>
        </p:nvSpPr>
        <p:spPr>
          <a:xfrm>
            <a:off x="110825" y="619075"/>
            <a:ext cx="8814000" cy="3455100"/>
          </a:xfrm>
          <a:prstGeom prst="rect">
            <a:avLst/>
          </a:prstGeom>
        </p:spPr>
        <p:txBody>
          <a:bodyPr anchorCtr="0" anchor="t" bIns="91425" lIns="91425" rIns="91425" wrap="square" tIns="91425">
            <a:noAutofit/>
          </a:bodyPr>
          <a:lstStyle/>
          <a:p>
            <a:pPr indent="-304800" lvl="0" marL="457200" marR="0" rtl="0" algn="l">
              <a:lnSpc>
                <a:spcPct val="150000"/>
              </a:lnSpc>
              <a:spcBef>
                <a:spcPts val="0"/>
              </a:spcBef>
              <a:spcAft>
                <a:spcPts val="0"/>
              </a:spcAft>
              <a:buClr>
                <a:schemeClr val="dk1"/>
              </a:buClr>
              <a:buSzPts val="1200"/>
              <a:buFont typeface="Arial"/>
              <a:buChar char="●"/>
            </a:pPr>
            <a:r>
              <a:rPr lang="en" sz="1200">
                <a:solidFill>
                  <a:srgbClr val="000000"/>
                </a:solidFill>
              </a:rPr>
              <a:t>Parameter for earning Points - GMV</a:t>
            </a:r>
          </a:p>
          <a:p>
            <a:pPr indent="-304800" lvl="1" marL="914400" marR="0" rtl="0" algn="l">
              <a:lnSpc>
                <a:spcPct val="150000"/>
              </a:lnSpc>
              <a:spcBef>
                <a:spcPts val="0"/>
              </a:spcBef>
              <a:spcAft>
                <a:spcPts val="0"/>
              </a:spcAft>
              <a:buClr>
                <a:srgbClr val="000000"/>
              </a:buClr>
              <a:buSzPts val="1200"/>
              <a:buChar char="○"/>
            </a:pPr>
            <a:r>
              <a:rPr lang="en" sz="1200">
                <a:solidFill>
                  <a:srgbClr val="000000"/>
                </a:solidFill>
              </a:rPr>
              <a:t>GMV is the best metric for earning points, as our commission is linked to it; which is not the case for rides or distance travelled</a:t>
            </a:r>
          </a:p>
          <a:p>
            <a:pPr indent="-304800" lvl="0" marL="457200" marR="0" rtl="0" algn="l">
              <a:lnSpc>
                <a:spcPct val="150000"/>
              </a:lnSpc>
              <a:spcBef>
                <a:spcPts val="0"/>
              </a:spcBef>
              <a:spcAft>
                <a:spcPts val="0"/>
              </a:spcAft>
              <a:buClr>
                <a:schemeClr val="dk1"/>
              </a:buClr>
              <a:buSzPts val="1200"/>
              <a:buFont typeface="Arial"/>
              <a:buChar char="●"/>
            </a:pPr>
            <a:r>
              <a:rPr lang="en" sz="1200">
                <a:solidFill>
                  <a:srgbClr val="000000"/>
                </a:solidFill>
              </a:rPr>
              <a:t>Earn 10 points for Re.100 spent on Ola</a:t>
            </a:r>
          </a:p>
          <a:p>
            <a:pPr indent="-304800" lvl="0" marL="457200" marR="0" rtl="0" algn="l">
              <a:lnSpc>
                <a:spcPct val="150000"/>
              </a:lnSpc>
              <a:spcBef>
                <a:spcPts val="0"/>
              </a:spcBef>
              <a:spcAft>
                <a:spcPts val="0"/>
              </a:spcAft>
              <a:buClr>
                <a:srgbClr val="000000"/>
              </a:buClr>
              <a:buSzPts val="1200"/>
              <a:buChar char="●"/>
            </a:pPr>
            <a:r>
              <a:rPr lang="en" sz="1200">
                <a:solidFill>
                  <a:srgbClr val="000000"/>
                </a:solidFill>
              </a:rPr>
              <a:t>1 point = 10 paise</a:t>
            </a:r>
          </a:p>
          <a:p>
            <a:pPr indent="-304800" lvl="0" marL="457200" marR="0" rtl="0" algn="l">
              <a:lnSpc>
                <a:spcPct val="150000"/>
              </a:lnSpc>
              <a:spcBef>
                <a:spcPts val="0"/>
              </a:spcBef>
              <a:spcAft>
                <a:spcPts val="0"/>
              </a:spcAft>
              <a:buClr>
                <a:srgbClr val="000000"/>
              </a:buClr>
              <a:buSzPts val="1200"/>
              <a:buChar char="●"/>
            </a:pPr>
            <a:r>
              <a:rPr lang="en" sz="1200">
                <a:solidFill>
                  <a:srgbClr val="000000"/>
                </a:solidFill>
              </a:rPr>
              <a:t>100 points earned = Re.1 for redemption</a:t>
            </a:r>
          </a:p>
          <a:p>
            <a:pPr indent="-304800" lvl="0" marL="457200" rtl="0">
              <a:lnSpc>
                <a:spcPct val="150000"/>
              </a:lnSpc>
              <a:spcBef>
                <a:spcPts val="0"/>
              </a:spcBef>
              <a:spcAft>
                <a:spcPts val="0"/>
              </a:spcAft>
              <a:buClr>
                <a:schemeClr val="dk1"/>
              </a:buClr>
              <a:buSzPts val="1200"/>
              <a:buChar char="●"/>
            </a:pPr>
            <a:r>
              <a:rPr lang="en" sz="1200">
                <a:solidFill>
                  <a:schemeClr val="dk1"/>
                </a:solidFill>
              </a:rPr>
              <a:t>Tiers of the program - </a:t>
            </a:r>
          </a:p>
          <a:p>
            <a:pPr indent="-304800" lvl="1" marL="914400" rtl="0">
              <a:lnSpc>
                <a:spcPct val="150000"/>
              </a:lnSpc>
              <a:spcBef>
                <a:spcPts val="0"/>
              </a:spcBef>
              <a:spcAft>
                <a:spcPts val="0"/>
              </a:spcAft>
              <a:buClr>
                <a:schemeClr val="dk1"/>
              </a:buClr>
              <a:buSzPts val="1200"/>
              <a:buChar char="○"/>
            </a:pPr>
            <a:r>
              <a:rPr lang="en" sz="1200">
                <a:solidFill>
                  <a:schemeClr val="dk1"/>
                </a:solidFill>
              </a:rPr>
              <a:t>NA - Those who are not in any tier (6 months GMV. Rs.2000 &amp; 6 month rides &gt; 10)</a:t>
            </a:r>
          </a:p>
          <a:p>
            <a:pPr indent="-304800" lvl="1" marL="914400" rtl="0">
              <a:lnSpc>
                <a:spcPct val="150000"/>
              </a:lnSpc>
              <a:spcBef>
                <a:spcPts val="0"/>
              </a:spcBef>
              <a:spcAft>
                <a:spcPts val="0"/>
              </a:spcAft>
              <a:buClr>
                <a:schemeClr val="dk1"/>
              </a:buClr>
              <a:buSzPts val="1200"/>
              <a:buChar char="○"/>
            </a:pPr>
            <a:r>
              <a:rPr lang="en" sz="1200">
                <a:solidFill>
                  <a:schemeClr val="dk1"/>
                </a:solidFill>
              </a:rPr>
              <a:t>Silver, Gold &amp; Platinum</a:t>
            </a:r>
          </a:p>
          <a:p>
            <a:pPr indent="-304800" lvl="0" marL="457200" rtl="0">
              <a:lnSpc>
                <a:spcPct val="150000"/>
              </a:lnSpc>
              <a:spcBef>
                <a:spcPts val="0"/>
              </a:spcBef>
              <a:spcAft>
                <a:spcPts val="0"/>
              </a:spcAft>
              <a:buClr>
                <a:schemeClr val="dk1"/>
              </a:buClr>
              <a:buSzPts val="1200"/>
              <a:buChar char="●"/>
            </a:pPr>
            <a:r>
              <a:rPr lang="en" sz="1200">
                <a:solidFill>
                  <a:schemeClr val="dk1"/>
                </a:solidFill>
              </a:rPr>
              <a:t>Accelerated points to gamify the construct depending on the tier of the user - to make it a lucrative proposition</a:t>
            </a:r>
          </a:p>
          <a:p>
            <a:pPr indent="-304800" lvl="0" marL="457200" rtl="0">
              <a:lnSpc>
                <a:spcPct val="150000"/>
              </a:lnSpc>
              <a:spcBef>
                <a:spcPts val="0"/>
              </a:spcBef>
              <a:spcAft>
                <a:spcPts val="0"/>
              </a:spcAft>
              <a:buClr>
                <a:schemeClr val="dk1"/>
              </a:buClr>
              <a:buSzPts val="1200"/>
              <a:buChar char="●"/>
            </a:pPr>
            <a:r>
              <a:rPr lang="en" sz="1200">
                <a:solidFill>
                  <a:schemeClr val="dk1"/>
                </a:solidFill>
              </a:rPr>
              <a:t>Platinum Tier to get additional benefits - preferential availability (on platform) &amp; VAS (outside platform)</a:t>
            </a:r>
          </a:p>
          <a:p>
            <a:pPr indent="-304800" lvl="0" marL="457200" rtl="0">
              <a:lnSpc>
                <a:spcPct val="150000"/>
              </a:lnSpc>
              <a:spcBef>
                <a:spcPts val="0"/>
              </a:spcBef>
              <a:spcAft>
                <a:spcPts val="0"/>
              </a:spcAft>
              <a:buClr>
                <a:schemeClr val="dk1"/>
              </a:buClr>
              <a:buSzPts val="1200"/>
              <a:buChar char="●"/>
            </a:pPr>
            <a:r>
              <a:rPr lang="en" sz="1200">
                <a:solidFill>
                  <a:schemeClr val="dk1"/>
                </a:solidFill>
              </a:rPr>
              <a:t>Points earned during a period will expire in 6 months</a:t>
            </a:r>
          </a:p>
          <a:p>
            <a:pPr indent="-304800" lvl="0" marL="457200" rtl="0">
              <a:lnSpc>
                <a:spcPct val="150000"/>
              </a:lnSpc>
              <a:spcBef>
                <a:spcPts val="0"/>
              </a:spcBef>
              <a:spcAft>
                <a:spcPts val="0"/>
              </a:spcAft>
              <a:buClr>
                <a:schemeClr val="dk1"/>
              </a:buClr>
              <a:buSzPts val="1200"/>
              <a:buChar char="●"/>
            </a:pPr>
            <a:r>
              <a:rPr lang="en" sz="1200">
                <a:solidFill>
                  <a:schemeClr val="dk1"/>
                </a:solidFill>
              </a:rPr>
              <a:t>Tier upgrade / downgrade to be reviewed every 6 months - depending on points earned in that period</a:t>
            </a:r>
          </a:p>
        </p:txBody>
      </p:sp>
      <p:sp>
        <p:nvSpPr>
          <p:cNvPr id="1278" name="Shape 1278"/>
          <p:cNvSpPr txBox="1"/>
          <p:nvPr>
            <p:ph type="title"/>
          </p:nvPr>
        </p:nvSpPr>
        <p:spPr>
          <a:xfrm>
            <a:off x="113100" y="0"/>
            <a:ext cx="8917800" cy="459000"/>
          </a:xfrm>
          <a:prstGeom prst="rect">
            <a:avLst/>
          </a:prstGeom>
        </p:spPr>
        <p:txBody>
          <a:bodyPr anchorCtr="0" anchor="ctr" bIns="91425" lIns="91425" rIns="91425" wrap="square" tIns="91425">
            <a:noAutofit/>
          </a:bodyPr>
          <a:lstStyle/>
          <a:p>
            <a:pPr lvl="0" rtl="0">
              <a:spcBef>
                <a:spcPts val="0"/>
              </a:spcBef>
              <a:buClr>
                <a:schemeClr val="dk1"/>
              </a:buClr>
              <a:buSzPts val="1100"/>
              <a:buFont typeface="Arial"/>
              <a:buNone/>
            </a:pPr>
            <a:r>
              <a:rPr lang="en" sz="2400"/>
              <a:t>Proposed Loyalty Program - Earning of Points</a:t>
            </a:r>
          </a:p>
        </p:txBody>
      </p:sp>
      <p:graphicFrame>
        <p:nvGraphicFramePr>
          <p:cNvPr id="1279" name="Shape 1279"/>
          <p:cNvGraphicFramePr/>
          <p:nvPr/>
        </p:nvGraphicFramePr>
        <p:xfrm>
          <a:off x="3321350" y="571025"/>
          <a:ext cx="3000000" cy="3000000"/>
        </p:xfrm>
        <a:graphic>
          <a:graphicData uri="http://schemas.openxmlformats.org/drawingml/2006/table">
            <a:tbl>
              <a:tblPr>
                <a:noFill/>
                <a:tableStyleId>{CF214DF8-9EB9-4027-8DC9-FBF5C9B6CFFA}</a:tableStyleId>
              </a:tblPr>
              <a:tblGrid>
                <a:gridCol w="898800"/>
                <a:gridCol w="898800"/>
                <a:gridCol w="898800"/>
                <a:gridCol w="898800"/>
              </a:tblGrid>
              <a:tr h="348600">
                <a:tc>
                  <a:txBody>
                    <a:bodyPr>
                      <a:noAutofit/>
                    </a:bodyPr>
                    <a:lstStyle/>
                    <a:p>
                      <a:pPr lvl="0" rtl="0" algn="ctr">
                        <a:lnSpc>
                          <a:spcPct val="115000"/>
                        </a:lnSpc>
                        <a:spcBef>
                          <a:spcPts val="0"/>
                        </a:spcBef>
                        <a:buNone/>
                      </a:pPr>
                      <a:r>
                        <a:rPr b="1" lang="en" sz="1000"/>
                        <a:t>Parameters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Rides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GMV</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1000"/>
                        <a:t>Distance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graphicFrame>
        <p:nvGraphicFramePr>
          <p:cNvPr id="1280" name="Shape 1280"/>
          <p:cNvGraphicFramePr/>
          <p:nvPr/>
        </p:nvGraphicFramePr>
        <p:xfrm>
          <a:off x="1698150" y="4066850"/>
          <a:ext cx="3000000" cy="3000000"/>
        </p:xfrm>
        <a:graphic>
          <a:graphicData uri="http://schemas.openxmlformats.org/drawingml/2006/table">
            <a:tbl>
              <a:tblPr>
                <a:noFill/>
                <a:tableStyleId>{CF214DF8-9EB9-4027-8DC9-FBF5C9B6CFFA}</a:tableStyleId>
              </a:tblPr>
              <a:tblGrid>
                <a:gridCol w="1841850"/>
                <a:gridCol w="1008625"/>
                <a:gridCol w="1008625"/>
                <a:gridCol w="1008625"/>
              </a:tblGrid>
              <a:tr h="262075">
                <a:tc>
                  <a:txBody>
                    <a:bodyPr>
                      <a:noAutofit/>
                    </a:bodyPr>
                    <a:lstStyle/>
                    <a:p>
                      <a:pPr lvl="0" rtl="0">
                        <a:spcBef>
                          <a:spcPts val="0"/>
                        </a:spcBef>
                        <a:buNone/>
                      </a:pPr>
                      <a:r>
                        <a:t/>
                      </a:r>
                      <a:endParaRPr sz="1000"/>
                    </a:p>
                  </a:txBody>
                  <a:tcPr marT="19050" marB="19050" marR="28575" marL="28575" anchor="ctr">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Silver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Gold</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Platinum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62075">
                <a:tc>
                  <a:txBody>
                    <a:bodyPr>
                      <a:noAutofit/>
                    </a:bodyPr>
                    <a:lstStyle/>
                    <a:p>
                      <a:pPr lvl="0" rtl="0">
                        <a:lnSpc>
                          <a:spcPct val="115000"/>
                        </a:lnSpc>
                        <a:spcBef>
                          <a:spcPts val="0"/>
                        </a:spcBef>
                        <a:buNone/>
                      </a:pPr>
                      <a:r>
                        <a:rPr lang="en" sz="1000"/>
                        <a:t>Points to qualify for tier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24,000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62075">
                <a:tc>
                  <a:txBody>
                    <a:bodyPr>
                      <a:noAutofit/>
                    </a:bodyPr>
                    <a:lstStyle/>
                    <a:p>
                      <a:pPr lvl="0" rtl="0">
                        <a:lnSpc>
                          <a:spcPct val="115000"/>
                        </a:lnSpc>
                        <a:spcBef>
                          <a:spcPts val="0"/>
                        </a:spcBef>
                        <a:buNone/>
                      </a:pPr>
                      <a:r>
                        <a:rPr lang="en" sz="1000"/>
                        <a:t>Priority Availability</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NA</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NA</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Yes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62075">
                <a:tc>
                  <a:txBody>
                    <a:bodyPr>
                      <a:noAutofit/>
                    </a:bodyPr>
                    <a:lstStyle/>
                    <a:p>
                      <a:pPr lvl="0" rtl="0">
                        <a:lnSpc>
                          <a:spcPct val="115000"/>
                        </a:lnSpc>
                        <a:spcBef>
                          <a:spcPts val="0"/>
                        </a:spcBef>
                        <a:buNone/>
                      </a:pPr>
                      <a:r>
                        <a:rPr lang="en" sz="1000"/>
                        <a:t>VAS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NA</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NA</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Yes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sp>
        <p:nvSpPr>
          <p:cNvPr id="1285" name="Shape 1285"/>
          <p:cNvSpPr txBox="1"/>
          <p:nvPr>
            <p:ph idx="1" type="body"/>
          </p:nvPr>
        </p:nvSpPr>
        <p:spPr>
          <a:xfrm>
            <a:off x="328650" y="3497400"/>
            <a:ext cx="8486700" cy="681600"/>
          </a:xfrm>
          <a:prstGeom prst="rect">
            <a:avLst/>
          </a:prstGeom>
        </p:spPr>
        <p:txBody>
          <a:bodyPr anchorCtr="0" anchor="ctr" bIns="91425" lIns="91425" rIns="91425" wrap="square" tIns="91425">
            <a:noAutofit/>
          </a:bodyPr>
          <a:lstStyle/>
          <a:p>
            <a:pPr indent="-304800" lvl="0" marL="457200" rtl="0">
              <a:spcBef>
                <a:spcPts val="0"/>
              </a:spcBef>
              <a:buClr>
                <a:schemeClr val="dk1"/>
              </a:buClr>
              <a:buSzPts val="1200"/>
              <a:buChar char="●"/>
            </a:pPr>
            <a:r>
              <a:rPr lang="en" sz="1200">
                <a:solidFill>
                  <a:schemeClr val="dk1"/>
                </a:solidFill>
              </a:rPr>
              <a:t>Quantify the features</a:t>
            </a:r>
          </a:p>
        </p:txBody>
      </p:sp>
      <p:sp>
        <p:nvSpPr>
          <p:cNvPr id="1286" name="Shape 1286"/>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Prefcat-Prime - WIP ….</a:t>
            </a: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0" name="Shape 1290"/>
        <p:cNvGrpSpPr/>
        <p:nvPr/>
      </p:nvGrpSpPr>
      <p:grpSpPr>
        <a:xfrm>
          <a:off x="0" y="0"/>
          <a:ext cx="0" cy="0"/>
          <a:chOff x="0" y="0"/>
          <a:chExt cx="0" cy="0"/>
        </a:xfrm>
      </p:grpSpPr>
      <p:sp>
        <p:nvSpPr>
          <p:cNvPr id="1291" name="Shape 1291"/>
          <p:cNvSpPr txBox="1"/>
          <p:nvPr>
            <p:ph idx="1" type="body"/>
          </p:nvPr>
        </p:nvSpPr>
        <p:spPr>
          <a:xfrm>
            <a:off x="376425" y="4276325"/>
            <a:ext cx="8486700" cy="871800"/>
          </a:xfrm>
          <a:prstGeom prst="rect">
            <a:avLst/>
          </a:prstGeom>
        </p:spPr>
        <p:txBody>
          <a:bodyPr anchorCtr="0" anchor="ctr" bIns="91425" lIns="91425" rIns="91425" wrap="square" tIns="91425">
            <a:noAutofit/>
          </a:bodyPr>
          <a:lstStyle/>
          <a:p>
            <a:pPr indent="-304800" lvl="0" marL="457200" rtl="0">
              <a:spcBef>
                <a:spcPts val="0"/>
              </a:spcBef>
              <a:buClr>
                <a:srgbClr val="000000"/>
              </a:buClr>
              <a:buSzPts val="1200"/>
              <a:buChar char="●"/>
            </a:pPr>
            <a:r>
              <a:t/>
            </a:r>
            <a:endParaRPr sz="1200">
              <a:solidFill>
                <a:schemeClr val="dk1"/>
              </a:solidFill>
            </a:endParaRPr>
          </a:p>
        </p:txBody>
      </p:sp>
      <p:sp>
        <p:nvSpPr>
          <p:cNvPr id="1292" name="Shape 1292"/>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a:t>
            </a: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6" name="Shape 1296"/>
        <p:cNvGrpSpPr/>
        <p:nvPr/>
      </p:nvGrpSpPr>
      <p:grpSpPr>
        <a:xfrm>
          <a:off x="0" y="0"/>
          <a:ext cx="0" cy="0"/>
          <a:chOff x="0" y="0"/>
          <a:chExt cx="0" cy="0"/>
        </a:xfrm>
      </p:grpSpPr>
      <p:sp>
        <p:nvSpPr>
          <p:cNvPr id="1297" name="Shape 1297"/>
          <p:cNvSpPr txBox="1"/>
          <p:nvPr>
            <p:ph idx="1" type="body"/>
          </p:nvPr>
        </p:nvSpPr>
        <p:spPr>
          <a:xfrm>
            <a:off x="376425" y="4276325"/>
            <a:ext cx="8486700" cy="871800"/>
          </a:xfrm>
          <a:prstGeom prst="rect">
            <a:avLst/>
          </a:prstGeom>
        </p:spPr>
        <p:txBody>
          <a:bodyPr anchorCtr="0" anchor="ctr" bIns="91425" lIns="91425" rIns="91425" wrap="square" tIns="91425">
            <a:noAutofit/>
          </a:bodyPr>
          <a:lstStyle/>
          <a:p>
            <a:pPr indent="-304800" lvl="0" marL="457200" rtl="0">
              <a:spcBef>
                <a:spcPts val="0"/>
              </a:spcBef>
              <a:buClr>
                <a:srgbClr val="000000"/>
              </a:buClr>
              <a:buSzPts val="1200"/>
              <a:buChar char="●"/>
            </a:pPr>
            <a:r>
              <a:t/>
            </a:r>
            <a:endParaRPr sz="1200">
              <a:solidFill>
                <a:schemeClr val="dk1"/>
              </a:solidFill>
            </a:endParaRPr>
          </a:p>
        </p:txBody>
      </p:sp>
      <p:sp>
        <p:nvSpPr>
          <p:cNvPr id="1298" name="Shape 1298"/>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a:t>
            </a:r>
          </a:p>
        </p:txBody>
      </p:sp>
      <p:pic>
        <p:nvPicPr>
          <p:cNvPr id="1299" name="Shape 1299"/>
          <p:cNvPicPr preferRelativeResize="0"/>
          <p:nvPr/>
        </p:nvPicPr>
        <p:blipFill>
          <a:blip r:embed="rId3">
            <a:alphaModFix/>
          </a:blip>
          <a:stretch>
            <a:fillRect/>
          </a:stretch>
        </p:blipFill>
        <p:spPr>
          <a:xfrm>
            <a:off x="6516200" y="666375"/>
            <a:ext cx="1887201" cy="3356701"/>
          </a:xfrm>
          <a:prstGeom prst="rect">
            <a:avLst/>
          </a:prstGeom>
          <a:noFill/>
          <a:ln>
            <a:noFill/>
          </a:ln>
        </p:spPr>
      </p:pic>
      <p:pic>
        <p:nvPicPr>
          <p:cNvPr id="1300" name="Shape 1300"/>
          <p:cNvPicPr preferRelativeResize="0"/>
          <p:nvPr/>
        </p:nvPicPr>
        <p:blipFill>
          <a:blip r:embed="rId4">
            <a:alphaModFix/>
          </a:blip>
          <a:stretch>
            <a:fillRect/>
          </a:stretch>
        </p:blipFill>
        <p:spPr>
          <a:xfrm>
            <a:off x="147072" y="791972"/>
            <a:ext cx="6107201" cy="1150000"/>
          </a:xfrm>
          <a:prstGeom prst="rect">
            <a:avLst/>
          </a:prstGeom>
          <a:noFill/>
          <a:ln>
            <a:noFill/>
          </a:ln>
        </p:spPr>
      </p:pic>
      <p:pic>
        <p:nvPicPr>
          <p:cNvPr id="1301" name="Shape 1301"/>
          <p:cNvPicPr preferRelativeResize="0"/>
          <p:nvPr/>
        </p:nvPicPr>
        <p:blipFill>
          <a:blip r:embed="rId5">
            <a:alphaModFix/>
          </a:blip>
          <a:stretch>
            <a:fillRect/>
          </a:stretch>
        </p:blipFill>
        <p:spPr>
          <a:xfrm>
            <a:off x="147075" y="2136000"/>
            <a:ext cx="6100000" cy="11500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5" name="Shape 1305"/>
        <p:cNvGrpSpPr/>
        <p:nvPr/>
      </p:nvGrpSpPr>
      <p:grpSpPr>
        <a:xfrm>
          <a:off x="0" y="0"/>
          <a:ext cx="0" cy="0"/>
          <a:chOff x="0" y="0"/>
          <a:chExt cx="0" cy="0"/>
        </a:xfrm>
      </p:grpSpPr>
      <p:sp>
        <p:nvSpPr>
          <p:cNvPr id="1306" name="Shape 1306"/>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Clr>
                <a:schemeClr val="dk1"/>
              </a:buClr>
              <a:buSzPts val="1100"/>
              <a:buFont typeface="Arial"/>
              <a:buNone/>
            </a:pPr>
            <a:r>
              <a:rPr lang="en" sz="2400"/>
              <a:t>Prefcat-Mini</a:t>
            </a:r>
          </a:p>
        </p:txBody>
      </p:sp>
      <p:sp>
        <p:nvSpPr>
          <p:cNvPr id="1307" name="Shape 1307"/>
          <p:cNvSpPr txBox="1"/>
          <p:nvPr>
            <p:ph idx="1" type="body"/>
          </p:nvPr>
        </p:nvSpPr>
        <p:spPr>
          <a:xfrm>
            <a:off x="328650" y="4411800"/>
            <a:ext cx="8486700" cy="681600"/>
          </a:xfrm>
          <a:prstGeom prst="rect">
            <a:avLst/>
          </a:prstGeom>
        </p:spPr>
        <p:txBody>
          <a:bodyPr anchorCtr="0" anchor="ctr" bIns="91425" lIns="91425" rIns="91425" wrap="square" tIns="91425">
            <a:noAutofit/>
          </a:bodyPr>
          <a:lstStyle/>
          <a:p>
            <a:pPr indent="-304800" lvl="0" marL="457200" rtl="0">
              <a:spcBef>
                <a:spcPts val="0"/>
              </a:spcBef>
              <a:buClr>
                <a:schemeClr val="dk1"/>
              </a:buClr>
              <a:buSzPts val="1200"/>
              <a:buChar char="●"/>
            </a:pPr>
            <a:r>
              <a:rPr lang="en" sz="1200">
                <a:solidFill>
                  <a:schemeClr val="dk1"/>
                </a:solidFill>
              </a:rPr>
              <a:t>Quantiy the features</a:t>
            </a: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1" name="Shape 1311"/>
        <p:cNvGrpSpPr/>
        <p:nvPr/>
      </p:nvGrpSpPr>
      <p:grpSpPr>
        <a:xfrm>
          <a:off x="0" y="0"/>
          <a:ext cx="0" cy="0"/>
          <a:chOff x="0" y="0"/>
          <a:chExt cx="0" cy="0"/>
        </a:xfrm>
      </p:grpSpPr>
      <p:sp>
        <p:nvSpPr>
          <p:cNvPr id="1312" name="Shape 1312"/>
          <p:cNvSpPr txBox="1"/>
          <p:nvPr>
            <p:ph idx="1" type="body"/>
          </p:nvPr>
        </p:nvSpPr>
        <p:spPr>
          <a:xfrm>
            <a:off x="376425" y="4276325"/>
            <a:ext cx="8486700" cy="871800"/>
          </a:xfrm>
          <a:prstGeom prst="rect">
            <a:avLst/>
          </a:prstGeom>
        </p:spPr>
        <p:txBody>
          <a:bodyPr anchorCtr="0" anchor="ctr" bIns="91425" lIns="91425" rIns="91425" wrap="square" tIns="91425">
            <a:noAutofit/>
          </a:bodyPr>
          <a:lstStyle/>
          <a:p>
            <a:pPr indent="-304800" lvl="0" marL="457200" rtl="0">
              <a:spcBef>
                <a:spcPts val="0"/>
              </a:spcBef>
              <a:buClr>
                <a:srgbClr val="000000"/>
              </a:buClr>
              <a:buSzPts val="1200"/>
              <a:buChar char="●"/>
            </a:pPr>
            <a:r>
              <a:t/>
            </a:r>
            <a:endParaRPr sz="1200">
              <a:solidFill>
                <a:schemeClr val="dk1"/>
              </a:solidFill>
            </a:endParaRPr>
          </a:p>
        </p:txBody>
      </p:sp>
      <p:sp>
        <p:nvSpPr>
          <p:cNvPr id="1313" name="Shape 1313"/>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a:t>
            </a: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7" name="Shape 1317"/>
        <p:cNvGrpSpPr/>
        <p:nvPr/>
      </p:nvGrpSpPr>
      <p:grpSpPr>
        <a:xfrm>
          <a:off x="0" y="0"/>
          <a:ext cx="0" cy="0"/>
          <a:chOff x="0" y="0"/>
          <a:chExt cx="0" cy="0"/>
        </a:xfrm>
      </p:grpSpPr>
      <p:sp>
        <p:nvSpPr>
          <p:cNvPr id="1318" name="Shape 1318"/>
          <p:cNvSpPr txBox="1"/>
          <p:nvPr>
            <p:ph idx="1" type="body"/>
          </p:nvPr>
        </p:nvSpPr>
        <p:spPr>
          <a:xfrm>
            <a:off x="376425" y="4276325"/>
            <a:ext cx="8486700" cy="871800"/>
          </a:xfrm>
          <a:prstGeom prst="rect">
            <a:avLst/>
          </a:prstGeom>
        </p:spPr>
        <p:txBody>
          <a:bodyPr anchorCtr="0" anchor="ctr" bIns="91425" lIns="91425" rIns="91425" wrap="square" tIns="91425">
            <a:noAutofit/>
          </a:bodyPr>
          <a:lstStyle/>
          <a:p>
            <a:pPr indent="-304800" lvl="0" marL="457200" rtl="0">
              <a:spcBef>
                <a:spcPts val="0"/>
              </a:spcBef>
              <a:buClr>
                <a:srgbClr val="000000"/>
              </a:buClr>
              <a:buSzPts val="1200"/>
              <a:buChar char="●"/>
            </a:pPr>
            <a:r>
              <a:t/>
            </a:r>
            <a:endParaRPr sz="1200">
              <a:solidFill>
                <a:schemeClr val="dk1"/>
              </a:solidFill>
            </a:endParaRPr>
          </a:p>
        </p:txBody>
      </p:sp>
      <p:sp>
        <p:nvSpPr>
          <p:cNvPr id="1319" name="Shape 1319"/>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a:t>
            </a:r>
          </a:p>
        </p:txBody>
      </p:sp>
      <p:pic>
        <p:nvPicPr>
          <p:cNvPr id="1320" name="Shape 1320"/>
          <p:cNvPicPr preferRelativeResize="0"/>
          <p:nvPr/>
        </p:nvPicPr>
        <p:blipFill>
          <a:blip r:embed="rId3">
            <a:alphaModFix/>
          </a:blip>
          <a:stretch>
            <a:fillRect/>
          </a:stretch>
        </p:blipFill>
        <p:spPr>
          <a:xfrm>
            <a:off x="147072" y="791972"/>
            <a:ext cx="6107201" cy="1150000"/>
          </a:xfrm>
          <a:prstGeom prst="rect">
            <a:avLst/>
          </a:prstGeom>
          <a:noFill/>
          <a:ln>
            <a:noFill/>
          </a:ln>
        </p:spPr>
      </p:pic>
      <p:pic>
        <p:nvPicPr>
          <p:cNvPr id="1321" name="Shape 1321"/>
          <p:cNvPicPr preferRelativeResize="0"/>
          <p:nvPr/>
        </p:nvPicPr>
        <p:blipFill>
          <a:blip r:embed="rId4">
            <a:alphaModFix/>
          </a:blip>
          <a:stretch>
            <a:fillRect/>
          </a:stretch>
        </p:blipFill>
        <p:spPr>
          <a:xfrm>
            <a:off x="147075" y="2136000"/>
            <a:ext cx="6100000" cy="1150000"/>
          </a:xfrm>
          <a:prstGeom prst="rect">
            <a:avLst/>
          </a:prstGeom>
          <a:noFill/>
          <a:ln>
            <a:noFill/>
          </a:ln>
        </p:spPr>
      </p:pic>
      <p:pic>
        <p:nvPicPr>
          <p:cNvPr id="1322" name="Shape 1322"/>
          <p:cNvPicPr preferRelativeResize="0"/>
          <p:nvPr/>
        </p:nvPicPr>
        <p:blipFill>
          <a:blip r:embed="rId5">
            <a:alphaModFix/>
          </a:blip>
          <a:stretch>
            <a:fillRect/>
          </a:stretch>
        </p:blipFill>
        <p:spPr>
          <a:xfrm>
            <a:off x="6774223" y="614825"/>
            <a:ext cx="1887201" cy="3356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Shape 356"/>
          <p:cNvSpPr txBox="1"/>
          <p:nvPr>
            <p:ph idx="1" type="body"/>
          </p:nvPr>
        </p:nvSpPr>
        <p:spPr>
          <a:xfrm>
            <a:off x="148350" y="695275"/>
            <a:ext cx="8781900" cy="2959200"/>
          </a:xfrm>
          <a:prstGeom prst="rect">
            <a:avLst/>
          </a:prstGeom>
        </p:spPr>
        <p:txBody>
          <a:bodyPr anchorCtr="0" anchor="t" bIns="91425" lIns="91425" rIns="91425" wrap="square" tIns="91425">
            <a:noAutofit/>
          </a:bodyPr>
          <a:lstStyle/>
          <a:p>
            <a:pPr indent="-330200" lvl="0" marL="457200" rtl="0">
              <a:lnSpc>
                <a:spcPct val="115000"/>
              </a:lnSpc>
              <a:spcBef>
                <a:spcPts val="0"/>
              </a:spcBef>
              <a:buClr>
                <a:srgbClr val="000000"/>
              </a:buClr>
              <a:buSzPts val="1600"/>
              <a:buAutoNum type="arabicPeriod"/>
            </a:pPr>
            <a:r>
              <a:rPr lang="en" sz="1600">
                <a:solidFill>
                  <a:srgbClr val="000000"/>
                </a:solidFill>
              </a:rPr>
              <a:t>Platform-level service &amp; brand promise</a:t>
            </a:r>
          </a:p>
          <a:p>
            <a:pPr lvl="0" rtl="0">
              <a:spcBef>
                <a:spcPts val="0"/>
              </a:spcBef>
              <a:buNone/>
            </a:pPr>
            <a:r>
              <a:rPr lang="en" sz="1200">
                <a:solidFill>
                  <a:schemeClr val="dk1"/>
                </a:solidFill>
              </a:rPr>
              <a:t>- Perception - Factors that exert strong influence on customers preference, like perception of a brand is directly linked to customer engagement (better perception results in high engagement)</a:t>
            </a:r>
          </a:p>
          <a:p>
            <a:pPr lvl="0" rtl="0">
              <a:lnSpc>
                <a:spcPct val="115000"/>
              </a:lnSpc>
              <a:spcBef>
                <a:spcPts val="0"/>
              </a:spcBef>
              <a:buNone/>
            </a:pPr>
            <a:r>
              <a:rPr lang="en" sz="1200">
                <a:solidFill>
                  <a:schemeClr val="dk1"/>
                </a:solidFill>
              </a:rPr>
              <a:t>- Service Levels - Service levels define the conversion of the customer, which in turn directly impacts engagement &amp; LTV of the customer</a:t>
            </a:r>
          </a:p>
          <a:p>
            <a:pPr indent="-330200" lvl="0" marL="457200" rtl="0">
              <a:lnSpc>
                <a:spcPct val="115000"/>
              </a:lnSpc>
              <a:spcBef>
                <a:spcPts val="0"/>
              </a:spcBef>
              <a:buClr>
                <a:srgbClr val="000000"/>
              </a:buClr>
              <a:buSzPts val="1600"/>
              <a:buAutoNum type="arabicPeriod"/>
            </a:pPr>
            <a:r>
              <a:rPr lang="en" sz="1600">
                <a:solidFill>
                  <a:srgbClr val="000000"/>
                </a:solidFill>
              </a:rPr>
              <a:t>Loyalty Programs</a:t>
            </a:r>
          </a:p>
          <a:p>
            <a:pPr lvl="0" marR="0" rtl="0" algn="l">
              <a:lnSpc>
                <a:spcPct val="115000"/>
              </a:lnSpc>
              <a:spcBef>
                <a:spcPts val="0"/>
              </a:spcBef>
              <a:spcAft>
                <a:spcPts val="1600"/>
              </a:spcAft>
              <a:buNone/>
            </a:pPr>
            <a:r>
              <a:rPr lang="en" sz="1200">
                <a:solidFill>
                  <a:srgbClr val="000000"/>
                </a:solidFill>
              </a:rPr>
              <a:t>Loyalty Programs lock-in customers resulting in increased engagement (by becoming preferred choice) and hence increases LTV and Blended rate by upselling</a:t>
            </a:r>
          </a:p>
        </p:txBody>
      </p:sp>
      <p:sp>
        <p:nvSpPr>
          <p:cNvPr id="357" name="Shape 357"/>
          <p:cNvSpPr txBox="1"/>
          <p:nvPr>
            <p:ph type="title"/>
          </p:nvPr>
        </p:nvSpPr>
        <p:spPr>
          <a:xfrm>
            <a:off x="83100" y="64025"/>
            <a:ext cx="8917800" cy="576300"/>
          </a:xfrm>
          <a:prstGeom prst="rect">
            <a:avLst/>
          </a:prstGeom>
        </p:spPr>
        <p:txBody>
          <a:bodyPr anchorCtr="0" anchor="ctr" bIns="91425" lIns="91425" rIns="91425" wrap="square" tIns="91425">
            <a:noAutofit/>
          </a:bodyPr>
          <a:lstStyle/>
          <a:p>
            <a:pPr lvl="0" rtl="0">
              <a:spcBef>
                <a:spcPts val="0"/>
              </a:spcBef>
              <a:buNone/>
            </a:pPr>
            <a:r>
              <a:rPr lang="en" sz="2400"/>
              <a:t>Factors that influence preference &amp; loyalty</a:t>
            </a:r>
          </a:p>
        </p:txBody>
      </p:sp>
      <p:graphicFrame>
        <p:nvGraphicFramePr>
          <p:cNvPr id="358" name="Shape 358"/>
          <p:cNvGraphicFramePr/>
          <p:nvPr/>
        </p:nvGraphicFramePr>
        <p:xfrm>
          <a:off x="2408250" y="3758200"/>
          <a:ext cx="3000000" cy="3000000"/>
        </p:xfrm>
        <a:graphic>
          <a:graphicData uri="http://schemas.openxmlformats.org/drawingml/2006/table">
            <a:tbl>
              <a:tblPr>
                <a:noFill/>
                <a:tableStyleId>{CF214DF8-9EB9-4027-8DC9-FBF5C9B6CFFA}</a:tableStyleId>
              </a:tblPr>
              <a:tblGrid>
                <a:gridCol w="1322200"/>
                <a:gridCol w="1275400"/>
                <a:gridCol w="1486000"/>
              </a:tblGrid>
              <a:tr h="313075">
                <a:tc>
                  <a:txBody>
                    <a:bodyPr>
                      <a:noAutofit/>
                    </a:bodyPr>
                    <a:lstStyle/>
                    <a:p>
                      <a:pPr lvl="0" rtl="0">
                        <a:spcBef>
                          <a:spcPts val="0"/>
                        </a:spcBef>
                        <a:buNone/>
                      </a:pPr>
                      <a:r>
                        <a:t/>
                      </a:r>
                      <a:endParaRPr sz="10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Platform service &amp; brand</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Loyalty Program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60900">
                <a:tc>
                  <a:txBody>
                    <a:bodyPr>
                      <a:noAutofit/>
                    </a:bodyPr>
                    <a:lstStyle/>
                    <a:p>
                      <a:pPr lvl="0" rtl="0">
                        <a:lnSpc>
                          <a:spcPct val="115000"/>
                        </a:lnSpc>
                        <a:spcBef>
                          <a:spcPts val="0"/>
                        </a:spcBef>
                        <a:buNone/>
                      </a:pPr>
                      <a:r>
                        <a:rPr b="1" lang="en" sz="1000"/>
                        <a:t>Engagement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High</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lang="en" sz="1000"/>
                        <a:t>High</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260900">
                <a:tc>
                  <a:txBody>
                    <a:bodyPr>
                      <a:noAutofit/>
                    </a:bodyPr>
                    <a:lstStyle/>
                    <a:p>
                      <a:pPr lvl="0" rtl="0">
                        <a:lnSpc>
                          <a:spcPct val="115000"/>
                        </a:lnSpc>
                        <a:spcBef>
                          <a:spcPts val="0"/>
                        </a:spcBef>
                        <a:buNone/>
                      </a:pPr>
                      <a:r>
                        <a:rPr b="1" lang="en" sz="1000"/>
                        <a:t>Conversion</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Low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1000"/>
                        <a:t>Medium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r h="260900">
                <a:tc>
                  <a:txBody>
                    <a:bodyPr>
                      <a:noAutofit/>
                    </a:bodyPr>
                    <a:lstStyle/>
                    <a:p>
                      <a:pPr lvl="0" rtl="0">
                        <a:lnSpc>
                          <a:spcPct val="115000"/>
                        </a:lnSpc>
                        <a:spcBef>
                          <a:spcPts val="0"/>
                        </a:spcBef>
                        <a:buNone/>
                      </a:pPr>
                      <a:r>
                        <a:rPr b="1" lang="en" sz="1000"/>
                        <a:t>Blended Rate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Medium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1000"/>
                        <a:t>Low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4CCCC"/>
                    </a:solidFill>
                  </a:tcPr>
                </a:tc>
              </a:tr>
            </a:tbl>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6" name="Shape 1326"/>
        <p:cNvGrpSpPr/>
        <p:nvPr/>
      </p:nvGrpSpPr>
      <p:grpSpPr>
        <a:xfrm>
          <a:off x="0" y="0"/>
          <a:ext cx="0" cy="0"/>
          <a:chOff x="0" y="0"/>
          <a:chExt cx="0" cy="0"/>
        </a:xfrm>
      </p:grpSpPr>
      <p:sp>
        <p:nvSpPr>
          <p:cNvPr id="1327" name="Shape 1327"/>
          <p:cNvSpPr txBox="1"/>
          <p:nvPr>
            <p:ph idx="1" type="body"/>
          </p:nvPr>
        </p:nvSpPr>
        <p:spPr>
          <a:xfrm>
            <a:off x="187025" y="648900"/>
            <a:ext cx="3731400" cy="1786500"/>
          </a:xfrm>
          <a:prstGeom prst="rect">
            <a:avLst/>
          </a:prstGeom>
        </p:spPr>
        <p:txBody>
          <a:bodyPr anchorCtr="0" anchor="t" bIns="91425" lIns="91425" rIns="91425" wrap="square" tIns="91425">
            <a:noAutofit/>
          </a:bodyPr>
          <a:lstStyle/>
          <a:p>
            <a:pPr lvl="0" marR="0" rtl="0" algn="l">
              <a:lnSpc>
                <a:spcPct val="100000"/>
              </a:lnSpc>
              <a:spcBef>
                <a:spcPts val="0"/>
              </a:spcBef>
              <a:spcAft>
                <a:spcPts val="1600"/>
              </a:spcAft>
              <a:buNone/>
            </a:pPr>
            <a:r>
              <a:rPr lang="en" sz="1200"/>
              <a:t>Current Product characteristics - Ola Pass</a:t>
            </a:r>
          </a:p>
          <a:p>
            <a:pPr indent="-304800" lvl="0" marL="457200" marR="0" rtl="0" algn="l">
              <a:lnSpc>
                <a:spcPct val="100000"/>
              </a:lnSpc>
              <a:spcBef>
                <a:spcPts val="0"/>
              </a:spcBef>
              <a:spcAft>
                <a:spcPts val="0"/>
              </a:spcAft>
              <a:buSzPts val="1200"/>
              <a:buChar char="●"/>
            </a:pPr>
            <a:r>
              <a:rPr lang="en" sz="1200"/>
              <a:t>City Specific benefits</a:t>
            </a:r>
          </a:p>
          <a:p>
            <a:pPr indent="-304800" lvl="0" marL="457200" marR="0" rtl="0" algn="l">
              <a:lnSpc>
                <a:spcPct val="100000"/>
              </a:lnSpc>
              <a:spcBef>
                <a:spcPts val="0"/>
              </a:spcBef>
              <a:spcAft>
                <a:spcPts val="1600"/>
              </a:spcAft>
              <a:buSzPts val="1200"/>
              <a:buChar char="●"/>
            </a:pPr>
            <a:r>
              <a:rPr lang="en" sz="1200"/>
              <a:t>Flat Fare</a:t>
            </a:r>
          </a:p>
        </p:txBody>
      </p:sp>
      <p:sp>
        <p:nvSpPr>
          <p:cNvPr id="1328" name="Shape 1328"/>
          <p:cNvSpPr txBox="1"/>
          <p:nvPr>
            <p:ph type="title"/>
          </p:nvPr>
        </p:nvSpPr>
        <p:spPr>
          <a:xfrm>
            <a:off x="113100" y="0"/>
            <a:ext cx="8917800" cy="572700"/>
          </a:xfrm>
          <a:prstGeom prst="rect">
            <a:avLst/>
          </a:prstGeom>
        </p:spPr>
        <p:txBody>
          <a:bodyPr anchorCtr="0" anchor="t" bIns="91425" lIns="91425" rIns="91425" wrap="square" tIns="91425">
            <a:noAutofit/>
          </a:bodyPr>
          <a:lstStyle/>
          <a:p>
            <a:pPr lvl="0" rtl="0">
              <a:spcBef>
                <a:spcPts val="0"/>
              </a:spcBef>
              <a:buNone/>
            </a:pPr>
            <a:r>
              <a:rPr lang="en" sz="2400"/>
              <a:t>How Select &amp; Pass will co-exist</a:t>
            </a:r>
          </a:p>
        </p:txBody>
      </p:sp>
      <p:sp>
        <p:nvSpPr>
          <p:cNvPr id="1329" name="Shape 1329"/>
          <p:cNvSpPr txBox="1"/>
          <p:nvPr>
            <p:ph idx="1" type="body"/>
          </p:nvPr>
        </p:nvSpPr>
        <p:spPr>
          <a:xfrm>
            <a:off x="5140025" y="648900"/>
            <a:ext cx="3731400" cy="1786500"/>
          </a:xfrm>
          <a:prstGeom prst="rect">
            <a:avLst/>
          </a:prstGeom>
        </p:spPr>
        <p:txBody>
          <a:bodyPr anchorCtr="0" anchor="t" bIns="91425" lIns="91425" rIns="91425" wrap="square" tIns="91425">
            <a:noAutofit/>
          </a:bodyPr>
          <a:lstStyle/>
          <a:p>
            <a:pPr lvl="0" marR="0" rtl="0" algn="l">
              <a:lnSpc>
                <a:spcPct val="100000"/>
              </a:lnSpc>
              <a:spcBef>
                <a:spcPts val="0"/>
              </a:spcBef>
              <a:spcAft>
                <a:spcPts val="1600"/>
              </a:spcAft>
              <a:buNone/>
            </a:pPr>
            <a:r>
              <a:rPr lang="en" sz="1200"/>
              <a:t>Current Product characteristics - Ola Select</a:t>
            </a:r>
          </a:p>
          <a:p>
            <a:pPr indent="-304800" lvl="0" marL="457200" marR="0" rtl="0" algn="l">
              <a:lnSpc>
                <a:spcPct val="100000"/>
              </a:lnSpc>
              <a:spcBef>
                <a:spcPts val="0"/>
              </a:spcBef>
              <a:spcAft>
                <a:spcPts val="0"/>
              </a:spcAft>
              <a:buSzPts val="1200"/>
              <a:buChar char="●"/>
            </a:pPr>
            <a:r>
              <a:rPr lang="en" sz="1200"/>
              <a:t>Peak Waiver</a:t>
            </a:r>
          </a:p>
          <a:p>
            <a:pPr indent="-304800" lvl="0" marL="457200" marR="0" rtl="0" algn="l">
              <a:lnSpc>
                <a:spcPct val="100000"/>
              </a:lnSpc>
              <a:spcBef>
                <a:spcPts val="0"/>
              </a:spcBef>
              <a:spcAft>
                <a:spcPts val="0"/>
              </a:spcAft>
              <a:buSzPts val="1200"/>
              <a:buChar char="●"/>
            </a:pPr>
            <a:r>
              <a:rPr lang="en" sz="1200"/>
              <a:t>Priority </a:t>
            </a:r>
            <a:r>
              <a:rPr lang="en" sz="1200"/>
              <a:t>Availability</a:t>
            </a:r>
          </a:p>
          <a:p>
            <a:pPr indent="-304800" lvl="0" marL="457200" marR="0" rtl="0" algn="l">
              <a:lnSpc>
                <a:spcPct val="100000"/>
              </a:lnSpc>
              <a:spcBef>
                <a:spcPts val="0"/>
              </a:spcBef>
              <a:spcAft>
                <a:spcPts val="0"/>
              </a:spcAft>
              <a:buSzPts val="1200"/>
              <a:buChar char="●"/>
            </a:pPr>
            <a:r>
              <a:rPr lang="en" sz="1200"/>
              <a:t>PAN India</a:t>
            </a:r>
          </a:p>
          <a:p>
            <a:pPr indent="-304800" lvl="0" marL="457200" marR="0" rtl="0" algn="l">
              <a:lnSpc>
                <a:spcPct val="100000"/>
              </a:lnSpc>
              <a:spcBef>
                <a:spcPts val="0"/>
              </a:spcBef>
              <a:spcAft>
                <a:spcPts val="0"/>
              </a:spcAft>
              <a:buSzPts val="1200"/>
              <a:buChar char="●"/>
            </a:pPr>
            <a:r>
              <a:rPr lang="en" sz="1200"/>
              <a:t>Prime@Mini</a:t>
            </a:r>
          </a:p>
          <a:p>
            <a:pPr indent="-304800" lvl="0" marL="457200" marR="0" rtl="0" algn="l">
              <a:lnSpc>
                <a:spcPct val="100000"/>
              </a:lnSpc>
              <a:spcBef>
                <a:spcPts val="0"/>
              </a:spcBef>
              <a:spcAft>
                <a:spcPts val="1600"/>
              </a:spcAft>
              <a:buSzPts val="1200"/>
              <a:buChar char="●"/>
            </a:pPr>
            <a:r>
              <a:rPr lang="en" sz="1200"/>
              <a:t>VAS - Cleartrip points, Airport lounge access</a:t>
            </a:r>
          </a:p>
        </p:txBody>
      </p:sp>
      <p:sp>
        <p:nvSpPr>
          <p:cNvPr id="1330" name="Shape 1330"/>
          <p:cNvSpPr txBox="1"/>
          <p:nvPr>
            <p:ph idx="1" type="body"/>
          </p:nvPr>
        </p:nvSpPr>
        <p:spPr>
          <a:xfrm>
            <a:off x="5140025" y="3315900"/>
            <a:ext cx="3731400" cy="1786500"/>
          </a:xfrm>
          <a:prstGeom prst="rect">
            <a:avLst/>
          </a:prstGeom>
        </p:spPr>
        <p:txBody>
          <a:bodyPr anchorCtr="0" anchor="t" bIns="91425" lIns="91425" rIns="91425" wrap="square" tIns="91425">
            <a:noAutofit/>
          </a:bodyPr>
          <a:lstStyle/>
          <a:p>
            <a:pPr lvl="0" marR="0" rtl="0" algn="l">
              <a:lnSpc>
                <a:spcPct val="100000"/>
              </a:lnSpc>
              <a:spcBef>
                <a:spcPts val="0"/>
              </a:spcBef>
              <a:spcAft>
                <a:spcPts val="1600"/>
              </a:spcAft>
              <a:buNone/>
            </a:pPr>
            <a:r>
              <a:rPr lang="en" sz="1200"/>
              <a:t>Scenario 2 - </a:t>
            </a:r>
          </a:p>
          <a:p>
            <a:pPr indent="-304800" lvl="0" marL="457200" marR="0" rtl="0" algn="l">
              <a:lnSpc>
                <a:spcPct val="100000"/>
              </a:lnSpc>
              <a:spcBef>
                <a:spcPts val="0"/>
              </a:spcBef>
              <a:spcAft>
                <a:spcPts val="0"/>
              </a:spcAft>
              <a:buSzPts val="1200"/>
              <a:buChar char="●"/>
            </a:pPr>
            <a:r>
              <a:rPr lang="en" sz="1200"/>
              <a:t>Upsell from Pass - by breaking Select into km thresholds</a:t>
            </a:r>
          </a:p>
          <a:p>
            <a:pPr indent="-304800" lvl="0" marL="457200" marR="0" rtl="0" algn="l">
              <a:lnSpc>
                <a:spcPct val="100000"/>
              </a:lnSpc>
              <a:spcBef>
                <a:spcPts val="0"/>
              </a:spcBef>
              <a:spcAft>
                <a:spcPts val="0"/>
              </a:spcAft>
              <a:buSzPts val="1200"/>
              <a:buChar char="●"/>
            </a:pPr>
            <a:r>
              <a:rPr lang="en" sz="1200"/>
              <a:t>Users can purchase Select benefits by paying a premium</a:t>
            </a:r>
          </a:p>
          <a:p>
            <a:pPr indent="-304800" lvl="0" marL="457200" marR="0" rtl="0" algn="l">
              <a:lnSpc>
                <a:spcPct val="100000"/>
              </a:lnSpc>
              <a:spcBef>
                <a:spcPts val="0"/>
              </a:spcBef>
              <a:spcAft>
                <a:spcPts val="1600"/>
              </a:spcAft>
              <a:buSzPts val="1200"/>
              <a:buChar char="●"/>
            </a:pPr>
            <a:r>
              <a:rPr lang="en" sz="1200"/>
              <a:t>Select program is available as is in current form separately</a:t>
            </a:r>
          </a:p>
        </p:txBody>
      </p:sp>
      <p:sp>
        <p:nvSpPr>
          <p:cNvPr id="1331" name="Shape 1331"/>
          <p:cNvSpPr txBox="1"/>
          <p:nvPr>
            <p:ph idx="1" type="body"/>
          </p:nvPr>
        </p:nvSpPr>
        <p:spPr>
          <a:xfrm>
            <a:off x="187025" y="3315900"/>
            <a:ext cx="3731400" cy="1786500"/>
          </a:xfrm>
          <a:prstGeom prst="rect">
            <a:avLst/>
          </a:prstGeom>
        </p:spPr>
        <p:txBody>
          <a:bodyPr anchorCtr="0" anchor="t" bIns="91425" lIns="91425" rIns="91425" wrap="square" tIns="91425">
            <a:noAutofit/>
          </a:bodyPr>
          <a:lstStyle/>
          <a:p>
            <a:pPr lvl="0" marR="0" rtl="0" algn="l">
              <a:lnSpc>
                <a:spcPct val="100000"/>
              </a:lnSpc>
              <a:spcBef>
                <a:spcPts val="0"/>
              </a:spcBef>
              <a:spcAft>
                <a:spcPts val="1600"/>
              </a:spcAft>
              <a:buNone/>
            </a:pPr>
            <a:r>
              <a:rPr lang="en" sz="1200"/>
              <a:t>Scenario 1 - </a:t>
            </a:r>
          </a:p>
          <a:p>
            <a:pPr indent="-304800" lvl="0" marL="457200" marR="0" rtl="0" algn="l">
              <a:lnSpc>
                <a:spcPct val="100000"/>
              </a:lnSpc>
              <a:spcBef>
                <a:spcPts val="0"/>
              </a:spcBef>
              <a:spcAft>
                <a:spcPts val="0"/>
              </a:spcAft>
              <a:buSzPts val="1200"/>
              <a:buChar char="●"/>
            </a:pPr>
            <a:r>
              <a:rPr lang="en" sz="1200"/>
              <a:t>Add an overall package in Pass - benefits for all flat fare thresholds across km buckets</a:t>
            </a:r>
          </a:p>
          <a:p>
            <a:pPr indent="-304800" lvl="0" marL="457200" marR="0" rtl="0" algn="l">
              <a:lnSpc>
                <a:spcPct val="100000"/>
              </a:lnSpc>
              <a:spcBef>
                <a:spcPts val="0"/>
              </a:spcBef>
              <a:spcAft>
                <a:spcPts val="0"/>
              </a:spcAft>
              <a:buSzPts val="1200"/>
              <a:buChar char="●"/>
            </a:pPr>
            <a:r>
              <a:rPr lang="en" sz="1200"/>
              <a:t>Break Select into km buckets (as Pass) with other benefits as it is</a:t>
            </a:r>
          </a:p>
          <a:p>
            <a:pPr indent="-304800" lvl="0" marL="457200" marR="0" rtl="0" algn="l">
              <a:lnSpc>
                <a:spcPct val="100000"/>
              </a:lnSpc>
              <a:spcBef>
                <a:spcPts val="0"/>
              </a:spcBef>
              <a:spcAft>
                <a:spcPts val="1600"/>
              </a:spcAft>
              <a:buSzPts val="1200"/>
              <a:buChar char="●"/>
            </a:pPr>
            <a:r>
              <a:rPr lang="en" sz="1200"/>
              <a:t>Users can pay a premium (on top of Pass price) to avail those benefits</a:t>
            </a:r>
          </a:p>
        </p:txBody>
      </p:sp>
      <p:sp>
        <p:nvSpPr>
          <p:cNvPr id="1332" name="Shape 1332"/>
          <p:cNvSpPr txBox="1"/>
          <p:nvPr>
            <p:ph idx="1" type="body"/>
          </p:nvPr>
        </p:nvSpPr>
        <p:spPr>
          <a:xfrm>
            <a:off x="263225" y="2532475"/>
            <a:ext cx="8767800" cy="484800"/>
          </a:xfrm>
          <a:prstGeom prst="rect">
            <a:avLst/>
          </a:prstGeom>
        </p:spPr>
        <p:txBody>
          <a:bodyPr anchorCtr="0" anchor="t" bIns="91425" lIns="91425" rIns="91425" wrap="square" tIns="91425">
            <a:noAutofit/>
          </a:bodyPr>
          <a:lstStyle/>
          <a:p>
            <a:pPr lvl="0" marR="0" rtl="0" algn="l">
              <a:lnSpc>
                <a:spcPct val="100000"/>
              </a:lnSpc>
              <a:spcBef>
                <a:spcPts val="0"/>
              </a:spcBef>
              <a:spcAft>
                <a:spcPts val="1600"/>
              </a:spcAft>
              <a:buNone/>
            </a:pPr>
            <a:r>
              <a:rPr lang="en" sz="1200"/>
              <a:t>Select will be an add on to Ola Pass with added benefit - Priority </a:t>
            </a:r>
            <a:r>
              <a:rPr lang="en" sz="1200"/>
              <a:t>availability</a:t>
            </a:r>
            <a:r>
              <a:rPr lang="en" sz="1200"/>
              <a:t> tag to increase the delivery on the promise</a:t>
            </a: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6" name="Shape 1336"/>
        <p:cNvGrpSpPr/>
        <p:nvPr/>
      </p:nvGrpSpPr>
      <p:grpSpPr>
        <a:xfrm>
          <a:off x="0" y="0"/>
          <a:ext cx="0" cy="0"/>
          <a:chOff x="0" y="0"/>
          <a:chExt cx="0" cy="0"/>
        </a:xfrm>
      </p:grpSpPr>
      <p:sp>
        <p:nvSpPr>
          <p:cNvPr id="1337" name="Shape 1337"/>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Clr>
                <a:schemeClr val="dk1"/>
              </a:buClr>
              <a:buSzPts val="1100"/>
              <a:buFont typeface="Arial"/>
              <a:buNone/>
            </a:pPr>
            <a:r>
              <a:rPr lang="en" sz="2400"/>
              <a:t>Prefcat-Micro</a:t>
            </a:r>
          </a:p>
        </p:txBody>
      </p:sp>
      <p:sp>
        <p:nvSpPr>
          <p:cNvPr id="1338" name="Shape 1338"/>
          <p:cNvSpPr txBox="1"/>
          <p:nvPr>
            <p:ph idx="1" type="body"/>
          </p:nvPr>
        </p:nvSpPr>
        <p:spPr>
          <a:xfrm>
            <a:off x="328650" y="4411800"/>
            <a:ext cx="8486700" cy="681600"/>
          </a:xfrm>
          <a:prstGeom prst="rect">
            <a:avLst/>
          </a:prstGeom>
        </p:spPr>
        <p:txBody>
          <a:bodyPr anchorCtr="0" anchor="ctr" bIns="91425" lIns="91425" rIns="91425" wrap="square" tIns="91425">
            <a:noAutofit/>
          </a:bodyPr>
          <a:lstStyle/>
          <a:p>
            <a:pPr indent="-304800" lvl="0" marL="457200" rtl="0">
              <a:spcBef>
                <a:spcPts val="0"/>
              </a:spcBef>
              <a:buClr>
                <a:schemeClr val="dk1"/>
              </a:buClr>
              <a:buSzPts val="1200"/>
              <a:buChar char="●"/>
            </a:pPr>
            <a:r>
              <a:rPr lang="en" sz="1200">
                <a:solidFill>
                  <a:srgbClr val="000000"/>
                </a:solidFill>
              </a:rPr>
              <a:t>Quantity the features</a:t>
            </a: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2" name="Shape 1342"/>
        <p:cNvGrpSpPr/>
        <p:nvPr/>
      </p:nvGrpSpPr>
      <p:grpSpPr>
        <a:xfrm>
          <a:off x="0" y="0"/>
          <a:ext cx="0" cy="0"/>
          <a:chOff x="0" y="0"/>
          <a:chExt cx="0" cy="0"/>
        </a:xfrm>
      </p:grpSpPr>
      <p:sp>
        <p:nvSpPr>
          <p:cNvPr id="1343" name="Shape 1343"/>
          <p:cNvSpPr txBox="1"/>
          <p:nvPr>
            <p:ph idx="1" type="body"/>
          </p:nvPr>
        </p:nvSpPr>
        <p:spPr>
          <a:xfrm>
            <a:off x="376425" y="4276325"/>
            <a:ext cx="8486700" cy="871800"/>
          </a:xfrm>
          <a:prstGeom prst="rect">
            <a:avLst/>
          </a:prstGeom>
        </p:spPr>
        <p:txBody>
          <a:bodyPr anchorCtr="0" anchor="ctr" bIns="91425" lIns="91425" rIns="91425" wrap="square" tIns="91425">
            <a:noAutofit/>
          </a:bodyPr>
          <a:lstStyle/>
          <a:p>
            <a:pPr indent="-304800" lvl="0" marL="457200" rtl="0">
              <a:spcBef>
                <a:spcPts val="0"/>
              </a:spcBef>
              <a:buClr>
                <a:srgbClr val="000000"/>
              </a:buClr>
              <a:buSzPts val="1200"/>
              <a:buChar char="●"/>
            </a:pPr>
            <a:r>
              <a:t/>
            </a:r>
            <a:endParaRPr sz="1200">
              <a:solidFill>
                <a:schemeClr val="dk1"/>
              </a:solidFill>
            </a:endParaRPr>
          </a:p>
        </p:txBody>
      </p:sp>
      <p:sp>
        <p:nvSpPr>
          <p:cNvPr id="1344" name="Shape 1344"/>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a:t>
            </a: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8" name="Shape 1348"/>
        <p:cNvGrpSpPr/>
        <p:nvPr/>
      </p:nvGrpSpPr>
      <p:grpSpPr>
        <a:xfrm>
          <a:off x="0" y="0"/>
          <a:ext cx="0" cy="0"/>
          <a:chOff x="0" y="0"/>
          <a:chExt cx="0" cy="0"/>
        </a:xfrm>
      </p:grpSpPr>
      <p:sp>
        <p:nvSpPr>
          <p:cNvPr id="1349" name="Shape 1349"/>
          <p:cNvSpPr txBox="1"/>
          <p:nvPr>
            <p:ph idx="1" type="body"/>
          </p:nvPr>
        </p:nvSpPr>
        <p:spPr>
          <a:xfrm>
            <a:off x="376425" y="4276325"/>
            <a:ext cx="8486700" cy="871800"/>
          </a:xfrm>
          <a:prstGeom prst="rect">
            <a:avLst/>
          </a:prstGeom>
        </p:spPr>
        <p:txBody>
          <a:bodyPr anchorCtr="0" anchor="ctr" bIns="91425" lIns="91425" rIns="91425" wrap="square" tIns="91425">
            <a:noAutofit/>
          </a:bodyPr>
          <a:lstStyle/>
          <a:p>
            <a:pPr indent="-304800" lvl="0" marL="457200" rtl="0">
              <a:spcBef>
                <a:spcPts val="0"/>
              </a:spcBef>
              <a:buClr>
                <a:srgbClr val="000000"/>
              </a:buClr>
              <a:buSzPts val="1200"/>
              <a:buChar char="●"/>
            </a:pPr>
            <a:r>
              <a:t/>
            </a:r>
            <a:endParaRPr sz="1200">
              <a:solidFill>
                <a:schemeClr val="dk1"/>
              </a:solidFill>
            </a:endParaRPr>
          </a:p>
        </p:txBody>
      </p:sp>
      <p:sp>
        <p:nvSpPr>
          <p:cNvPr id="1350" name="Shape 1350"/>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a:t>
            </a:r>
          </a:p>
        </p:txBody>
      </p:sp>
      <p:pic>
        <p:nvPicPr>
          <p:cNvPr id="1351" name="Shape 1351"/>
          <p:cNvPicPr preferRelativeResize="0"/>
          <p:nvPr/>
        </p:nvPicPr>
        <p:blipFill>
          <a:blip r:embed="rId3">
            <a:alphaModFix/>
          </a:blip>
          <a:stretch>
            <a:fillRect/>
          </a:stretch>
        </p:blipFill>
        <p:spPr>
          <a:xfrm>
            <a:off x="147072" y="791972"/>
            <a:ext cx="6107201" cy="1150000"/>
          </a:xfrm>
          <a:prstGeom prst="rect">
            <a:avLst/>
          </a:prstGeom>
          <a:noFill/>
          <a:ln>
            <a:noFill/>
          </a:ln>
        </p:spPr>
      </p:pic>
      <p:pic>
        <p:nvPicPr>
          <p:cNvPr id="1352" name="Shape 1352"/>
          <p:cNvPicPr preferRelativeResize="0"/>
          <p:nvPr/>
        </p:nvPicPr>
        <p:blipFill>
          <a:blip r:embed="rId4">
            <a:alphaModFix/>
          </a:blip>
          <a:stretch>
            <a:fillRect/>
          </a:stretch>
        </p:blipFill>
        <p:spPr>
          <a:xfrm>
            <a:off x="147075" y="2136000"/>
            <a:ext cx="6100000" cy="1150000"/>
          </a:xfrm>
          <a:prstGeom prst="rect">
            <a:avLst/>
          </a:prstGeom>
          <a:noFill/>
          <a:ln>
            <a:noFill/>
          </a:ln>
        </p:spPr>
      </p:pic>
      <p:pic>
        <p:nvPicPr>
          <p:cNvPr id="1353" name="Shape 1353"/>
          <p:cNvPicPr preferRelativeResize="0"/>
          <p:nvPr/>
        </p:nvPicPr>
        <p:blipFill>
          <a:blip r:embed="rId5">
            <a:alphaModFix/>
          </a:blip>
          <a:stretch>
            <a:fillRect/>
          </a:stretch>
        </p:blipFill>
        <p:spPr>
          <a:xfrm>
            <a:off x="6863873" y="538625"/>
            <a:ext cx="1887201" cy="3356701"/>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7" name="Shape 1357"/>
        <p:cNvGrpSpPr/>
        <p:nvPr/>
      </p:nvGrpSpPr>
      <p:grpSpPr>
        <a:xfrm>
          <a:off x="0" y="0"/>
          <a:ext cx="0" cy="0"/>
          <a:chOff x="0" y="0"/>
          <a:chExt cx="0" cy="0"/>
        </a:xfrm>
      </p:grpSpPr>
      <p:sp>
        <p:nvSpPr>
          <p:cNvPr id="1358" name="Shape 1358"/>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latin typeface="Roboto"/>
                <a:ea typeface="Roboto"/>
                <a:cs typeface="Roboto"/>
                <a:sym typeface="Roboto"/>
              </a:rPr>
              <a:t>Projected Scale with the proposed model </a:t>
            </a:r>
          </a:p>
        </p:txBody>
      </p:sp>
      <p:sp>
        <p:nvSpPr>
          <p:cNvPr id="1359" name="Shape 1359"/>
          <p:cNvSpPr txBox="1"/>
          <p:nvPr/>
        </p:nvSpPr>
        <p:spPr>
          <a:xfrm>
            <a:off x="372000" y="4558825"/>
            <a:ext cx="8400000" cy="400200"/>
          </a:xfrm>
          <a:prstGeom prst="rect">
            <a:avLst/>
          </a:prstGeom>
          <a:noFill/>
          <a:ln>
            <a:noFill/>
          </a:ln>
        </p:spPr>
        <p:txBody>
          <a:bodyPr anchorCtr="0" anchor="t" bIns="91425" lIns="91425" rIns="91425" wrap="square" tIns="91425">
            <a:noAutofit/>
          </a:bodyPr>
          <a:lstStyle/>
          <a:p>
            <a:pPr lvl="0" rtl="0" algn="ctr">
              <a:spcBef>
                <a:spcPts val="0"/>
              </a:spcBef>
              <a:buNone/>
            </a:pPr>
            <a:r>
              <a:rPr b="1" i="1" lang="en">
                <a:solidFill>
                  <a:srgbClr val="FF0000"/>
                </a:solidFill>
              </a:rPr>
              <a:t>20</a:t>
            </a:r>
            <a:r>
              <a:rPr b="1" i="1" lang="en">
                <a:solidFill>
                  <a:srgbClr val="FF0000"/>
                </a:solidFill>
              </a:rPr>
              <a:t>% of Mini and Micro rides by March 2018</a:t>
            </a:r>
          </a:p>
        </p:txBody>
      </p:sp>
      <p:sp>
        <p:nvSpPr>
          <p:cNvPr id="1360" name="Shape 1360"/>
          <p:cNvSpPr txBox="1"/>
          <p:nvPr/>
        </p:nvSpPr>
        <p:spPr>
          <a:xfrm>
            <a:off x="2172350" y="1500250"/>
            <a:ext cx="3287700" cy="1476900"/>
          </a:xfrm>
          <a:prstGeom prst="rect">
            <a:avLst/>
          </a:prstGeom>
          <a:noFill/>
          <a:ln>
            <a:noFill/>
          </a:ln>
        </p:spPr>
        <p:txBody>
          <a:bodyPr anchorCtr="0" anchor="t" bIns="91425" lIns="91425" rIns="91425" wrap="square" tIns="91425">
            <a:noAutofit/>
          </a:bodyPr>
          <a:lstStyle/>
          <a:p>
            <a:pPr lvl="0" rtl="0">
              <a:spcBef>
                <a:spcPts val="0"/>
              </a:spcBef>
              <a:buNone/>
            </a:pPr>
            <a:r>
              <a:rPr lang="en" sz="1200"/>
              <a:t>Projected </a:t>
            </a:r>
            <a:r>
              <a:rPr lang="en" sz="1200"/>
              <a:t>Scale</a:t>
            </a:r>
          </a:p>
          <a:p>
            <a:pPr indent="-304800" lvl="0" marL="457200" rtl="0">
              <a:spcBef>
                <a:spcPts val="0"/>
              </a:spcBef>
              <a:spcAft>
                <a:spcPts val="0"/>
              </a:spcAft>
              <a:buSzPts val="1200"/>
              <a:buChar char="●"/>
            </a:pPr>
            <a:r>
              <a:rPr lang="en" sz="1200"/>
              <a:t>Users - 2.4L</a:t>
            </a:r>
          </a:p>
          <a:p>
            <a:pPr indent="-304800" lvl="0" marL="457200" rtl="0">
              <a:spcBef>
                <a:spcPts val="0"/>
              </a:spcBef>
              <a:spcAft>
                <a:spcPts val="0"/>
              </a:spcAft>
              <a:buSzPts val="1200"/>
              <a:buChar char="●"/>
            </a:pPr>
            <a:r>
              <a:rPr lang="en" sz="1200"/>
              <a:t>Platform Rides - 1.3L/day(11%)</a:t>
            </a:r>
          </a:p>
          <a:p>
            <a:pPr indent="-304800" lvl="0" marL="457200" rtl="0">
              <a:spcBef>
                <a:spcPts val="0"/>
              </a:spcBef>
              <a:spcAft>
                <a:spcPts val="0"/>
              </a:spcAft>
              <a:buSzPts val="1200"/>
              <a:buChar char="●"/>
            </a:pPr>
            <a:r>
              <a:rPr lang="en" sz="1200"/>
              <a:t>Micro Rides - 60K/day(20%)</a:t>
            </a:r>
          </a:p>
          <a:p>
            <a:pPr indent="-304800" lvl="0" marL="457200" rtl="0">
              <a:spcBef>
                <a:spcPts val="0"/>
              </a:spcBef>
              <a:spcAft>
                <a:spcPts val="0"/>
              </a:spcAft>
              <a:buSzPts val="1200"/>
              <a:buChar char="●"/>
            </a:pPr>
            <a:r>
              <a:rPr lang="en" sz="1200"/>
              <a:t>Mini Rides - 40K/day(20%)</a:t>
            </a:r>
          </a:p>
          <a:p>
            <a:pPr indent="-304800" lvl="0" marL="457200" rtl="0">
              <a:spcBef>
                <a:spcPts val="0"/>
              </a:spcBef>
              <a:buSzPts val="1200"/>
              <a:buChar char="●"/>
            </a:pPr>
            <a:r>
              <a:rPr lang="en" sz="1200"/>
              <a:t>Prime - 15K/day(11%)</a:t>
            </a:r>
          </a:p>
          <a:p>
            <a:pPr lvl="0" rtl="0">
              <a:spcBef>
                <a:spcPts val="0"/>
              </a:spcBef>
              <a:buNone/>
            </a:pPr>
            <a:r>
              <a:t/>
            </a:r>
            <a:endParaRPr sz="1200"/>
          </a:p>
          <a:p>
            <a:pPr lvl="0" rtl="0">
              <a:spcBef>
                <a:spcPts val="0"/>
              </a:spcBef>
              <a:buNone/>
            </a:pPr>
            <a:r>
              <a:t/>
            </a:r>
            <a:endParaRPr sz="1200"/>
          </a:p>
          <a:p>
            <a:pPr lvl="0" rtl="0">
              <a:spcBef>
                <a:spcPts val="0"/>
              </a:spcBef>
              <a:buNone/>
            </a:pPr>
            <a:r>
              <a:t/>
            </a:r>
            <a:endParaRPr/>
          </a:p>
          <a:p>
            <a:pPr lvl="0" rtl="0">
              <a:spcBef>
                <a:spcPts val="0"/>
              </a:spcBef>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4" name="Shape 1364"/>
        <p:cNvGrpSpPr/>
        <p:nvPr/>
      </p:nvGrpSpPr>
      <p:grpSpPr>
        <a:xfrm>
          <a:off x="0" y="0"/>
          <a:ext cx="0" cy="0"/>
          <a:chOff x="0" y="0"/>
          <a:chExt cx="0" cy="0"/>
        </a:xfrm>
      </p:grpSpPr>
      <p:sp>
        <p:nvSpPr>
          <p:cNvPr id="1365" name="Shape 1365"/>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t>Uber Pass - Subscription Program</a:t>
            </a:r>
          </a:p>
        </p:txBody>
      </p:sp>
      <p:graphicFrame>
        <p:nvGraphicFramePr>
          <p:cNvPr id="1366" name="Shape 1366"/>
          <p:cNvGraphicFramePr/>
          <p:nvPr/>
        </p:nvGraphicFramePr>
        <p:xfrm>
          <a:off x="883250" y="688575"/>
          <a:ext cx="3000000" cy="3000000"/>
        </p:xfrm>
        <a:graphic>
          <a:graphicData uri="http://schemas.openxmlformats.org/drawingml/2006/table">
            <a:tbl>
              <a:tblPr>
                <a:noFill/>
                <a:tableStyleId>{CF214DF8-9EB9-4027-8DC9-FBF5C9B6CFFA}</a:tableStyleId>
              </a:tblPr>
              <a:tblGrid>
                <a:gridCol w="2574400"/>
                <a:gridCol w="1327000"/>
                <a:gridCol w="1327000"/>
                <a:gridCol w="1327000"/>
              </a:tblGrid>
              <a:tr h="200025">
                <a:tc>
                  <a:txBody>
                    <a:bodyPr>
                      <a:noAutofit/>
                    </a:bodyPr>
                    <a:lstStyle/>
                    <a:p>
                      <a:pPr lvl="0" rtl="0">
                        <a:lnSpc>
                          <a:spcPct val="115000"/>
                        </a:lnSpc>
                        <a:spcBef>
                          <a:spcPts val="0"/>
                        </a:spcBef>
                        <a:buNone/>
                      </a:pPr>
                      <a:r>
                        <a:rPr lang="en" sz="900">
                          <a:solidFill>
                            <a:schemeClr val="dk1"/>
                          </a:solidFill>
                        </a:rPr>
                        <a:t>Benefits</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900"/>
                        <a:t>UberPass India</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b="1" lang="en" sz="900"/>
                        <a:t>UberPass Globally*</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b="1" lang="en" sz="900"/>
                        <a:t>Select</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CFE2F3"/>
                    </a:solidFill>
                  </a:tcPr>
                </a:tc>
              </a:tr>
              <a:tr h="200025">
                <a:tc>
                  <a:txBody>
                    <a:bodyPr>
                      <a:noAutofit/>
                    </a:bodyPr>
                    <a:lstStyle/>
                    <a:p>
                      <a:pPr lvl="0" rtl="0" algn="r">
                        <a:lnSpc>
                          <a:spcPct val="115000"/>
                        </a:lnSpc>
                        <a:spcBef>
                          <a:spcPts val="0"/>
                        </a:spcBef>
                        <a:buNone/>
                      </a:pPr>
                      <a:r>
                        <a:rPr lang="en" sz="900"/>
                        <a:t>No Peak Pricing</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UberGo</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Category Specific</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Prime &amp; Mini</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00025">
                <a:tc>
                  <a:txBody>
                    <a:bodyPr>
                      <a:noAutofit/>
                    </a:bodyPr>
                    <a:lstStyle/>
                    <a:p>
                      <a:pPr lvl="0" rtl="0" algn="r">
                        <a:lnSpc>
                          <a:spcPct val="115000"/>
                        </a:lnSpc>
                        <a:spcBef>
                          <a:spcPts val="0"/>
                        </a:spcBef>
                        <a:buNone/>
                      </a:pPr>
                      <a:r>
                        <a:rPr lang="en" sz="900"/>
                        <a:t>Flat Fares</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Rs.99 for 10km</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93C47D"/>
                    </a:solidFill>
                  </a:tcPr>
                </a:tc>
                <a:tc>
                  <a:txBody>
                    <a:bodyPr>
                      <a:noAutofit/>
                    </a:bodyPr>
                    <a:lstStyle/>
                    <a:p>
                      <a:pPr indent="0" lvl="0" marL="0" marR="0" rtl="0" algn="ctr">
                        <a:lnSpc>
                          <a:spcPct val="115000"/>
                        </a:lnSpc>
                        <a:spcBef>
                          <a:spcPts val="0"/>
                        </a:spcBef>
                        <a:spcAft>
                          <a:spcPts val="0"/>
                        </a:spcAft>
                        <a:buNone/>
                      </a:pPr>
                      <a:r>
                        <a:rPr lang="en" sz="900"/>
                        <a:t>$X per ride</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93C47D"/>
                    </a:solidFill>
                  </a:tcPr>
                </a:tc>
                <a:tc>
                  <a:txBody>
                    <a:bodyPr>
                      <a:noAutofit/>
                    </a:bodyPr>
                    <a:lstStyle/>
                    <a:p>
                      <a:pPr lvl="0" rtl="0" algn="ctr">
                        <a:lnSpc>
                          <a:spcPct val="115000"/>
                        </a:lnSpc>
                        <a:spcBef>
                          <a:spcPts val="0"/>
                        </a:spcBef>
                        <a:buNone/>
                      </a:pPr>
                      <a:r>
                        <a:rPr lang="en" sz="900"/>
                        <a:t>-</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F4CCCC"/>
                    </a:solidFill>
                  </a:tcPr>
                </a:tc>
              </a:tr>
              <a:tr h="200025">
                <a:tc>
                  <a:txBody>
                    <a:bodyPr>
                      <a:noAutofit/>
                    </a:bodyPr>
                    <a:lstStyle/>
                    <a:p>
                      <a:pPr lvl="0" rtl="0" algn="r">
                        <a:lnSpc>
                          <a:spcPct val="115000"/>
                        </a:lnSpc>
                        <a:spcBef>
                          <a:spcPts val="0"/>
                        </a:spcBef>
                        <a:buNone/>
                      </a:pPr>
                      <a:r>
                        <a:rPr lang="en" sz="900"/>
                        <a:t>Benefits Capping</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None/>
                      </a:pPr>
                      <a:r>
                        <a:rPr lang="en" sz="900"/>
                        <a:t>Benefits applicable on rides below 15kms</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F4CCCC"/>
                    </a:solidFill>
                  </a:tcPr>
                </a:tc>
                <a:tc>
                  <a:txBody>
                    <a:bodyPr>
                      <a:noAutofit/>
                    </a:bodyPr>
                    <a:lstStyle/>
                    <a:p>
                      <a:pPr indent="0" lvl="0" marL="0" marR="0" rtl="0" algn="ctr">
                        <a:lnSpc>
                          <a:spcPct val="115000"/>
                        </a:lnSpc>
                        <a:spcBef>
                          <a:spcPts val="0"/>
                        </a:spcBef>
                        <a:spcAft>
                          <a:spcPts val="0"/>
                        </a:spcAft>
                        <a:buNone/>
                      </a:pPr>
                      <a:r>
                        <a:rPr lang="en" sz="900"/>
                        <a:t>Yes</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F4CCCC"/>
                    </a:solidFill>
                  </a:tcPr>
                </a:tc>
                <a:tc>
                  <a:txBody>
                    <a:bodyPr>
                      <a:noAutofit/>
                    </a:bodyPr>
                    <a:lstStyle/>
                    <a:p>
                      <a:pPr indent="0" lvl="0" marL="0" marR="0" rtl="0" algn="ctr">
                        <a:lnSpc>
                          <a:spcPct val="115000"/>
                        </a:lnSpc>
                        <a:spcBef>
                          <a:spcPts val="0"/>
                        </a:spcBef>
                        <a:spcAft>
                          <a:spcPts val="0"/>
                        </a:spcAft>
                        <a:buNone/>
                      </a:pPr>
                      <a:r>
                        <a:rPr lang="en" sz="900"/>
                        <a:t>None</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93C47D"/>
                    </a:solidFill>
                  </a:tcPr>
                </a:tc>
              </a:tr>
              <a:tr h="200025">
                <a:tc>
                  <a:txBody>
                    <a:bodyPr>
                      <a:noAutofit/>
                    </a:bodyPr>
                    <a:lstStyle/>
                    <a:p>
                      <a:pPr lvl="0" rtl="0" algn="r">
                        <a:lnSpc>
                          <a:spcPct val="115000"/>
                        </a:lnSpc>
                        <a:spcBef>
                          <a:spcPts val="0"/>
                        </a:spcBef>
                        <a:buNone/>
                      </a:pPr>
                      <a:r>
                        <a:rPr lang="en" sz="900"/>
                        <a:t>No Cancellation Fees</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Y</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93C47D"/>
                    </a:solidFill>
                  </a:tcPr>
                </a:tc>
                <a:tc>
                  <a:txBody>
                    <a:bodyPr>
                      <a:noAutofit/>
                    </a:bodyPr>
                    <a:lstStyle/>
                    <a:p>
                      <a:pPr lvl="0" rtl="0" algn="ctr">
                        <a:lnSpc>
                          <a:spcPct val="115000"/>
                        </a:lnSpc>
                        <a:spcBef>
                          <a:spcPts val="0"/>
                        </a:spcBef>
                        <a:buNone/>
                      </a:pPr>
                      <a:r>
                        <a:rPr lang="en" sz="900"/>
                        <a:t>NA</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F4CCCC"/>
                    </a:solidFill>
                  </a:tcPr>
                </a:tc>
              </a:tr>
              <a:tr h="200025">
                <a:tc>
                  <a:txBody>
                    <a:bodyPr>
                      <a:noAutofit/>
                    </a:bodyPr>
                    <a:lstStyle/>
                    <a:p>
                      <a:pPr lvl="0" rtl="0" algn="r">
                        <a:lnSpc>
                          <a:spcPct val="115000"/>
                        </a:lnSpc>
                        <a:spcBef>
                          <a:spcPts val="0"/>
                        </a:spcBef>
                        <a:buNone/>
                      </a:pPr>
                      <a:r>
                        <a:rPr lang="en" sz="900"/>
                        <a:t>Prime@Mini fares</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900"/>
                        <a:t>-</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900"/>
                        <a:t>Y</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93C47D"/>
                    </a:solidFill>
                  </a:tcPr>
                </a:tc>
              </a:tr>
              <a:tr h="200025">
                <a:tc>
                  <a:txBody>
                    <a:bodyPr>
                      <a:noAutofit/>
                    </a:bodyPr>
                    <a:lstStyle/>
                    <a:p>
                      <a:pPr lvl="0" rtl="0" algn="r">
                        <a:lnSpc>
                          <a:spcPct val="115000"/>
                        </a:lnSpc>
                        <a:spcBef>
                          <a:spcPts val="0"/>
                        </a:spcBef>
                        <a:buNone/>
                      </a:pPr>
                      <a:r>
                        <a:rPr lang="en" sz="900"/>
                        <a:t>Priority Availability</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900"/>
                        <a:t>-</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900"/>
                        <a:t>Y</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93C47D"/>
                    </a:solidFill>
                  </a:tcPr>
                </a:tc>
              </a:tr>
              <a:tr h="200025">
                <a:tc>
                  <a:txBody>
                    <a:bodyPr>
                      <a:noAutofit/>
                    </a:bodyPr>
                    <a:lstStyle/>
                    <a:p>
                      <a:pPr lvl="0" rtl="0" algn="r">
                        <a:lnSpc>
                          <a:spcPct val="115000"/>
                        </a:lnSpc>
                        <a:spcBef>
                          <a:spcPts val="0"/>
                        </a:spcBef>
                        <a:buNone/>
                      </a:pPr>
                      <a:r>
                        <a:rPr lang="en" sz="900"/>
                        <a:t>Top Drivers</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Y</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93C47D"/>
                    </a:solidFill>
                  </a:tcPr>
                </a:tc>
                <a:tc>
                  <a:txBody>
                    <a:bodyPr>
                      <a:noAutofit/>
                    </a:bodyPr>
                    <a:lstStyle/>
                    <a:p>
                      <a:pPr lvl="0" rtl="0" algn="ctr">
                        <a:lnSpc>
                          <a:spcPct val="115000"/>
                        </a:lnSpc>
                        <a:spcBef>
                          <a:spcPts val="0"/>
                        </a:spcBef>
                        <a:buNone/>
                      </a:pPr>
                      <a:r>
                        <a:rPr lang="en" sz="900"/>
                        <a:t>Y</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93C47D"/>
                    </a:solidFill>
                  </a:tcPr>
                </a:tc>
                <a:tc>
                  <a:txBody>
                    <a:bodyPr>
                      <a:noAutofit/>
                    </a:bodyPr>
                    <a:lstStyle/>
                    <a:p>
                      <a:pPr lvl="0" rtl="0" algn="ctr">
                        <a:lnSpc>
                          <a:spcPct val="115000"/>
                        </a:lnSpc>
                        <a:spcBef>
                          <a:spcPts val="0"/>
                        </a:spcBef>
                        <a:buNone/>
                      </a:pPr>
                      <a:r>
                        <a:rPr lang="en" sz="900"/>
                        <a:t>Y</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93C47D"/>
                    </a:solidFill>
                  </a:tcPr>
                </a:tc>
              </a:tr>
              <a:tr h="200025">
                <a:tc>
                  <a:txBody>
                    <a:bodyPr>
                      <a:noAutofit/>
                    </a:bodyPr>
                    <a:lstStyle/>
                    <a:p>
                      <a:pPr lvl="0" rtl="0" algn="r">
                        <a:lnSpc>
                          <a:spcPct val="115000"/>
                        </a:lnSpc>
                        <a:spcBef>
                          <a:spcPts val="0"/>
                        </a:spcBef>
                        <a:buNone/>
                      </a:pPr>
                      <a:r>
                        <a:rPr lang="en" sz="900"/>
                        <a:t>External Benefits</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None/>
                      </a:pPr>
                      <a:r>
                        <a:rPr lang="en" sz="900"/>
                        <a:t>-</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F4CCCC"/>
                    </a:solidFill>
                  </a:tcPr>
                </a:tc>
                <a:tc>
                  <a:txBody>
                    <a:bodyPr>
                      <a:noAutofit/>
                    </a:bodyPr>
                    <a:lstStyle/>
                    <a:p>
                      <a:pPr indent="0" lvl="0" marL="0" marR="0" rtl="0" algn="ctr">
                        <a:lnSpc>
                          <a:spcPct val="115000"/>
                        </a:lnSpc>
                        <a:spcBef>
                          <a:spcPts val="0"/>
                        </a:spcBef>
                        <a:spcAft>
                          <a:spcPts val="0"/>
                        </a:spcAft>
                        <a:buNone/>
                      </a:pPr>
                      <a:r>
                        <a:rPr lang="en" sz="900"/>
                        <a:t>-</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F4CCCC"/>
                    </a:solidFill>
                  </a:tcPr>
                </a:tc>
                <a:tc>
                  <a:txBody>
                    <a:bodyPr>
                      <a:noAutofit/>
                    </a:bodyPr>
                    <a:lstStyle/>
                    <a:p>
                      <a:pPr indent="0" lvl="0" marL="0" marR="0" rtl="0" algn="ctr">
                        <a:lnSpc>
                          <a:spcPct val="115000"/>
                        </a:lnSpc>
                        <a:spcBef>
                          <a:spcPts val="0"/>
                        </a:spcBef>
                        <a:spcAft>
                          <a:spcPts val="0"/>
                        </a:spcAft>
                        <a:buNone/>
                      </a:pPr>
                      <a:r>
                        <a:rPr lang="en" sz="900"/>
                        <a:t>Airport Lounge Access</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93C47D"/>
                    </a:solidFill>
                  </a:tcPr>
                </a:tc>
              </a:tr>
              <a:tr h="200025">
                <a:tc>
                  <a:txBody>
                    <a:bodyPr>
                      <a:noAutofit/>
                    </a:bodyPr>
                    <a:lstStyle/>
                    <a:p>
                      <a:pPr lvl="0" rtl="0" algn="r">
                        <a:lnSpc>
                          <a:spcPct val="115000"/>
                        </a:lnSpc>
                        <a:spcBef>
                          <a:spcPts val="0"/>
                        </a:spcBef>
                        <a:buNone/>
                      </a:pPr>
                      <a:r>
                        <a:rPr lang="en" sz="900"/>
                        <a:t>Subscription Fees</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None/>
                      </a:pPr>
                      <a:r>
                        <a:rPr lang="en" sz="900"/>
                        <a:t>NA</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F4CCCC"/>
                    </a:solidFill>
                  </a:tcPr>
                </a:tc>
                <a:tc>
                  <a:txBody>
                    <a:bodyPr>
                      <a:noAutofit/>
                    </a:bodyPr>
                    <a:lstStyle/>
                    <a:p>
                      <a:pPr indent="0" lvl="0" marL="0" marR="0" rtl="0" algn="ctr">
                        <a:lnSpc>
                          <a:spcPct val="115000"/>
                        </a:lnSpc>
                        <a:spcBef>
                          <a:spcPts val="0"/>
                        </a:spcBef>
                        <a:spcAft>
                          <a:spcPts val="0"/>
                        </a:spcAft>
                        <a:buNone/>
                      </a:pPr>
                      <a:r>
                        <a:rPr lang="en" sz="900"/>
                        <a:t>$20/$30</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93C47D"/>
                    </a:solidFill>
                  </a:tcPr>
                </a:tc>
                <a:tc>
                  <a:txBody>
                    <a:bodyPr>
                      <a:noAutofit/>
                    </a:bodyPr>
                    <a:lstStyle/>
                    <a:p>
                      <a:pPr indent="0" lvl="0" marL="0" marR="0" rtl="0" algn="ctr">
                        <a:lnSpc>
                          <a:spcPct val="115000"/>
                        </a:lnSpc>
                        <a:spcBef>
                          <a:spcPts val="0"/>
                        </a:spcBef>
                        <a:spcAft>
                          <a:spcPts val="0"/>
                        </a:spcAft>
                        <a:buNone/>
                      </a:pPr>
                      <a:r>
                        <a:rPr lang="en" sz="900"/>
                        <a:t>699</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93C47D"/>
                    </a:solidFill>
                  </a:tcPr>
                </a:tc>
              </a:tr>
            </a:tbl>
          </a:graphicData>
        </a:graphic>
      </p:graphicFrame>
      <p:graphicFrame>
        <p:nvGraphicFramePr>
          <p:cNvPr id="1367" name="Shape 1367"/>
          <p:cNvGraphicFramePr/>
          <p:nvPr/>
        </p:nvGraphicFramePr>
        <p:xfrm>
          <a:off x="878500" y="2949225"/>
          <a:ext cx="3000000" cy="3000000"/>
        </p:xfrm>
        <a:graphic>
          <a:graphicData uri="http://schemas.openxmlformats.org/drawingml/2006/table">
            <a:tbl>
              <a:tblPr>
                <a:noFill/>
                <a:tableStyleId>{CF214DF8-9EB9-4027-8DC9-FBF5C9B6CFFA}</a:tableStyleId>
              </a:tblPr>
              <a:tblGrid>
                <a:gridCol w="2576075"/>
                <a:gridCol w="1375825"/>
                <a:gridCol w="1304325"/>
                <a:gridCol w="1304325"/>
              </a:tblGrid>
              <a:tr h="200025">
                <a:tc>
                  <a:txBody>
                    <a:bodyPr>
                      <a:noAutofit/>
                    </a:bodyPr>
                    <a:lstStyle/>
                    <a:p>
                      <a:pPr lvl="0" rtl="0">
                        <a:lnSpc>
                          <a:spcPct val="115000"/>
                        </a:lnSpc>
                        <a:spcBef>
                          <a:spcPts val="0"/>
                        </a:spcBef>
                        <a:buNone/>
                      </a:pPr>
                      <a:r>
                        <a:rPr lang="en" sz="900"/>
                        <a:t>Economics</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900"/>
                        <a:t>UberPass India</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b="1" lang="en" sz="900"/>
                        <a:t>UberPass Globally*</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CFE2F3"/>
                    </a:solidFill>
                  </a:tcPr>
                </a:tc>
                <a:tc>
                  <a:txBody>
                    <a:bodyPr>
                      <a:noAutofit/>
                    </a:bodyPr>
                    <a:lstStyle/>
                    <a:p>
                      <a:pPr lvl="0" rtl="0" algn="ctr">
                        <a:lnSpc>
                          <a:spcPct val="115000"/>
                        </a:lnSpc>
                        <a:spcBef>
                          <a:spcPts val="0"/>
                        </a:spcBef>
                        <a:buNone/>
                      </a:pPr>
                      <a:r>
                        <a:rPr b="1" lang="en" sz="900"/>
                        <a:t>Select</a:t>
                      </a:r>
                    </a:p>
                  </a:txBody>
                  <a:tcPr marT="19050" marB="19050" marR="28575" marL="28575" anchor="ctr">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CFE2F3"/>
                    </a:solidFill>
                  </a:tcPr>
                </a:tc>
              </a:tr>
              <a:tr h="200025">
                <a:tc>
                  <a:txBody>
                    <a:bodyPr>
                      <a:noAutofit/>
                    </a:bodyPr>
                    <a:lstStyle/>
                    <a:p>
                      <a:pPr lvl="0" rtl="0">
                        <a:lnSpc>
                          <a:spcPct val="115000"/>
                        </a:lnSpc>
                        <a:spcBef>
                          <a:spcPts val="0"/>
                        </a:spcBef>
                        <a:buNone/>
                      </a:pPr>
                      <a:r>
                        <a:rPr lang="en" sz="900"/>
                        <a:t>Burn/ride</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-50</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900"/>
                        <a:t>NA</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900"/>
                        <a:t>-45</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4CCCC"/>
                    </a:solidFill>
                  </a:tcPr>
                </a:tc>
              </a:tr>
              <a:tr h="200025">
                <a:tc>
                  <a:txBody>
                    <a:bodyPr>
                      <a:noAutofit/>
                    </a:bodyPr>
                    <a:lstStyle/>
                    <a:p>
                      <a:pPr lvl="0" rtl="0">
                        <a:lnSpc>
                          <a:spcPct val="115000"/>
                        </a:lnSpc>
                        <a:spcBef>
                          <a:spcPts val="0"/>
                        </a:spcBef>
                        <a:buNone/>
                      </a:pPr>
                      <a:r>
                        <a:rPr lang="en" sz="900"/>
                        <a:t>Subs fee/ ride</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NA</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+24</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Growth Revenue/ ride*</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NA</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Net cost per ride</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lang="en" sz="900"/>
                        <a:t>-40</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900"/>
                        <a:t>NA</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900"/>
                        <a:t>-11</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4CCCC"/>
                    </a:solidFill>
                  </a:tcPr>
                </a:tc>
              </a:tr>
              <a:tr h="200025">
                <a:tc>
                  <a:txBody>
                    <a:bodyPr>
                      <a:noAutofit/>
                    </a:bodyPr>
                    <a:lstStyle/>
                    <a:p>
                      <a:pPr lvl="0" rtl="0">
                        <a:lnSpc>
                          <a:spcPct val="115000"/>
                        </a:lnSpc>
                        <a:spcBef>
                          <a:spcPts val="0"/>
                        </a:spcBef>
                        <a:buNone/>
                      </a:pPr>
                      <a:r>
                        <a:rPr lang="en" sz="900"/>
                        <a:t>Net cost per customer/month</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lang="en" sz="900"/>
                        <a:t>-800</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900"/>
                        <a:t>NA</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900"/>
                        <a:t>-220</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4CCCC"/>
                    </a:solidFill>
                  </a:tcPr>
                </a:tc>
              </a:tr>
            </a:tbl>
          </a:graphicData>
        </a:graphic>
      </p:graphicFrame>
      <p:sp>
        <p:nvSpPr>
          <p:cNvPr id="1368" name="Shape 1368"/>
          <p:cNvSpPr txBox="1"/>
          <p:nvPr/>
        </p:nvSpPr>
        <p:spPr>
          <a:xfrm>
            <a:off x="1049950" y="4327300"/>
            <a:ext cx="6771900" cy="479400"/>
          </a:xfrm>
          <a:prstGeom prst="rect">
            <a:avLst/>
          </a:prstGeom>
          <a:noFill/>
          <a:ln>
            <a:noFill/>
          </a:ln>
        </p:spPr>
        <p:txBody>
          <a:bodyPr anchorCtr="0" anchor="t" bIns="91425" lIns="91425" rIns="91425" wrap="square" tIns="91425">
            <a:noAutofit/>
          </a:bodyPr>
          <a:lstStyle/>
          <a:p>
            <a:pPr lvl="0" rtl="0" algn="ctr">
              <a:spcBef>
                <a:spcPts val="0"/>
              </a:spcBef>
              <a:buNone/>
            </a:pPr>
            <a:r>
              <a:rPr b="1" lang="en"/>
              <a:t>Uber has a Subscription based loyalty program globally called UberPass/VIP</a:t>
            </a:r>
          </a:p>
          <a:p>
            <a:pPr lvl="0" rtl="0" algn="ctr">
              <a:spcBef>
                <a:spcPts val="0"/>
              </a:spcBef>
              <a:buNone/>
            </a:pPr>
            <a:r>
              <a:rPr i="1" lang="en"/>
              <a:t>In India Uber has launched the same at Zero Subscription Price and incurring a burn of Rs50/ride currently</a:t>
            </a:r>
          </a:p>
        </p:txBody>
      </p:sp>
      <p:sp>
        <p:nvSpPr>
          <p:cNvPr id="1369" name="Shape 1369"/>
          <p:cNvSpPr txBox="1"/>
          <p:nvPr/>
        </p:nvSpPr>
        <p:spPr>
          <a:xfrm>
            <a:off x="7875200" y="4700475"/>
            <a:ext cx="1301100" cy="296700"/>
          </a:xfrm>
          <a:prstGeom prst="rect">
            <a:avLst/>
          </a:prstGeom>
          <a:noFill/>
          <a:ln>
            <a:noFill/>
          </a:ln>
        </p:spPr>
        <p:txBody>
          <a:bodyPr anchorCtr="0" anchor="t" bIns="91425" lIns="91425" rIns="91425" wrap="square" tIns="91425">
            <a:noAutofit/>
          </a:bodyPr>
          <a:lstStyle/>
          <a:p>
            <a:pPr lvl="0" rtl="0">
              <a:spcBef>
                <a:spcPts val="0"/>
              </a:spcBef>
              <a:buNone/>
            </a:pPr>
            <a:r>
              <a:rPr lang="en" sz="1000"/>
              <a:t>*</a:t>
            </a:r>
            <a:r>
              <a:rPr lang="en" sz="1000" u="sng">
                <a:solidFill>
                  <a:schemeClr val="hlink"/>
                </a:solidFill>
                <a:hlinkClick r:id="rId3"/>
              </a:rPr>
              <a:t>Link to UberPass</a:t>
            </a: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sp>
        <p:nvSpPr>
          <p:cNvPr id="1374" name="Shape 1374"/>
          <p:cNvSpPr txBox="1"/>
          <p:nvPr/>
        </p:nvSpPr>
        <p:spPr>
          <a:xfrm>
            <a:off x="126750" y="572050"/>
            <a:ext cx="8280900" cy="4490700"/>
          </a:xfrm>
          <a:prstGeom prst="rect">
            <a:avLst/>
          </a:prstGeom>
          <a:noFill/>
          <a:ln>
            <a:noFill/>
          </a:ln>
        </p:spPr>
        <p:txBody>
          <a:bodyPr anchorCtr="0" anchor="t" bIns="91425" lIns="91425" rIns="91425" wrap="square" tIns="91425">
            <a:noAutofit/>
          </a:bodyPr>
          <a:lstStyle/>
          <a:p>
            <a:pPr lvl="0" rtl="0">
              <a:spcBef>
                <a:spcPts val="0"/>
              </a:spcBef>
              <a:buNone/>
            </a:pPr>
            <a:r>
              <a:rPr lang="en" sz="1200" u="sng"/>
              <a:t>Program Construct </a:t>
            </a:r>
          </a:p>
          <a:p>
            <a:pPr indent="-304800" lvl="0" marL="457200" rtl="0">
              <a:spcBef>
                <a:spcPts val="0"/>
              </a:spcBef>
              <a:spcAft>
                <a:spcPts val="0"/>
              </a:spcAft>
              <a:buSzPts val="1200"/>
              <a:buChar char="●"/>
            </a:pPr>
            <a:r>
              <a:rPr lang="en" sz="1200"/>
              <a:t>Buy a package specific to a preferred km bucket</a:t>
            </a:r>
          </a:p>
          <a:p>
            <a:pPr indent="-304800" lvl="0" marL="457200" rtl="0">
              <a:spcBef>
                <a:spcPts val="0"/>
              </a:spcBef>
              <a:spcAft>
                <a:spcPts val="0"/>
              </a:spcAft>
              <a:buSzPts val="1200"/>
              <a:buChar char="●"/>
            </a:pPr>
            <a:r>
              <a:rPr lang="en" sz="1200"/>
              <a:t>Pay Flat fare upto threshold km limit (of that bucket) &amp; standard category fare post limit</a:t>
            </a:r>
          </a:p>
          <a:p>
            <a:pPr indent="-304800" lvl="0" marL="457200" rtl="0">
              <a:spcBef>
                <a:spcPts val="0"/>
              </a:spcBef>
              <a:buSzPts val="1200"/>
              <a:buChar char="●"/>
            </a:pPr>
            <a:r>
              <a:rPr lang="en" sz="1200"/>
              <a:t>Applicable on Micro, Mini &amp; Prime rides</a:t>
            </a:r>
          </a:p>
          <a:p>
            <a:pPr lvl="0" rtl="0">
              <a:spcBef>
                <a:spcPts val="0"/>
              </a:spcBef>
              <a:buNone/>
            </a:pPr>
            <a:r>
              <a:t/>
            </a:r>
            <a:endParaRPr sz="1200"/>
          </a:p>
          <a:p>
            <a:pPr lvl="0" rtl="0">
              <a:spcBef>
                <a:spcPts val="0"/>
              </a:spcBef>
              <a:buNone/>
            </a:pPr>
            <a:r>
              <a:t/>
            </a:r>
            <a:endParaRPr sz="1200"/>
          </a:p>
          <a:p>
            <a:pPr lvl="0" rtl="0">
              <a:spcBef>
                <a:spcPts val="0"/>
              </a:spcBef>
              <a:buNone/>
            </a:pPr>
            <a:r>
              <a:t/>
            </a:r>
            <a:endParaRPr sz="1200"/>
          </a:p>
          <a:p>
            <a:pPr lvl="0" rtl="0">
              <a:spcBef>
                <a:spcPts val="0"/>
              </a:spcBef>
              <a:buNone/>
            </a:pPr>
            <a:r>
              <a:t/>
            </a:r>
            <a:endParaRPr sz="1200"/>
          </a:p>
          <a:p>
            <a:pPr lvl="0" rtl="0">
              <a:spcBef>
                <a:spcPts val="0"/>
              </a:spcBef>
              <a:buNone/>
            </a:pPr>
            <a:r>
              <a:t/>
            </a:r>
            <a:endParaRPr sz="1200"/>
          </a:p>
          <a:p>
            <a:pPr lvl="0" rtl="0">
              <a:spcBef>
                <a:spcPts val="0"/>
              </a:spcBef>
              <a:buNone/>
            </a:pPr>
            <a:r>
              <a:t/>
            </a:r>
            <a:endParaRPr sz="1200"/>
          </a:p>
          <a:p>
            <a:pPr lvl="0" rtl="0">
              <a:spcBef>
                <a:spcPts val="0"/>
              </a:spcBef>
              <a:buNone/>
            </a:pPr>
            <a:r>
              <a:t/>
            </a:r>
            <a:endParaRPr sz="1200"/>
          </a:p>
          <a:p>
            <a:pPr lvl="0" rtl="0">
              <a:spcBef>
                <a:spcPts val="0"/>
              </a:spcBef>
              <a:buNone/>
            </a:pPr>
            <a:r>
              <a:t/>
            </a:r>
            <a:endParaRPr sz="1200"/>
          </a:p>
          <a:p>
            <a:pPr lvl="0" rtl="0">
              <a:spcBef>
                <a:spcPts val="0"/>
              </a:spcBef>
              <a:buNone/>
            </a:pPr>
            <a:r>
              <a:t/>
            </a:r>
            <a:endParaRPr sz="1200"/>
          </a:p>
          <a:p>
            <a:pPr lvl="0" rtl="0">
              <a:spcBef>
                <a:spcPts val="0"/>
              </a:spcBef>
              <a:buNone/>
            </a:pPr>
            <a:r>
              <a:t/>
            </a:r>
            <a:endParaRPr sz="1200"/>
          </a:p>
          <a:p>
            <a:pPr lvl="0" rtl="0">
              <a:spcBef>
                <a:spcPts val="0"/>
              </a:spcBef>
              <a:buNone/>
            </a:pPr>
            <a:r>
              <a:t/>
            </a:r>
            <a:endParaRPr sz="1200"/>
          </a:p>
          <a:p>
            <a:pPr lvl="0" rtl="0">
              <a:spcBef>
                <a:spcPts val="0"/>
              </a:spcBef>
              <a:buNone/>
            </a:pPr>
            <a:r>
              <a:t/>
            </a:r>
            <a:endParaRPr sz="1200"/>
          </a:p>
          <a:p>
            <a:pPr lvl="0" rtl="0">
              <a:spcBef>
                <a:spcPts val="0"/>
              </a:spcBef>
              <a:buNone/>
            </a:pPr>
            <a:r>
              <a:rPr lang="en" sz="1200" u="sng"/>
              <a:t>How it will drive loyalty on Ola Platform</a:t>
            </a:r>
          </a:p>
          <a:p>
            <a:pPr indent="-304800" lvl="0" marL="457200" rtl="0">
              <a:spcBef>
                <a:spcPts val="0"/>
              </a:spcBef>
              <a:spcAft>
                <a:spcPts val="0"/>
              </a:spcAft>
              <a:buSzPts val="1200"/>
              <a:buChar char="●"/>
            </a:pPr>
            <a:r>
              <a:rPr lang="en" sz="1200"/>
              <a:t>Drive loyalty of solo rides, as done by share pass for Share riders</a:t>
            </a:r>
          </a:p>
          <a:p>
            <a:pPr indent="-304800" lvl="1" marL="914400" rtl="0">
              <a:spcBef>
                <a:spcPts val="0"/>
              </a:spcBef>
              <a:buSzPts val="1200"/>
              <a:buChar char="○"/>
            </a:pPr>
            <a:r>
              <a:rPr lang="en" sz="1200"/>
              <a:t>As customers </a:t>
            </a:r>
            <a:r>
              <a:rPr lang="en" sz="1200"/>
              <a:t>buy</a:t>
            </a:r>
            <a:r>
              <a:rPr lang="en" sz="1200"/>
              <a:t> subscription for commute, and results in taking other rides as well - thus decreasing window shopping &amp; increasing Share of wallet on Ola platform</a:t>
            </a:r>
          </a:p>
          <a:p>
            <a:pPr lvl="0" rtl="0">
              <a:spcBef>
                <a:spcPts val="0"/>
              </a:spcBef>
              <a:buNone/>
            </a:pPr>
            <a:r>
              <a:rPr lang="en" sz="1200" u="sng"/>
              <a:t>Status</a:t>
            </a:r>
          </a:p>
          <a:p>
            <a:pPr lvl="0" rtl="0">
              <a:spcBef>
                <a:spcPts val="0"/>
              </a:spcBef>
              <a:buNone/>
            </a:pPr>
            <a:r>
              <a:rPr lang="en" sz="1200"/>
              <a:t>Pilot launched in Bangalore &amp; Mumbai for 10k customers in each city</a:t>
            </a:r>
          </a:p>
        </p:txBody>
      </p:sp>
      <p:sp>
        <p:nvSpPr>
          <p:cNvPr id="1375" name="Shape 1375"/>
          <p:cNvSpPr txBox="1"/>
          <p:nvPr>
            <p:ph type="title"/>
          </p:nvPr>
        </p:nvSpPr>
        <p:spPr>
          <a:xfrm>
            <a:off x="159300" y="64025"/>
            <a:ext cx="8520600" cy="515400"/>
          </a:xfrm>
          <a:prstGeom prst="rect">
            <a:avLst/>
          </a:prstGeom>
        </p:spPr>
        <p:txBody>
          <a:bodyPr anchorCtr="0" anchor="ctr" bIns="91425" lIns="91425" rIns="91425" wrap="square" tIns="91425">
            <a:noAutofit/>
          </a:bodyPr>
          <a:lstStyle/>
          <a:p>
            <a:pPr lvl="0" rtl="0">
              <a:spcBef>
                <a:spcPts val="0"/>
              </a:spcBef>
              <a:buNone/>
            </a:pPr>
            <a:r>
              <a:rPr lang="en" sz="2000"/>
              <a:t>Ola Pass</a:t>
            </a:r>
          </a:p>
        </p:txBody>
      </p:sp>
      <p:sp>
        <p:nvSpPr>
          <p:cNvPr id="1376" name="Shape 1376"/>
          <p:cNvSpPr txBox="1"/>
          <p:nvPr/>
        </p:nvSpPr>
        <p:spPr>
          <a:xfrm>
            <a:off x="202950" y="724450"/>
            <a:ext cx="8280900" cy="2289900"/>
          </a:xfrm>
          <a:prstGeom prst="rect">
            <a:avLst/>
          </a:prstGeom>
          <a:noFill/>
          <a:ln>
            <a:noFill/>
          </a:ln>
        </p:spPr>
        <p:txBody>
          <a:bodyPr anchorCtr="0" anchor="t" bIns="91425" lIns="91425" rIns="91425" wrap="square" tIns="91425">
            <a:noAutofit/>
          </a:bodyPr>
          <a:lstStyle/>
          <a:p>
            <a:pPr indent="0" lvl="0" marL="0" rtl="0">
              <a:spcBef>
                <a:spcPts val="0"/>
              </a:spcBef>
              <a:buNone/>
            </a:pPr>
            <a:r>
              <a:t/>
            </a:r>
            <a:endParaRPr sz="1200"/>
          </a:p>
        </p:txBody>
      </p:sp>
      <p:pic>
        <p:nvPicPr>
          <p:cNvPr id="1377" name="Shape 1377"/>
          <p:cNvPicPr preferRelativeResize="0"/>
          <p:nvPr/>
        </p:nvPicPr>
        <p:blipFill>
          <a:blip r:embed="rId3">
            <a:alphaModFix/>
          </a:blip>
          <a:stretch>
            <a:fillRect/>
          </a:stretch>
        </p:blipFill>
        <p:spPr>
          <a:xfrm>
            <a:off x="6076612" y="1266733"/>
            <a:ext cx="1347456" cy="2404305"/>
          </a:xfrm>
          <a:prstGeom prst="rect">
            <a:avLst/>
          </a:prstGeom>
          <a:noFill/>
          <a:ln>
            <a:noFill/>
          </a:ln>
        </p:spPr>
      </p:pic>
      <p:pic>
        <p:nvPicPr>
          <p:cNvPr id="1378" name="Shape 1378"/>
          <p:cNvPicPr preferRelativeResize="0"/>
          <p:nvPr/>
        </p:nvPicPr>
        <p:blipFill>
          <a:blip r:embed="rId4">
            <a:alphaModFix/>
          </a:blip>
          <a:stretch>
            <a:fillRect/>
          </a:stretch>
        </p:blipFill>
        <p:spPr>
          <a:xfrm>
            <a:off x="7638544" y="1266728"/>
            <a:ext cx="1347456" cy="2404315"/>
          </a:xfrm>
          <a:prstGeom prst="rect">
            <a:avLst/>
          </a:prstGeom>
          <a:noFill/>
          <a:ln>
            <a:noFill/>
          </a:ln>
        </p:spPr>
      </p:pic>
      <p:pic>
        <p:nvPicPr>
          <p:cNvPr id="1379" name="Shape 1379"/>
          <p:cNvPicPr preferRelativeResize="0"/>
          <p:nvPr/>
        </p:nvPicPr>
        <p:blipFill>
          <a:blip r:embed="rId5">
            <a:alphaModFix/>
          </a:blip>
          <a:stretch>
            <a:fillRect/>
          </a:stretch>
        </p:blipFill>
        <p:spPr>
          <a:xfrm>
            <a:off x="4568650" y="1266725"/>
            <a:ext cx="1347456" cy="24043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3" name="Shape 1383"/>
        <p:cNvGrpSpPr/>
        <p:nvPr/>
      </p:nvGrpSpPr>
      <p:grpSpPr>
        <a:xfrm>
          <a:off x="0" y="0"/>
          <a:ext cx="0" cy="0"/>
          <a:chOff x="0" y="0"/>
          <a:chExt cx="0" cy="0"/>
        </a:xfrm>
      </p:grpSpPr>
      <p:sp>
        <p:nvSpPr>
          <p:cNvPr id="1384" name="Shape 1384"/>
          <p:cNvSpPr txBox="1"/>
          <p:nvPr>
            <p:ph idx="1" type="body"/>
          </p:nvPr>
        </p:nvSpPr>
        <p:spPr>
          <a:xfrm>
            <a:off x="110825" y="923875"/>
            <a:ext cx="8814000" cy="1143600"/>
          </a:xfrm>
          <a:prstGeom prst="rect">
            <a:avLst/>
          </a:prstGeom>
        </p:spPr>
        <p:txBody>
          <a:bodyPr anchorCtr="0" anchor="t" bIns="91425" lIns="91425" rIns="91425" wrap="square" tIns="91425">
            <a:noAutofit/>
          </a:bodyPr>
          <a:lstStyle/>
          <a:p>
            <a:pPr lvl="0" marR="0" rtl="0" algn="l">
              <a:lnSpc>
                <a:spcPct val="115000"/>
              </a:lnSpc>
              <a:spcBef>
                <a:spcPts val="0"/>
              </a:spcBef>
              <a:spcAft>
                <a:spcPts val="1600"/>
              </a:spcAft>
              <a:buNone/>
            </a:pPr>
            <a:r>
              <a:t/>
            </a:r>
            <a:endParaRPr sz="1200"/>
          </a:p>
          <a:p>
            <a:pPr lvl="0" marR="0" rtl="0" algn="l">
              <a:lnSpc>
                <a:spcPct val="115000"/>
              </a:lnSpc>
              <a:spcBef>
                <a:spcPts val="0"/>
              </a:spcBef>
              <a:spcAft>
                <a:spcPts val="1600"/>
              </a:spcAft>
              <a:buNone/>
            </a:pPr>
            <a:r>
              <a:t/>
            </a:r>
            <a:endParaRPr sz="1200"/>
          </a:p>
        </p:txBody>
      </p:sp>
      <p:sp>
        <p:nvSpPr>
          <p:cNvPr id="1385" name="Shape 1385"/>
          <p:cNvSpPr txBox="1"/>
          <p:nvPr>
            <p:ph type="title"/>
          </p:nvPr>
        </p:nvSpPr>
        <p:spPr>
          <a:xfrm>
            <a:off x="69900" y="64025"/>
            <a:ext cx="8958600" cy="578700"/>
          </a:xfrm>
          <a:prstGeom prst="rect">
            <a:avLst/>
          </a:prstGeom>
        </p:spPr>
        <p:txBody>
          <a:bodyPr anchorCtr="0" anchor="ctr" bIns="91425" lIns="91425" rIns="91425" wrap="square" tIns="91425">
            <a:noAutofit/>
          </a:bodyPr>
          <a:lstStyle/>
          <a:p>
            <a:pPr lvl="0" rtl="0">
              <a:spcBef>
                <a:spcPts val="0"/>
              </a:spcBef>
              <a:buNone/>
            </a:pPr>
            <a:r>
              <a:rPr lang="en" sz="1800"/>
              <a:t>Subscription programs have been successful in driving loyalty among commute segment, however, penetration remains limited due to upfront payment (1/ 2)</a:t>
            </a:r>
          </a:p>
        </p:txBody>
      </p:sp>
      <p:sp>
        <p:nvSpPr>
          <p:cNvPr id="1386" name="Shape 1386"/>
          <p:cNvSpPr txBox="1"/>
          <p:nvPr/>
        </p:nvSpPr>
        <p:spPr>
          <a:xfrm>
            <a:off x="982125" y="4632450"/>
            <a:ext cx="7543200" cy="435000"/>
          </a:xfrm>
          <a:prstGeom prst="rect">
            <a:avLst/>
          </a:prstGeom>
          <a:noFill/>
          <a:ln>
            <a:noFill/>
          </a:ln>
        </p:spPr>
        <p:txBody>
          <a:bodyPr anchorCtr="0" anchor="ctr" bIns="91425" lIns="91425" rIns="91425" wrap="square" tIns="91425">
            <a:noAutofit/>
          </a:bodyPr>
          <a:lstStyle/>
          <a:p>
            <a:pPr lvl="0" rtl="0" algn="ctr">
              <a:spcBef>
                <a:spcPts val="0"/>
              </a:spcBef>
              <a:buNone/>
            </a:pPr>
            <a:r>
              <a:rPr lang="en"/>
              <a:t>Non-Loyal users are high potential users - High Opportunity</a:t>
            </a:r>
          </a:p>
        </p:txBody>
      </p:sp>
      <p:graphicFrame>
        <p:nvGraphicFramePr>
          <p:cNvPr id="1387" name="Shape 1387"/>
          <p:cNvGraphicFramePr/>
          <p:nvPr/>
        </p:nvGraphicFramePr>
        <p:xfrm>
          <a:off x="228600" y="838200"/>
          <a:ext cx="3000000" cy="3000000"/>
        </p:xfrm>
        <a:graphic>
          <a:graphicData uri="http://schemas.openxmlformats.org/drawingml/2006/table">
            <a:tbl>
              <a:tblPr>
                <a:noFill/>
                <a:tableStyleId>{CF214DF8-9EB9-4027-8DC9-FBF5C9B6CFFA}</a:tableStyleId>
              </a:tblPr>
              <a:tblGrid>
                <a:gridCol w="961925"/>
                <a:gridCol w="961925"/>
                <a:gridCol w="961925"/>
                <a:gridCol w="961925"/>
                <a:gridCol w="961925"/>
                <a:gridCol w="961925"/>
                <a:gridCol w="961925"/>
                <a:gridCol w="961925"/>
                <a:gridCol w="961925"/>
              </a:tblGrid>
              <a:tr h="301250">
                <a:tc>
                  <a:txBody>
                    <a:bodyPr>
                      <a:noAutofit/>
                    </a:bodyPr>
                    <a:lstStyle/>
                    <a:p>
                      <a:pPr lvl="0" rtl="0">
                        <a:spcBef>
                          <a:spcPts val="0"/>
                        </a:spcBef>
                        <a:buNone/>
                      </a:pPr>
                      <a:r>
                        <a:t/>
                      </a:r>
                      <a:endParaRPr sz="1000"/>
                    </a:p>
                  </a:txBody>
                  <a:tcPr marT="19050" marB="19050" marR="28575" marL="28575" anchor="ctr">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tcPr>
                </a:tc>
                <a:tc gridSpan="8">
                  <a:txBody>
                    <a:bodyPr>
                      <a:noAutofit/>
                    </a:bodyPr>
                    <a:lstStyle/>
                    <a:p>
                      <a:pPr lvl="0" rtl="0" algn="ctr">
                        <a:lnSpc>
                          <a:spcPct val="115000"/>
                        </a:lnSpc>
                        <a:spcBef>
                          <a:spcPts val="0"/>
                        </a:spcBef>
                        <a:buNone/>
                      </a:pPr>
                      <a:r>
                        <a:rPr lang="en" sz="1000"/>
                        <a:t>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c hMerge="1"/>
                <a:tc hMerge="1"/>
                <a:tc hMerge="1"/>
                <a:tc hMerge="1"/>
              </a:tr>
              <a:tr h="369975">
                <a:tc>
                  <a:txBody>
                    <a:bodyPr>
                      <a:noAutofit/>
                    </a:bodyPr>
                    <a:lstStyle/>
                    <a:p>
                      <a:pPr lvl="0" rtl="0">
                        <a:lnSpc>
                          <a:spcPct val="115000"/>
                        </a:lnSpc>
                        <a:spcBef>
                          <a:spcPts val="0"/>
                        </a:spcBef>
                        <a:buNone/>
                      </a:pPr>
                      <a:r>
                        <a:rPr lang="en" sz="1000"/>
                        <a:t>Pref Cat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%Select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Select 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Potential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%Share Pass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Share Pass 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Potential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solidFill>
                      <a:srgbClr val="FFFFFF"/>
                    </a:solidFill>
                  </a:tcPr>
                </a:tc>
              </a:tr>
              <a:tr h="239625">
                <a:tc>
                  <a:txBody>
                    <a:bodyPr>
                      <a:noAutofit/>
                    </a:bodyPr>
                    <a:lstStyle/>
                    <a:p>
                      <a:pPr lvl="0" rtl="0" algn="r">
                        <a:lnSpc>
                          <a:spcPct val="115000"/>
                        </a:lnSpc>
                        <a:spcBef>
                          <a:spcPts val="0"/>
                        </a:spcBef>
                        <a:buNone/>
                      </a:pPr>
                      <a:r>
                        <a:rPr lang="en" sz="1000"/>
                        <a:t>Auto</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13,346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1.70%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230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37.4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3.90%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515</a:t>
                      </a:r>
                    </a:p>
                  </a:txBody>
                  <a:tcPr marT="19050" marB="19050" marR="28575" marL="28575" anchor="ctr">
                    <a:lnL cap="flat" cmpd="sng" w="9525">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35.4</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r>
              <a:tr h="239625">
                <a:tc>
                  <a:txBody>
                    <a:bodyPr>
                      <a:noAutofit/>
                    </a:bodyPr>
                    <a:lstStyle/>
                    <a:p>
                      <a:pPr lvl="0" rtl="0" algn="r">
                        <a:lnSpc>
                          <a:spcPct val="115000"/>
                        </a:lnSpc>
                        <a:spcBef>
                          <a:spcPts val="0"/>
                        </a:spcBef>
                        <a:buNone/>
                      </a:pPr>
                      <a:r>
                        <a:rPr lang="en" sz="1000"/>
                        <a:t>Micro</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63,060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87.0%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2.90%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1,819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32.5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3.50%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2,207</a:t>
                      </a:r>
                    </a:p>
                  </a:txBody>
                  <a:tcPr marT="19050" marB="19050" marR="28575" marL="28575" anchor="ctr">
                    <a:lnL cap="flat" cmpd="sng" w="9525">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None/>
                      </a:pPr>
                      <a:r>
                        <a:rPr lang="en" sz="1000"/>
                        <a:t>28.2</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r>
              <a:tr h="239625">
                <a:tc>
                  <a:txBody>
                    <a:bodyPr>
                      <a:noAutofit/>
                    </a:bodyPr>
                    <a:lstStyle/>
                    <a:p>
                      <a:pPr lvl="0" rtl="0" algn="r">
                        <a:lnSpc>
                          <a:spcPct val="115000"/>
                        </a:lnSpc>
                        <a:spcBef>
                          <a:spcPts val="0"/>
                        </a:spcBef>
                        <a:buNone/>
                      </a:pPr>
                      <a:r>
                        <a:rPr lang="en" sz="1000"/>
                        <a:t>Mini</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30,529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87.0%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3.90%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1,192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30.4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2.30%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712</a:t>
                      </a:r>
                    </a:p>
                  </a:txBody>
                  <a:tcPr marT="19050" marB="19050" marR="28575" marL="28575" anchor="ctr">
                    <a:lnL cap="flat" cmpd="sng" w="9525">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None/>
                      </a:pPr>
                      <a:r>
                        <a:rPr lang="en" sz="1000"/>
                        <a:t>27.1</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r>
              <a:tr h="239625">
                <a:tc>
                  <a:txBody>
                    <a:bodyPr>
                      <a:noAutofit/>
                    </a:bodyPr>
                    <a:lstStyle/>
                    <a:p>
                      <a:pPr lvl="0" rtl="0" algn="r">
                        <a:lnSpc>
                          <a:spcPct val="115000"/>
                        </a:lnSpc>
                        <a:spcBef>
                          <a:spcPts val="0"/>
                        </a:spcBef>
                        <a:buNone/>
                      </a:pPr>
                      <a:r>
                        <a:rPr lang="en" sz="1000"/>
                        <a:t>Prime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19,655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87.0%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19.90%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3,908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36.6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3.80%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739</a:t>
                      </a:r>
                    </a:p>
                  </a:txBody>
                  <a:tcPr marT="19050" marB="19050" marR="28575" marL="28575" anchor="ctr">
                    <a:lnL cap="flat" cmpd="sng" w="9525">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None/>
                      </a:pPr>
                      <a:r>
                        <a:rPr lang="en" sz="1000"/>
                        <a:t>35.9</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r>
              <a:tr h="239625">
                <a:tc>
                  <a:txBody>
                    <a:bodyPr>
                      <a:noAutofit/>
                    </a:bodyPr>
                    <a:lstStyle/>
                    <a:p>
                      <a:pPr lvl="0" rtl="0" algn="r">
                        <a:lnSpc>
                          <a:spcPct val="115000"/>
                        </a:lnSpc>
                        <a:spcBef>
                          <a:spcPts val="0"/>
                        </a:spcBef>
                        <a:buNone/>
                      </a:pPr>
                      <a:r>
                        <a:rPr lang="en" sz="1000"/>
                        <a:t>Share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35,669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2.80%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33.8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32.70%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11,672</a:t>
                      </a:r>
                    </a:p>
                  </a:txBody>
                  <a:tcPr marT="19050" marB="19050" marR="28575" marL="28575" anchor="ctr">
                    <a:lnL cap="flat" cmpd="sng" w="9525">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None/>
                      </a:pPr>
                      <a:r>
                        <a:rPr lang="en" sz="1000"/>
                        <a:t>29.2</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r>
            </a:tbl>
          </a:graphicData>
        </a:graphic>
      </p:graphicFrame>
      <p:graphicFrame>
        <p:nvGraphicFramePr>
          <p:cNvPr id="1388" name="Shape 1388"/>
          <p:cNvGraphicFramePr/>
          <p:nvPr/>
        </p:nvGraphicFramePr>
        <p:xfrm>
          <a:off x="250625" y="2765375"/>
          <a:ext cx="3000000" cy="3000000"/>
        </p:xfrm>
        <a:graphic>
          <a:graphicData uri="http://schemas.openxmlformats.org/drawingml/2006/table">
            <a:tbl>
              <a:tblPr>
                <a:noFill/>
                <a:tableStyleId>{CF214DF8-9EB9-4027-8DC9-FBF5C9B6CFFA}</a:tableStyleId>
              </a:tblPr>
              <a:tblGrid>
                <a:gridCol w="959125"/>
                <a:gridCol w="959125"/>
                <a:gridCol w="959125"/>
                <a:gridCol w="959125"/>
                <a:gridCol w="959125"/>
                <a:gridCol w="959125"/>
                <a:gridCol w="959125"/>
                <a:gridCol w="959125"/>
                <a:gridCol w="959125"/>
              </a:tblGrid>
              <a:tr h="277750">
                <a:tc>
                  <a:txBody>
                    <a:bodyPr>
                      <a:noAutofit/>
                    </a:bodyPr>
                    <a:lstStyle/>
                    <a:p>
                      <a:pPr lvl="0" rtl="0">
                        <a:spcBef>
                          <a:spcPts val="0"/>
                        </a:spcBef>
                        <a:buNone/>
                      </a:pPr>
                      <a:r>
                        <a:t/>
                      </a:r>
                      <a:endParaRPr sz="1000"/>
                    </a:p>
                  </a:txBody>
                  <a:tcPr marT="19050" marB="19050" marR="28575" marL="28575" anchor="ctr">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tcPr>
                </a:tc>
                <a:tc gridSpan="8">
                  <a:txBody>
                    <a:bodyPr>
                      <a:noAutofit/>
                    </a:bodyPr>
                    <a:lstStyle/>
                    <a:p>
                      <a:pPr lvl="0" rtl="0" algn="ctr">
                        <a:lnSpc>
                          <a:spcPct val="115000"/>
                        </a:lnSpc>
                        <a:spcBef>
                          <a:spcPts val="0"/>
                        </a:spcBef>
                        <a:buNone/>
                      </a:pPr>
                      <a:r>
                        <a:rPr lang="en" sz="1000"/>
                        <a:t>Non-Loyal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c hMerge="1"/>
                <a:tc hMerge="1"/>
                <a:tc hMerge="1"/>
                <a:tc hMerge="1"/>
              </a:tr>
              <a:tr h="365125">
                <a:tc>
                  <a:txBody>
                    <a:bodyPr>
                      <a:noAutofit/>
                    </a:bodyPr>
                    <a:lstStyle/>
                    <a:p>
                      <a:pPr lvl="0" rtl="0">
                        <a:lnSpc>
                          <a:spcPct val="115000"/>
                        </a:lnSpc>
                        <a:spcBef>
                          <a:spcPts val="0"/>
                        </a:spcBef>
                        <a:buNone/>
                      </a:pPr>
                      <a:r>
                        <a:rPr lang="en" sz="1000"/>
                        <a:t>Pref Cat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a:t>
                      </a:r>
                      <a:r>
                        <a:rPr lang="en" sz="1000"/>
                        <a:t>Select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Select 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Potential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000"/>
                        <a:t>%Share Pass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Share Pass 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Potential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20950">
                <a:tc>
                  <a:txBody>
                    <a:bodyPr>
                      <a:noAutofit/>
                    </a:bodyPr>
                    <a:lstStyle/>
                    <a:p>
                      <a:pPr lvl="0" rtl="0" algn="r">
                        <a:lnSpc>
                          <a:spcPct val="115000"/>
                        </a:lnSpc>
                        <a:spcBef>
                          <a:spcPts val="0"/>
                        </a:spcBef>
                        <a:buNone/>
                      </a:pPr>
                      <a:r>
                        <a:rPr lang="en" sz="1000"/>
                        <a:t>Auto</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55,659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45.00%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0.80%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457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43.4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000"/>
                        <a:t>3.20%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1,760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43.9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20950">
                <a:tc>
                  <a:txBody>
                    <a:bodyPr>
                      <a:noAutofit/>
                    </a:bodyPr>
                    <a:lstStyle/>
                    <a:p>
                      <a:pPr lvl="0" rtl="0" algn="r">
                        <a:lnSpc>
                          <a:spcPct val="115000"/>
                        </a:lnSpc>
                        <a:spcBef>
                          <a:spcPts val="0"/>
                        </a:spcBef>
                        <a:buNone/>
                      </a:pPr>
                      <a:r>
                        <a:rPr lang="en" sz="1000"/>
                        <a:t>Micro</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263,860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43.00%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1.10%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2,926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000"/>
                        <a:t>3.30%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8,782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33.5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20950">
                <a:tc>
                  <a:txBody>
                    <a:bodyPr>
                      <a:noAutofit/>
                    </a:bodyPr>
                    <a:lstStyle/>
                    <a:p>
                      <a:pPr lvl="0" rtl="0" algn="r">
                        <a:lnSpc>
                          <a:spcPct val="115000"/>
                        </a:lnSpc>
                        <a:spcBef>
                          <a:spcPts val="0"/>
                        </a:spcBef>
                        <a:buNone/>
                      </a:pPr>
                      <a:r>
                        <a:rPr lang="en" sz="1000"/>
                        <a:t>Mini</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118,842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44.00%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1.80%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2,169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29.9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000"/>
                        <a:t>2.30%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2,774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31.7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20950">
                <a:tc>
                  <a:txBody>
                    <a:bodyPr>
                      <a:noAutofit/>
                    </a:bodyPr>
                    <a:lstStyle/>
                    <a:p>
                      <a:pPr lvl="0" rtl="0" algn="r">
                        <a:lnSpc>
                          <a:spcPct val="115000"/>
                        </a:lnSpc>
                        <a:spcBef>
                          <a:spcPts val="0"/>
                        </a:spcBef>
                        <a:buNone/>
                      </a:pPr>
                      <a:r>
                        <a:rPr lang="en" sz="1000"/>
                        <a:t>Prime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73,117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45.00%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11.40%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8,311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34.5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000"/>
                        <a:t>3.20%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2,350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36.3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20950">
                <a:tc>
                  <a:txBody>
                    <a:bodyPr>
                      <a:noAutofit/>
                    </a:bodyPr>
                    <a:lstStyle/>
                    <a:p>
                      <a:pPr lvl="0" rtl="0" algn="r">
                        <a:lnSpc>
                          <a:spcPct val="115000"/>
                        </a:lnSpc>
                        <a:spcBef>
                          <a:spcPts val="0"/>
                        </a:spcBef>
                        <a:buNone/>
                      </a:pPr>
                      <a:r>
                        <a:rPr lang="en" sz="1000"/>
                        <a:t>Share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201,102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35.00%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2,349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47.2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000"/>
                        <a:t>31.10%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62,588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54.1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bl>
          </a:graphicData>
        </a:graphic>
      </p:graphicFrame>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2" name="Shape 1392"/>
        <p:cNvGrpSpPr/>
        <p:nvPr/>
      </p:nvGrpSpPr>
      <p:grpSpPr>
        <a:xfrm>
          <a:off x="0" y="0"/>
          <a:ext cx="0" cy="0"/>
          <a:chOff x="0" y="0"/>
          <a:chExt cx="0" cy="0"/>
        </a:xfrm>
      </p:grpSpPr>
      <p:sp>
        <p:nvSpPr>
          <p:cNvPr id="1393" name="Shape 1393"/>
          <p:cNvSpPr txBox="1"/>
          <p:nvPr>
            <p:ph idx="1" type="body"/>
          </p:nvPr>
        </p:nvSpPr>
        <p:spPr>
          <a:xfrm>
            <a:off x="110825" y="923875"/>
            <a:ext cx="8814000" cy="1143600"/>
          </a:xfrm>
          <a:prstGeom prst="rect">
            <a:avLst/>
          </a:prstGeom>
        </p:spPr>
        <p:txBody>
          <a:bodyPr anchorCtr="0" anchor="t" bIns="91425" lIns="91425" rIns="91425" wrap="square" tIns="91425">
            <a:noAutofit/>
          </a:bodyPr>
          <a:lstStyle/>
          <a:p>
            <a:pPr lvl="0" marR="0" rtl="0" algn="l">
              <a:lnSpc>
                <a:spcPct val="115000"/>
              </a:lnSpc>
              <a:spcBef>
                <a:spcPts val="0"/>
              </a:spcBef>
              <a:spcAft>
                <a:spcPts val="1600"/>
              </a:spcAft>
              <a:buNone/>
            </a:pPr>
            <a:r>
              <a:t/>
            </a:r>
            <a:endParaRPr sz="1200"/>
          </a:p>
          <a:p>
            <a:pPr lvl="0" marR="0" rtl="0" algn="l">
              <a:lnSpc>
                <a:spcPct val="115000"/>
              </a:lnSpc>
              <a:spcBef>
                <a:spcPts val="0"/>
              </a:spcBef>
              <a:spcAft>
                <a:spcPts val="1600"/>
              </a:spcAft>
              <a:buNone/>
            </a:pPr>
            <a:r>
              <a:t/>
            </a:r>
            <a:endParaRPr sz="1200"/>
          </a:p>
        </p:txBody>
      </p:sp>
      <p:sp>
        <p:nvSpPr>
          <p:cNvPr id="1394" name="Shape 1394"/>
          <p:cNvSpPr txBox="1"/>
          <p:nvPr>
            <p:ph type="title"/>
          </p:nvPr>
        </p:nvSpPr>
        <p:spPr>
          <a:xfrm>
            <a:off x="69900" y="64025"/>
            <a:ext cx="8958600" cy="578700"/>
          </a:xfrm>
          <a:prstGeom prst="rect">
            <a:avLst/>
          </a:prstGeom>
        </p:spPr>
        <p:txBody>
          <a:bodyPr anchorCtr="0" anchor="ctr" bIns="91425" lIns="91425" rIns="91425" wrap="square" tIns="91425">
            <a:noAutofit/>
          </a:bodyPr>
          <a:lstStyle/>
          <a:p>
            <a:pPr lvl="0" rtl="0">
              <a:spcBef>
                <a:spcPts val="0"/>
              </a:spcBef>
              <a:buNone/>
            </a:pPr>
            <a:r>
              <a:rPr lang="en" sz="1800"/>
              <a:t>Subscription programs have been successful in driving loyalty among commute segment, however, penetration remains limited due to upfront payment (2/ 2)</a:t>
            </a:r>
          </a:p>
        </p:txBody>
      </p:sp>
      <p:sp>
        <p:nvSpPr>
          <p:cNvPr id="1395" name="Shape 1395"/>
          <p:cNvSpPr txBox="1"/>
          <p:nvPr/>
        </p:nvSpPr>
        <p:spPr>
          <a:xfrm>
            <a:off x="281100" y="763875"/>
            <a:ext cx="7543200" cy="744600"/>
          </a:xfrm>
          <a:prstGeom prst="rect">
            <a:avLst/>
          </a:prstGeom>
          <a:noFill/>
          <a:ln>
            <a:noFill/>
          </a:ln>
        </p:spPr>
        <p:txBody>
          <a:bodyPr anchorCtr="0" anchor="ctr" bIns="91425" lIns="91425" rIns="91425" wrap="square" tIns="91425">
            <a:noAutofit/>
          </a:bodyPr>
          <a:lstStyle/>
          <a:p>
            <a:pPr indent="-317500" lvl="0" marL="457200" rtl="0">
              <a:spcBef>
                <a:spcPts val="0"/>
              </a:spcBef>
              <a:buSzPts val="1400"/>
              <a:buChar char="●"/>
            </a:pPr>
            <a:r>
              <a:rPr lang="en">
                <a:solidFill>
                  <a:schemeClr val="dk1"/>
                </a:solidFill>
              </a:rPr>
              <a:t>Subscription program leads to increase in GMV &amp; rides across all use cases</a:t>
            </a:r>
          </a:p>
        </p:txBody>
      </p:sp>
      <p:graphicFrame>
        <p:nvGraphicFramePr>
          <p:cNvPr id="1396" name="Shape 1396"/>
          <p:cNvGraphicFramePr/>
          <p:nvPr/>
        </p:nvGraphicFramePr>
        <p:xfrm>
          <a:off x="281100" y="1570638"/>
          <a:ext cx="3000000" cy="3000000"/>
        </p:xfrm>
        <a:graphic>
          <a:graphicData uri="http://schemas.openxmlformats.org/drawingml/2006/table">
            <a:tbl>
              <a:tblPr>
                <a:noFill/>
                <a:tableStyleId>{CF214DF8-9EB9-4027-8DC9-FBF5C9B6CFFA}</a:tableStyleId>
              </a:tblPr>
              <a:tblGrid>
                <a:gridCol w="952500"/>
                <a:gridCol w="952500"/>
                <a:gridCol w="952500"/>
                <a:gridCol w="952500"/>
              </a:tblGrid>
              <a:tr h="200025">
                <a:tc gridSpan="4">
                  <a:txBody>
                    <a:bodyPr>
                      <a:noAutofit/>
                    </a:bodyPr>
                    <a:lstStyle/>
                    <a:p>
                      <a:pPr lvl="0" rtl="0" algn="ctr">
                        <a:lnSpc>
                          <a:spcPct val="115000"/>
                        </a:lnSpc>
                        <a:spcBef>
                          <a:spcPts val="0"/>
                        </a:spcBef>
                        <a:buNone/>
                      </a:pPr>
                      <a:r>
                        <a:rPr lang="en" sz="900"/>
                        <a:t>Select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r>
              <a:tr h="200025">
                <a:tc>
                  <a:txBody>
                    <a:bodyPr>
                      <a:noAutofit/>
                    </a:bodyPr>
                    <a:lstStyle/>
                    <a:p>
                      <a:pPr lvl="0" rtl="0" algn="ctr">
                        <a:lnSpc>
                          <a:spcPct val="115000"/>
                        </a:lnSpc>
                        <a:spcBef>
                          <a:spcPts val="0"/>
                        </a:spcBef>
                        <a:buNone/>
                      </a:pPr>
                      <a:r>
                        <a:rPr lang="en" sz="900"/>
                        <a:t>Use Case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Pre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Post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%Change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Commute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00025">
                <a:tc>
                  <a:txBody>
                    <a:bodyPr>
                      <a:noAutofit/>
                    </a:bodyPr>
                    <a:lstStyle/>
                    <a:p>
                      <a:pPr lvl="0" rtl="0">
                        <a:lnSpc>
                          <a:spcPct val="115000"/>
                        </a:lnSpc>
                        <a:spcBef>
                          <a:spcPts val="0"/>
                        </a:spcBef>
                        <a:buNone/>
                      </a:pPr>
                      <a:r>
                        <a:rPr lang="en" sz="900"/>
                        <a:t>To Airport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00025">
                <a:tc>
                  <a:txBody>
                    <a:bodyPr>
                      <a:noAutofit/>
                    </a:bodyPr>
                    <a:lstStyle/>
                    <a:p>
                      <a:pPr lvl="0" rtl="0">
                        <a:lnSpc>
                          <a:spcPct val="115000"/>
                        </a:lnSpc>
                        <a:spcBef>
                          <a:spcPts val="0"/>
                        </a:spcBef>
                        <a:buNone/>
                      </a:pPr>
                      <a:r>
                        <a:rPr lang="en" sz="900"/>
                        <a:t>From Airport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00025">
                <a:tc>
                  <a:txBody>
                    <a:bodyPr>
                      <a:noAutofit/>
                    </a:bodyPr>
                    <a:lstStyle/>
                    <a:p>
                      <a:pPr lvl="0" rtl="0">
                        <a:lnSpc>
                          <a:spcPct val="115000"/>
                        </a:lnSpc>
                        <a:spcBef>
                          <a:spcPts val="0"/>
                        </a:spcBef>
                        <a:buNone/>
                      </a:pPr>
                      <a:r>
                        <a:rPr lang="en" sz="900"/>
                        <a:t>Others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00025">
                <a:tc>
                  <a:txBody>
                    <a:bodyPr>
                      <a:noAutofit/>
                    </a:bodyPr>
                    <a:lstStyle/>
                    <a:p>
                      <a:pPr lvl="0" rtl="0">
                        <a:lnSpc>
                          <a:spcPct val="115000"/>
                        </a:lnSpc>
                        <a:spcBef>
                          <a:spcPts val="0"/>
                        </a:spcBef>
                        <a:buNone/>
                      </a:pPr>
                      <a:r>
                        <a:rPr lang="en" sz="900"/>
                        <a:t>Total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9.8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16.2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bl>
          </a:graphicData>
        </a:graphic>
      </p:graphicFrame>
      <p:graphicFrame>
        <p:nvGraphicFramePr>
          <p:cNvPr id="1397" name="Shape 1397"/>
          <p:cNvGraphicFramePr/>
          <p:nvPr/>
        </p:nvGraphicFramePr>
        <p:xfrm>
          <a:off x="4343400" y="1570650"/>
          <a:ext cx="3000000" cy="3000000"/>
        </p:xfrm>
        <a:graphic>
          <a:graphicData uri="http://schemas.openxmlformats.org/drawingml/2006/table">
            <a:tbl>
              <a:tblPr>
                <a:noFill/>
                <a:tableStyleId>{CF214DF8-9EB9-4027-8DC9-FBF5C9B6CFFA}</a:tableStyleId>
              </a:tblPr>
              <a:tblGrid>
                <a:gridCol w="952500"/>
                <a:gridCol w="952500"/>
                <a:gridCol w="952500"/>
                <a:gridCol w="952500"/>
              </a:tblGrid>
              <a:tr h="200025">
                <a:tc gridSpan="4">
                  <a:txBody>
                    <a:bodyPr>
                      <a:noAutofit/>
                    </a:bodyPr>
                    <a:lstStyle/>
                    <a:p>
                      <a:pPr lvl="0" rtl="0" algn="ctr">
                        <a:lnSpc>
                          <a:spcPct val="115000"/>
                        </a:lnSpc>
                        <a:spcBef>
                          <a:spcPts val="0"/>
                        </a:spcBef>
                        <a:buNone/>
                      </a:pPr>
                      <a:r>
                        <a:rPr lang="en" sz="900"/>
                        <a:t>Share Pass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r>
              <a:tr h="200025">
                <a:tc>
                  <a:txBody>
                    <a:bodyPr>
                      <a:noAutofit/>
                    </a:bodyPr>
                    <a:lstStyle/>
                    <a:p>
                      <a:pPr lvl="0" rtl="0" algn="ctr">
                        <a:lnSpc>
                          <a:spcPct val="115000"/>
                        </a:lnSpc>
                        <a:spcBef>
                          <a:spcPts val="0"/>
                        </a:spcBef>
                        <a:buNone/>
                      </a:pPr>
                      <a:r>
                        <a:rPr lang="en" sz="900"/>
                        <a:t>Use Case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Pre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Post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%Change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Commute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77%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00025">
                <a:tc>
                  <a:txBody>
                    <a:bodyPr>
                      <a:noAutofit/>
                    </a:bodyPr>
                    <a:lstStyle/>
                    <a:p>
                      <a:pPr lvl="0" rtl="0">
                        <a:lnSpc>
                          <a:spcPct val="115000"/>
                        </a:lnSpc>
                        <a:spcBef>
                          <a:spcPts val="0"/>
                        </a:spcBef>
                        <a:buNone/>
                      </a:pPr>
                      <a:r>
                        <a:rPr lang="en" sz="900"/>
                        <a:t>To Airport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78%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00025">
                <a:tc>
                  <a:txBody>
                    <a:bodyPr>
                      <a:noAutofit/>
                    </a:bodyPr>
                    <a:lstStyle/>
                    <a:p>
                      <a:pPr lvl="0" rtl="0">
                        <a:lnSpc>
                          <a:spcPct val="115000"/>
                        </a:lnSpc>
                        <a:spcBef>
                          <a:spcPts val="0"/>
                        </a:spcBef>
                        <a:buNone/>
                      </a:pPr>
                      <a:r>
                        <a:rPr lang="en" sz="900"/>
                        <a:t>From Airport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90%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00025">
                <a:tc>
                  <a:txBody>
                    <a:bodyPr>
                      <a:noAutofit/>
                    </a:bodyPr>
                    <a:lstStyle/>
                    <a:p>
                      <a:pPr lvl="0" rtl="0">
                        <a:lnSpc>
                          <a:spcPct val="115000"/>
                        </a:lnSpc>
                        <a:spcBef>
                          <a:spcPts val="0"/>
                        </a:spcBef>
                        <a:buNone/>
                      </a:pPr>
                      <a:r>
                        <a:rPr lang="en" sz="900"/>
                        <a:t>Others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93%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00025">
                <a:tc>
                  <a:txBody>
                    <a:bodyPr>
                      <a:noAutofit/>
                    </a:bodyPr>
                    <a:lstStyle/>
                    <a:p>
                      <a:pPr lvl="0" rtl="0">
                        <a:lnSpc>
                          <a:spcPct val="115000"/>
                        </a:lnSpc>
                        <a:spcBef>
                          <a:spcPts val="0"/>
                        </a:spcBef>
                        <a:buNone/>
                      </a:pPr>
                      <a:r>
                        <a:rPr lang="en" sz="900"/>
                        <a:t>Total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bl>
          </a:graphicData>
        </a:graphic>
      </p:graphicFrame>
      <p:graphicFrame>
        <p:nvGraphicFramePr>
          <p:cNvPr id="1398" name="Shape 1398"/>
          <p:cNvGraphicFramePr/>
          <p:nvPr/>
        </p:nvGraphicFramePr>
        <p:xfrm>
          <a:off x="281100" y="3139275"/>
          <a:ext cx="3000000" cy="3000000"/>
        </p:xfrm>
        <a:graphic>
          <a:graphicData uri="http://schemas.openxmlformats.org/drawingml/2006/table">
            <a:tbl>
              <a:tblPr>
                <a:noFill/>
                <a:tableStyleId>{CF214DF8-9EB9-4027-8DC9-FBF5C9B6CFFA}</a:tableStyleId>
              </a:tblPr>
              <a:tblGrid>
                <a:gridCol w="1117425"/>
                <a:gridCol w="901150"/>
                <a:gridCol w="901150"/>
                <a:gridCol w="901150"/>
              </a:tblGrid>
              <a:tr h="203650">
                <a:tc gridSpan="4">
                  <a:txBody>
                    <a:bodyPr>
                      <a:noAutofit/>
                    </a:bodyPr>
                    <a:lstStyle/>
                    <a:p>
                      <a:pPr lvl="0" rtl="0" algn="ctr">
                        <a:lnSpc>
                          <a:spcPct val="115000"/>
                        </a:lnSpc>
                        <a:spcBef>
                          <a:spcPts val="0"/>
                        </a:spcBef>
                        <a:buNone/>
                      </a:pPr>
                      <a:r>
                        <a:rPr lang="en" sz="900"/>
                        <a:t>Select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r>
              <a:tr h="203650">
                <a:tc>
                  <a:txBody>
                    <a:bodyPr>
                      <a:noAutofit/>
                    </a:bodyPr>
                    <a:lstStyle/>
                    <a:p>
                      <a:pPr lvl="0" rtl="0" algn="ctr">
                        <a:lnSpc>
                          <a:spcPct val="115000"/>
                        </a:lnSpc>
                        <a:spcBef>
                          <a:spcPts val="0"/>
                        </a:spcBef>
                        <a:buNone/>
                      </a:pPr>
                      <a:r>
                        <a:rPr lang="en" sz="900"/>
                        <a:t>Use Case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Pre Gmv</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Post Gmv</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%Change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3650">
                <a:tc>
                  <a:txBody>
                    <a:bodyPr>
                      <a:noAutofit/>
                    </a:bodyPr>
                    <a:lstStyle/>
                    <a:p>
                      <a:pPr lvl="0" rtl="0">
                        <a:lnSpc>
                          <a:spcPct val="115000"/>
                        </a:lnSpc>
                        <a:spcBef>
                          <a:spcPts val="0"/>
                        </a:spcBef>
                        <a:buNone/>
                      </a:pPr>
                      <a:r>
                        <a:rPr lang="en" sz="900"/>
                        <a:t>Commute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1,227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2,155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76%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03650">
                <a:tc>
                  <a:txBody>
                    <a:bodyPr>
                      <a:noAutofit/>
                    </a:bodyPr>
                    <a:lstStyle/>
                    <a:p>
                      <a:pPr lvl="0" rtl="0">
                        <a:lnSpc>
                          <a:spcPct val="115000"/>
                        </a:lnSpc>
                        <a:spcBef>
                          <a:spcPts val="0"/>
                        </a:spcBef>
                        <a:buNone/>
                      </a:pPr>
                      <a:r>
                        <a:rPr lang="en" sz="900"/>
                        <a:t>To Airport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435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882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03650">
                <a:tc>
                  <a:txBody>
                    <a:bodyPr>
                      <a:noAutofit/>
                    </a:bodyPr>
                    <a:lstStyle/>
                    <a:p>
                      <a:pPr lvl="0" rtl="0">
                        <a:lnSpc>
                          <a:spcPct val="115000"/>
                        </a:lnSpc>
                        <a:spcBef>
                          <a:spcPts val="0"/>
                        </a:spcBef>
                        <a:buNone/>
                      </a:pPr>
                      <a:r>
                        <a:rPr lang="en" sz="900"/>
                        <a:t>From Airport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484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999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03650">
                <a:tc>
                  <a:txBody>
                    <a:bodyPr>
                      <a:noAutofit/>
                    </a:bodyPr>
                    <a:lstStyle/>
                    <a:p>
                      <a:pPr lvl="0" rtl="0">
                        <a:lnSpc>
                          <a:spcPct val="115000"/>
                        </a:lnSpc>
                        <a:spcBef>
                          <a:spcPts val="0"/>
                        </a:spcBef>
                        <a:buNone/>
                      </a:pPr>
                      <a:r>
                        <a:rPr lang="en" sz="900"/>
                        <a:t>Others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1,217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1,982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03650">
                <a:tc>
                  <a:txBody>
                    <a:bodyPr>
                      <a:noAutofit/>
                    </a:bodyPr>
                    <a:lstStyle/>
                    <a:p>
                      <a:pPr lvl="0" rtl="0">
                        <a:lnSpc>
                          <a:spcPct val="115000"/>
                        </a:lnSpc>
                        <a:spcBef>
                          <a:spcPts val="0"/>
                        </a:spcBef>
                        <a:buNone/>
                      </a:pPr>
                      <a:r>
                        <a:rPr lang="en" sz="900"/>
                        <a:t>Total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956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1,663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74%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bl>
          </a:graphicData>
        </a:graphic>
      </p:graphicFrame>
      <p:graphicFrame>
        <p:nvGraphicFramePr>
          <p:cNvPr id="1399" name="Shape 1399"/>
          <p:cNvGraphicFramePr/>
          <p:nvPr/>
        </p:nvGraphicFramePr>
        <p:xfrm>
          <a:off x="4343400" y="3151963"/>
          <a:ext cx="3000000" cy="3000000"/>
        </p:xfrm>
        <a:graphic>
          <a:graphicData uri="http://schemas.openxmlformats.org/drawingml/2006/table">
            <a:tbl>
              <a:tblPr>
                <a:noFill/>
                <a:tableStyleId>{CF214DF8-9EB9-4027-8DC9-FBF5C9B6CFFA}</a:tableStyleId>
              </a:tblPr>
              <a:tblGrid>
                <a:gridCol w="952500"/>
                <a:gridCol w="952500"/>
                <a:gridCol w="952500"/>
                <a:gridCol w="952500"/>
              </a:tblGrid>
              <a:tr h="200025">
                <a:tc gridSpan="4">
                  <a:txBody>
                    <a:bodyPr>
                      <a:noAutofit/>
                    </a:bodyPr>
                    <a:lstStyle/>
                    <a:p>
                      <a:pPr lvl="0" rtl="0" algn="ctr">
                        <a:lnSpc>
                          <a:spcPct val="115000"/>
                        </a:lnSpc>
                        <a:spcBef>
                          <a:spcPts val="0"/>
                        </a:spcBef>
                        <a:buNone/>
                      </a:pPr>
                      <a:r>
                        <a:rPr lang="en" sz="900"/>
                        <a:t>Sharepass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r>
              <a:tr h="200025">
                <a:tc>
                  <a:txBody>
                    <a:bodyPr>
                      <a:noAutofit/>
                    </a:bodyPr>
                    <a:lstStyle/>
                    <a:p>
                      <a:pPr lvl="0" rtl="0" algn="ctr">
                        <a:lnSpc>
                          <a:spcPct val="115000"/>
                        </a:lnSpc>
                        <a:spcBef>
                          <a:spcPts val="0"/>
                        </a:spcBef>
                        <a:buNone/>
                      </a:pPr>
                      <a:r>
                        <a:rPr lang="en" sz="900"/>
                        <a:t>Use Case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Pre Gmv</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Post Gmv</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%Change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Commute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790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1,302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00025">
                <a:tc>
                  <a:txBody>
                    <a:bodyPr>
                      <a:noAutofit/>
                    </a:bodyPr>
                    <a:lstStyle/>
                    <a:p>
                      <a:pPr lvl="0" rtl="0">
                        <a:lnSpc>
                          <a:spcPct val="115000"/>
                        </a:lnSpc>
                        <a:spcBef>
                          <a:spcPts val="0"/>
                        </a:spcBef>
                        <a:buNone/>
                      </a:pPr>
                      <a:r>
                        <a:rPr lang="en" sz="900"/>
                        <a:t>To Airport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158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256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00025">
                <a:tc>
                  <a:txBody>
                    <a:bodyPr>
                      <a:noAutofit/>
                    </a:bodyPr>
                    <a:lstStyle/>
                    <a:p>
                      <a:pPr lvl="0" rtl="0">
                        <a:lnSpc>
                          <a:spcPct val="115000"/>
                        </a:lnSpc>
                        <a:spcBef>
                          <a:spcPts val="0"/>
                        </a:spcBef>
                        <a:buNone/>
                      </a:pPr>
                      <a:r>
                        <a:rPr lang="en" sz="900"/>
                        <a:t>From Airport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160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268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00025">
                <a:tc>
                  <a:txBody>
                    <a:bodyPr>
                      <a:noAutofit/>
                    </a:bodyPr>
                    <a:lstStyle/>
                    <a:p>
                      <a:pPr lvl="0" rtl="0">
                        <a:lnSpc>
                          <a:spcPct val="115000"/>
                        </a:lnSpc>
                        <a:spcBef>
                          <a:spcPts val="0"/>
                        </a:spcBef>
                        <a:buNone/>
                      </a:pPr>
                      <a:r>
                        <a:rPr lang="en" sz="900"/>
                        <a:t>Others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425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789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00025">
                <a:tc>
                  <a:txBody>
                    <a:bodyPr>
                      <a:noAutofit/>
                    </a:bodyPr>
                    <a:lstStyle/>
                    <a:p>
                      <a:pPr lvl="0" rtl="0">
                        <a:lnSpc>
                          <a:spcPct val="115000"/>
                        </a:lnSpc>
                        <a:spcBef>
                          <a:spcPts val="0"/>
                        </a:spcBef>
                        <a:buNone/>
                      </a:pPr>
                      <a:r>
                        <a:rPr lang="en" sz="900"/>
                        <a:t>Total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516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897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74%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bl>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3" name="Shape 1403"/>
        <p:cNvGrpSpPr/>
        <p:nvPr/>
      </p:nvGrpSpPr>
      <p:grpSpPr>
        <a:xfrm>
          <a:off x="0" y="0"/>
          <a:ext cx="0" cy="0"/>
          <a:chOff x="0" y="0"/>
          <a:chExt cx="0" cy="0"/>
        </a:xfrm>
      </p:grpSpPr>
      <p:sp>
        <p:nvSpPr>
          <p:cNvPr id="1404" name="Shape 1404"/>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t>Segmentation of users - Premium vs Non Premium</a:t>
            </a:r>
          </a:p>
        </p:txBody>
      </p:sp>
      <p:sp>
        <p:nvSpPr>
          <p:cNvPr id="1405" name="Shape 1405"/>
          <p:cNvSpPr txBox="1"/>
          <p:nvPr/>
        </p:nvSpPr>
        <p:spPr>
          <a:xfrm>
            <a:off x="439525" y="4297950"/>
            <a:ext cx="8280900" cy="7425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Clr>
                <a:schemeClr val="dk1"/>
              </a:buClr>
              <a:buSzPts val="1100"/>
              <a:buFont typeface="Arial"/>
              <a:buNone/>
            </a:pPr>
            <a:r>
              <a:rPr b="1" lang="en">
                <a:solidFill>
                  <a:schemeClr val="dk1"/>
                </a:solidFill>
              </a:rPr>
              <a:t>Commute Opportunity : 38L rides/ month (1.3L/day) &amp; </a:t>
            </a:r>
            <a:r>
              <a:rPr lang="en">
                <a:solidFill>
                  <a:schemeClr val="dk1"/>
                </a:solidFill>
              </a:rPr>
              <a:t>additional GMV/ month - 50 cr</a:t>
            </a:r>
          </a:p>
          <a:p>
            <a:pPr lvl="0" rtl="0" algn="ctr">
              <a:spcBef>
                <a:spcPts val="0"/>
              </a:spcBef>
              <a:buNone/>
            </a:pPr>
            <a:r>
              <a:rPr b="1" lang="en">
                <a:solidFill>
                  <a:schemeClr val="dk1"/>
                </a:solidFill>
              </a:rPr>
              <a:t>Leisure Opportunity : 58L rides/ month (1.9L/day) &amp; </a:t>
            </a:r>
            <a:r>
              <a:rPr lang="en">
                <a:solidFill>
                  <a:schemeClr val="dk1"/>
                </a:solidFill>
              </a:rPr>
              <a:t>additional GMV/ month - 110 cr</a:t>
            </a:r>
          </a:p>
        </p:txBody>
      </p:sp>
      <p:graphicFrame>
        <p:nvGraphicFramePr>
          <p:cNvPr id="1406" name="Shape 1406"/>
          <p:cNvGraphicFramePr/>
          <p:nvPr/>
        </p:nvGraphicFramePr>
        <p:xfrm>
          <a:off x="152400" y="762000"/>
          <a:ext cx="3000000" cy="3000000"/>
        </p:xfrm>
        <a:graphic>
          <a:graphicData uri="http://schemas.openxmlformats.org/drawingml/2006/table">
            <a:tbl>
              <a:tblPr>
                <a:noFill/>
                <a:tableStyleId>{CF214DF8-9EB9-4027-8DC9-FBF5C9B6CFFA}</a:tableStyleId>
              </a:tblPr>
              <a:tblGrid>
                <a:gridCol w="866775"/>
                <a:gridCol w="800100"/>
                <a:gridCol w="800100"/>
                <a:gridCol w="800100"/>
                <a:gridCol w="800100"/>
                <a:gridCol w="800100"/>
                <a:gridCol w="800100"/>
                <a:gridCol w="800100"/>
                <a:gridCol w="800100"/>
                <a:gridCol w="800100"/>
                <a:gridCol w="800100"/>
              </a:tblGrid>
              <a:tr h="200025">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gridSpan="2">
                  <a:txBody>
                    <a:bodyPr>
                      <a:noAutofit/>
                    </a:bodyPr>
                    <a:lstStyle/>
                    <a:p>
                      <a:pPr lvl="0" rtl="0" algn="ctr">
                        <a:lnSpc>
                          <a:spcPct val="115000"/>
                        </a:lnSpc>
                        <a:spcBef>
                          <a:spcPts val="0"/>
                        </a:spcBef>
                        <a:buNone/>
                      </a:pPr>
                      <a:r>
                        <a:rPr lang="en" sz="900"/>
                        <a:t>Count of 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gridSpan="2">
                  <a:txBody>
                    <a:bodyPr>
                      <a:noAutofit/>
                    </a:bodyPr>
                    <a:lstStyle/>
                    <a:p>
                      <a:pPr lvl="0" rtl="0" algn="ctr">
                        <a:lnSpc>
                          <a:spcPct val="115000"/>
                        </a:lnSpc>
                        <a:spcBef>
                          <a:spcPts val="0"/>
                        </a:spcBef>
                        <a:buNone/>
                      </a:pPr>
                      <a:r>
                        <a:rPr lang="en" sz="900"/>
                        <a:t>%Rides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gridSpan="2">
                  <a:txBody>
                    <a:bodyPr>
                      <a:noAutofit/>
                    </a:bodyPr>
                    <a:lstStyle/>
                    <a:p>
                      <a:pPr lvl="0" rtl="0" algn="ctr">
                        <a:lnSpc>
                          <a:spcPct val="115000"/>
                        </a:lnSpc>
                        <a:spcBef>
                          <a:spcPts val="0"/>
                        </a:spcBef>
                        <a:buNone/>
                      </a:pPr>
                      <a:r>
                        <a:rPr lang="en" sz="900"/>
                        <a:t>%GMV</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gridSpan="2">
                  <a:txBody>
                    <a:bodyPr>
                      <a:noAutofit/>
                    </a:bodyPr>
                    <a:lstStyle/>
                    <a:p>
                      <a:pPr lvl="0" rtl="0" algn="ctr">
                        <a:lnSpc>
                          <a:spcPct val="115000"/>
                        </a:lnSpc>
                        <a:spcBef>
                          <a:spcPts val="0"/>
                        </a:spcBef>
                        <a:buNone/>
                      </a:pPr>
                      <a:r>
                        <a:rPr lang="en" sz="900"/>
                        <a:t>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gridSpan="2">
                  <a:txBody>
                    <a:bodyPr>
                      <a:noAutofit/>
                    </a:bodyPr>
                    <a:lstStyle/>
                    <a:p>
                      <a:pPr lvl="0" rtl="0" algn="ctr">
                        <a:lnSpc>
                          <a:spcPct val="115000"/>
                        </a:lnSpc>
                        <a:spcBef>
                          <a:spcPts val="0"/>
                        </a:spcBef>
                        <a:buNone/>
                      </a:pPr>
                      <a:r>
                        <a:rPr lang="en" sz="900"/>
                        <a:t>BR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r>
              <a:tr h="200025">
                <a:tc>
                  <a:txBody>
                    <a:bodyPr>
                      <a:noAutofit/>
                    </a:bodyPr>
                    <a:lstStyle/>
                    <a:p>
                      <a:pPr lvl="0" rtl="0" algn="ctr">
                        <a:lnSpc>
                          <a:spcPct val="115000"/>
                        </a:lnSpc>
                        <a:spcBef>
                          <a:spcPts val="0"/>
                        </a:spcBef>
                        <a:buNone/>
                      </a:pPr>
                      <a:r>
                        <a:rPr lang="en" sz="900"/>
                        <a:t>Use Case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Premium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Non Premium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Premium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Non Premium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Premium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Non Premium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Premium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Non Premium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Premium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Non Premium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Commute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112,220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767,643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33.30%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36.70%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22.80%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27.60%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54.20%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23.5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14.1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To airport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71,075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298,559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5.90%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10.50%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56.40%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55.00%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20.6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17.4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From airport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63,603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248,022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2.80%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11.90%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57.60%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55.80%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24.3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19.3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Other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239,420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1,580,723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55.20%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57.30%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54.80%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59.60%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55.80%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51.40%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21.9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15.9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Total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313,093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1,900,050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56.00%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53.06%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22.4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15.6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Shape 363"/>
          <p:cNvSpPr txBox="1"/>
          <p:nvPr>
            <p:ph type="title"/>
          </p:nvPr>
        </p:nvSpPr>
        <p:spPr>
          <a:xfrm>
            <a:off x="6900" y="64025"/>
            <a:ext cx="8917800" cy="631200"/>
          </a:xfrm>
          <a:prstGeom prst="rect">
            <a:avLst/>
          </a:prstGeom>
        </p:spPr>
        <p:txBody>
          <a:bodyPr anchorCtr="0" anchor="ctr" bIns="91425" lIns="91425" rIns="91425" wrap="square" tIns="91425">
            <a:noAutofit/>
          </a:bodyPr>
          <a:lstStyle/>
          <a:p>
            <a:pPr lvl="0" rtl="0">
              <a:spcBef>
                <a:spcPts val="0"/>
              </a:spcBef>
              <a:buNone/>
            </a:pPr>
            <a:r>
              <a:rPr lang="en" sz="2400"/>
              <a:t>Brand metrics indicate that Ola’s brand promise is less compelling than competition’s for youth and premium customers</a:t>
            </a:r>
          </a:p>
        </p:txBody>
      </p:sp>
      <p:sp>
        <p:nvSpPr>
          <p:cNvPr id="364" name="Shape 364"/>
          <p:cNvSpPr txBox="1"/>
          <p:nvPr>
            <p:ph idx="1" type="body"/>
          </p:nvPr>
        </p:nvSpPr>
        <p:spPr>
          <a:xfrm>
            <a:off x="148350" y="1000075"/>
            <a:ext cx="8847600" cy="4023000"/>
          </a:xfrm>
          <a:prstGeom prst="rect">
            <a:avLst/>
          </a:prstGeom>
        </p:spPr>
        <p:txBody>
          <a:bodyPr anchorCtr="0" anchor="t" bIns="91425" lIns="91425" rIns="91425" wrap="square" tIns="91425">
            <a:noAutofit/>
          </a:bodyPr>
          <a:lstStyle/>
          <a:p>
            <a:pPr lvl="0" rtl="0">
              <a:spcBef>
                <a:spcPts val="0"/>
              </a:spcBef>
              <a:buNone/>
            </a:pPr>
            <a:r>
              <a:rPr lang="en" sz="1200">
                <a:solidFill>
                  <a:srgbClr val="000000"/>
                </a:solidFill>
              </a:rPr>
              <a:t>Key qualitative behavioural factors -</a:t>
            </a:r>
          </a:p>
          <a:p>
            <a:pPr indent="-304800" lvl="0" marL="457200" rtl="0">
              <a:spcBef>
                <a:spcPts val="0"/>
              </a:spcBef>
              <a:spcAft>
                <a:spcPts val="0"/>
              </a:spcAft>
              <a:buClr>
                <a:srgbClr val="000000"/>
              </a:buClr>
              <a:buSzPts val="1200"/>
              <a:buChar char="●"/>
            </a:pPr>
            <a:r>
              <a:rPr lang="en" sz="1200">
                <a:solidFill>
                  <a:srgbClr val="000000"/>
                </a:solidFill>
              </a:rPr>
              <a:t>Awareness</a:t>
            </a:r>
          </a:p>
          <a:p>
            <a:pPr indent="-304800" lvl="0" marL="457200" rtl="0">
              <a:spcBef>
                <a:spcPts val="0"/>
              </a:spcBef>
              <a:spcAft>
                <a:spcPts val="0"/>
              </a:spcAft>
              <a:buClr>
                <a:srgbClr val="000000"/>
              </a:buClr>
              <a:buSzPts val="1200"/>
              <a:buChar char="●"/>
            </a:pPr>
            <a:r>
              <a:rPr lang="en" sz="1200">
                <a:solidFill>
                  <a:srgbClr val="000000"/>
                </a:solidFill>
              </a:rPr>
              <a:t>TOM</a:t>
            </a:r>
          </a:p>
          <a:p>
            <a:pPr indent="-304800" lvl="0" marL="457200" rtl="0">
              <a:spcBef>
                <a:spcPts val="0"/>
              </a:spcBef>
              <a:spcAft>
                <a:spcPts val="0"/>
              </a:spcAft>
              <a:buClr>
                <a:srgbClr val="000000"/>
              </a:buClr>
              <a:buSzPts val="1200"/>
              <a:buChar char="●"/>
            </a:pPr>
            <a:r>
              <a:rPr lang="en" sz="1200">
                <a:solidFill>
                  <a:srgbClr val="000000"/>
                </a:solidFill>
              </a:rPr>
              <a:t>Consideration</a:t>
            </a:r>
          </a:p>
          <a:p>
            <a:pPr indent="-304800" lvl="0" marL="457200" rtl="0">
              <a:spcBef>
                <a:spcPts val="0"/>
              </a:spcBef>
              <a:spcAft>
                <a:spcPts val="0"/>
              </a:spcAft>
              <a:buClr>
                <a:srgbClr val="000000"/>
              </a:buClr>
              <a:buSzPts val="1200"/>
              <a:buChar char="●"/>
            </a:pPr>
            <a:r>
              <a:rPr lang="en" sz="1200">
                <a:solidFill>
                  <a:srgbClr val="000000"/>
                </a:solidFill>
              </a:rPr>
              <a:t>Brand Preference</a:t>
            </a:r>
          </a:p>
          <a:p>
            <a:pPr indent="-304800" lvl="0" marL="457200" rtl="0">
              <a:spcBef>
                <a:spcPts val="0"/>
              </a:spcBef>
              <a:buClr>
                <a:srgbClr val="000000"/>
              </a:buClr>
              <a:buSzPts val="1200"/>
              <a:buChar char="●"/>
            </a:pPr>
            <a:r>
              <a:rPr lang="en" sz="1200">
                <a:solidFill>
                  <a:srgbClr val="000000"/>
                </a:solidFill>
              </a:rPr>
              <a:t>Experience</a:t>
            </a:r>
          </a:p>
          <a:p>
            <a:pPr lvl="0" rtl="0">
              <a:lnSpc>
                <a:spcPct val="100000"/>
              </a:lnSpc>
              <a:spcBef>
                <a:spcPts val="0"/>
              </a:spcBef>
              <a:buNone/>
            </a:pPr>
            <a:r>
              <a:t/>
            </a:r>
            <a:endParaRPr sz="1200">
              <a:solidFill>
                <a:srgbClr val="000000"/>
              </a:solidFill>
            </a:endParaRPr>
          </a:p>
          <a:p>
            <a:pPr lvl="0" rtl="0">
              <a:lnSpc>
                <a:spcPct val="100000"/>
              </a:lnSpc>
              <a:spcBef>
                <a:spcPts val="0"/>
              </a:spcBef>
              <a:buNone/>
            </a:pPr>
            <a:r>
              <a:rPr lang="en" sz="1200">
                <a:solidFill>
                  <a:srgbClr val="000000"/>
                </a:solidFill>
              </a:rPr>
              <a:t>TOM drives customer’s first preference - which is driven by awareness and experience. Eg - Prime play, if a user is aware of specific product &amp; has a good experience then it starts driving user preference; this in turn would help in upselling</a:t>
            </a:r>
          </a:p>
          <a:p>
            <a:pPr lvl="0" rtl="0">
              <a:lnSpc>
                <a:spcPct val="100000"/>
              </a:lnSpc>
              <a:spcBef>
                <a:spcPts val="0"/>
              </a:spcBef>
              <a:buNone/>
            </a:pPr>
            <a:r>
              <a:rPr lang="en" sz="1200">
                <a:solidFill>
                  <a:srgbClr val="000000"/>
                </a:solidFill>
              </a:rPr>
              <a:t>Consumertrack data shows that brand preference is higher for Uber among middle &amp; senior management, while it is higher for Ola among junior management</a:t>
            </a:r>
          </a:p>
          <a:p>
            <a:pPr lvl="0" rtl="0">
              <a:lnSpc>
                <a:spcPct val="100000"/>
              </a:lnSpc>
              <a:spcBef>
                <a:spcPts val="0"/>
              </a:spcBef>
              <a:spcAft>
                <a:spcPts val="0"/>
              </a:spcAft>
              <a:buNone/>
            </a:pPr>
            <a:r>
              <a:rPr lang="en" sz="1200" u="sng">
                <a:solidFill>
                  <a:schemeClr val="dk1"/>
                </a:solidFill>
              </a:rPr>
              <a:t>Next Steps</a:t>
            </a:r>
            <a:r>
              <a:rPr lang="en" sz="1200">
                <a:solidFill>
                  <a:schemeClr val="dk1"/>
                </a:solidFill>
              </a:rPr>
              <a:t> - We should have a workstream to continuously evaluate our position vs Uber on Brand preference front</a:t>
            </a:r>
          </a:p>
        </p:txBody>
      </p:sp>
      <p:pic>
        <p:nvPicPr>
          <p:cNvPr id="365" name="Shape 365"/>
          <p:cNvPicPr preferRelativeResize="0"/>
          <p:nvPr/>
        </p:nvPicPr>
        <p:blipFill>
          <a:blip r:embed="rId3">
            <a:alphaModFix/>
          </a:blip>
          <a:stretch>
            <a:fillRect/>
          </a:stretch>
        </p:blipFill>
        <p:spPr>
          <a:xfrm>
            <a:off x="4516275" y="817375"/>
            <a:ext cx="4320753" cy="2236625"/>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0" name="Shape 1410"/>
        <p:cNvGrpSpPr/>
        <p:nvPr/>
      </p:nvGrpSpPr>
      <p:grpSpPr>
        <a:xfrm>
          <a:off x="0" y="0"/>
          <a:ext cx="0" cy="0"/>
          <a:chOff x="0" y="0"/>
          <a:chExt cx="0" cy="0"/>
        </a:xfrm>
      </p:grpSpPr>
      <p:sp>
        <p:nvSpPr>
          <p:cNvPr id="1411" name="Shape 1411"/>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t>Use Case X User Segments Loyalty View</a:t>
            </a:r>
          </a:p>
        </p:txBody>
      </p:sp>
      <p:graphicFrame>
        <p:nvGraphicFramePr>
          <p:cNvPr id="1412" name="Shape 1412"/>
          <p:cNvGraphicFramePr/>
          <p:nvPr/>
        </p:nvGraphicFramePr>
        <p:xfrm>
          <a:off x="628350" y="2727175"/>
          <a:ext cx="3000000" cy="3000000"/>
        </p:xfrm>
        <a:graphic>
          <a:graphicData uri="http://schemas.openxmlformats.org/drawingml/2006/table">
            <a:tbl>
              <a:tblPr>
                <a:noFill/>
                <a:tableStyleId>{CF214DF8-9EB9-4027-8DC9-FBF5C9B6CFFA}</a:tableStyleId>
              </a:tblPr>
              <a:tblGrid>
                <a:gridCol w="952500"/>
                <a:gridCol w="952500"/>
                <a:gridCol w="952500"/>
              </a:tblGrid>
              <a:tr h="200025">
                <a:tc>
                  <a:txBody>
                    <a:bodyPr>
                      <a:noAutofit/>
                    </a:bodyPr>
                    <a:lstStyle/>
                    <a:p>
                      <a:pPr lvl="0" rtl="0">
                        <a:spcBef>
                          <a:spcPts val="0"/>
                        </a:spcBef>
                        <a:buNone/>
                      </a:pPr>
                      <a:r>
                        <a:t/>
                      </a:r>
                      <a:endParaRPr sz="1000"/>
                    </a:p>
                  </a:txBody>
                  <a:tcPr marT="19050" marB="19050" marR="28575" marL="28575" anchor="ctr">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tcPr>
                </a:tc>
                <a:tc gridSpan="2">
                  <a:txBody>
                    <a:bodyPr>
                      <a:noAutofit/>
                    </a:bodyPr>
                    <a:lstStyle/>
                    <a:p>
                      <a:pPr lvl="0" rtl="0" algn="ctr">
                        <a:lnSpc>
                          <a:spcPct val="115000"/>
                        </a:lnSpc>
                        <a:spcBef>
                          <a:spcPts val="0"/>
                        </a:spcBef>
                        <a:buNone/>
                      </a:pPr>
                      <a:r>
                        <a:rPr lang="en" sz="1000"/>
                        <a:t>Avg 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r>
              <a:tr h="200025">
                <a:tc>
                  <a:txBody>
                    <a:bodyPr>
                      <a:noAutofit/>
                    </a:bodyPr>
                    <a:lstStyle/>
                    <a:p>
                      <a:pPr lvl="0" rtl="0" algn="ctr">
                        <a:lnSpc>
                          <a:spcPct val="115000"/>
                        </a:lnSpc>
                        <a:spcBef>
                          <a:spcPts val="0"/>
                        </a:spcBef>
                        <a:buNone/>
                      </a:pPr>
                      <a:r>
                        <a:rPr lang="en" sz="1000"/>
                        <a:t>Use Case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Non 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1000"/>
                        <a:t>Commute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39.1%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00025">
                <a:tc>
                  <a:txBody>
                    <a:bodyPr>
                      <a:noAutofit/>
                    </a:bodyPr>
                    <a:lstStyle/>
                    <a:p>
                      <a:pPr lvl="0" rtl="0">
                        <a:lnSpc>
                          <a:spcPct val="115000"/>
                        </a:lnSpc>
                        <a:spcBef>
                          <a:spcPts val="0"/>
                        </a:spcBef>
                        <a:buNone/>
                      </a:pPr>
                      <a:r>
                        <a:rPr lang="en" sz="1000"/>
                        <a:t>To airport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43.2%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00025">
                <a:tc>
                  <a:txBody>
                    <a:bodyPr>
                      <a:noAutofit/>
                    </a:bodyPr>
                    <a:lstStyle/>
                    <a:p>
                      <a:pPr lvl="0" rtl="0">
                        <a:lnSpc>
                          <a:spcPct val="115000"/>
                        </a:lnSpc>
                        <a:spcBef>
                          <a:spcPts val="0"/>
                        </a:spcBef>
                        <a:buNone/>
                      </a:pPr>
                      <a:r>
                        <a:rPr lang="en" sz="1000"/>
                        <a:t>From airport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43.8%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00025">
                <a:tc>
                  <a:txBody>
                    <a:bodyPr>
                      <a:noAutofit/>
                    </a:bodyPr>
                    <a:lstStyle/>
                    <a:p>
                      <a:pPr lvl="0" rtl="0">
                        <a:lnSpc>
                          <a:spcPct val="115000"/>
                        </a:lnSpc>
                        <a:spcBef>
                          <a:spcPts val="0"/>
                        </a:spcBef>
                        <a:buClr>
                          <a:schemeClr val="dk1"/>
                        </a:buClr>
                        <a:buSzPts val="1100"/>
                        <a:buFont typeface="Arial"/>
                        <a:buNone/>
                      </a:pPr>
                      <a:r>
                        <a:rPr lang="en" sz="1000">
                          <a:solidFill>
                            <a:schemeClr val="dk1"/>
                          </a:solidFill>
                        </a:rPr>
                        <a:t>Leisure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40.1%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bl>
          </a:graphicData>
        </a:graphic>
      </p:graphicFrame>
      <p:graphicFrame>
        <p:nvGraphicFramePr>
          <p:cNvPr id="1413" name="Shape 1413"/>
          <p:cNvGraphicFramePr/>
          <p:nvPr/>
        </p:nvGraphicFramePr>
        <p:xfrm>
          <a:off x="3485850" y="2727163"/>
          <a:ext cx="3000000" cy="3000000"/>
        </p:xfrm>
        <a:graphic>
          <a:graphicData uri="http://schemas.openxmlformats.org/drawingml/2006/table">
            <a:tbl>
              <a:tblPr>
                <a:noFill/>
                <a:tableStyleId>{CF214DF8-9EB9-4027-8DC9-FBF5C9B6CFFA}</a:tableStyleId>
              </a:tblPr>
              <a:tblGrid>
                <a:gridCol w="952500"/>
                <a:gridCol w="952500"/>
              </a:tblGrid>
              <a:tr h="200025">
                <a:tc gridSpan="2">
                  <a:txBody>
                    <a:bodyPr>
                      <a:noAutofit/>
                    </a:bodyPr>
                    <a:lstStyle/>
                    <a:p>
                      <a:pPr lvl="0" rtl="0" algn="ctr">
                        <a:lnSpc>
                          <a:spcPct val="115000"/>
                        </a:lnSpc>
                        <a:spcBef>
                          <a:spcPts val="0"/>
                        </a:spcBef>
                        <a:buNone/>
                      </a:pPr>
                      <a:r>
                        <a:rPr lang="en" sz="1000"/>
                        <a:t>Blended Rate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r>
              <a:tr h="200025">
                <a:tc>
                  <a:txBody>
                    <a:bodyPr>
                      <a:noAutofit/>
                    </a:bodyPr>
                    <a:lstStyle/>
                    <a:p>
                      <a:pPr lvl="0" rtl="0" algn="ctr">
                        <a:lnSpc>
                          <a:spcPct val="115000"/>
                        </a:lnSpc>
                        <a:spcBef>
                          <a:spcPts val="0"/>
                        </a:spcBef>
                        <a:buNone/>
                      </a:pPr>
                      <a:r>
                        <a:rPr lang="en" sz="1000"/>
                        <a:t>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Non 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1000"/>
                        <a:t>16.1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14.3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1000"/>
                        <a:t>18.2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17.9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1000"/>
                        <a:t>20.6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20.2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1000"/>
                        <a:t>17.1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16.3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graphicFrame>
        <p:nvGraphicFramePr>
          <p:cNvPr id="1414" name="Shape 1414"/>
          <p:cNvGraphicFramePr/>
          <p:nvPr/>
        </p:nvGraphicFramePr>
        <p:xfrm>
          <a:off x="533400" y="1066800"/>
          <a:ext cx="3000000" cy="3000000"/>
        </p:xfrm>
        <a:graphic>
          <a:graphicData uri="http://schemas.openxmlformats.org/drawingml/2006/table">
            <a:tbl>
              <a:tblPr>
                <a:noFill/>
                <a:tableStyleId>{CF214DF8-9EB9-4027-8DC9-FBF5C9B6CFFA}</a:tableStyleId>
              </a:tblPr>
              <a:tblGrid>
                <a:gridCol w="1060000"/>
                <a:gridCol w="1060000"/>
                <a:gridCol w="1060000"/>
                <a:gridCol w="1060000"/>
                <a:gridCol w="890400"/>
                <a:gridCol w="848000"/>
                <a:gridCol w="1060000"/>
              </a:tblGrid>
              <a:tr h="251450">
                <a:tc>
                  <a:txBody>
                    <a:bodyPr>
                      <a:noAutofit/>
                    </a:bodyPr>
                    <a:lstStyle/>
                    <a:p>
                      <a:pPr lvl="0" rtl="0">
                        <a:spcBef>
                          <a:spcPts val="0"/>
                        </a:spcBef>
                        <a:buNone/>
                      </a:pPr>
                      <a:r>
                        <a:t/>
                      </a:r>
                      <a:endParaRPr sz="1000"/>
                    </a:p>
                  </a:txBody>
                  <a:tcPr marT="19050" marB="19050" marR="28575" marL="28575" anchor="ctr">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tcPr>
                </a:tc>
                <a:tc gridSpan="2">
                  <a:txBody>
                    <a:bodyPr>
                      <a:noAutofit/>
                    </a:bodyPr>
                    <a:lstStyle/>
                    <a:p>
                      <a:pPr lvl="0" rtl="0" algn="ctr">
                        <a:lnSpc>
                          <a:spcPct val="115000"/>
                        </a:lnSpc>
                        <a:spcBef>
                          <a:spcPts val="0"/>
                        </a:spcBef>
                        <a:buNone/>
                      </a:pPr>
                      <a:r>
                        <a:rPr lang="en" sz="1000"/>
                        <a:t>Count of 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gridSpan="2">
                  <a:txBody>
                    <a:bodyPr>
                      <a:noAutofit/>
                    </a:bodyPr>
                    <a:lstStyle/>
                    <a:p>
                      <a:pPr lvl="0" rtl="0" algn="ctr">
                        <a:lnSpc>
                          <a:spcPct val="115000"/>
                        </a:lnSpc>
                        <a:spcBef>
                          <a:spcPts val="0"/>
                        </a:spcBef>
                        <a:buNone/>
                      </a:pPr>
                      <a:r>
                        <a:rPr lang="en" sz="1000"/>
                        <a:t>%Rides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gridSpan="2">
                  <a:txBody>
                    <a:bodyPr>
                      <a:noAutofit/>
                    </a:bodyPr>
                    <a:lstStyle/>
                    <a:p>
                      <a:pPr lvl="0" rtl="0" algn="ctr">
                        <a:lnSpc>
                          <a:spcPct val="115000"/>
                        </a:lnSpc>
                        <a:spcBef>
                          <a:spcPts val="0"/>
                        </a:spcBef>
                        <a:buNone/>
                      </a:pPr>
                      <a:r>
                        <a:rPr lang="en" sz="1000"/>
                        <a:t>%GMV</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r>
              <a:tr h="200025">
                <a:tc>
                  <a:txBody>
                    <a:bodyPr>
                      <a:noAutofit/>
                    </a:bodyPr>
                    <a:lstStyle/>
                    <a:p>
                      <a:pPr lvl="0" rtl="0" algn="ctr">
                        <a:lnSpc>
                          <a:spcPct val="115000"/>
                        </a:lnSpc>
                        <a:spcBef>
                          <a:spcPts val="0"/>
                        </a:spcBef>
                        <a:buNone/>
                      </a:pPr>
                      <a:r>
                        <a:rPr lang="en" sz="1000"/>
                        <a:t>Use Case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Non 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Non 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Non 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1000"/>
                        <a:t>Commute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165,042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715,361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15.7%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12.9%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1000"/>
                        <a:t>To airport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92,500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277,360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1000"/>
                        <a:t>From airport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80,842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230,981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1000"/>
                        <a:t>Leisure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301,172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1,519,827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9.2%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25.5%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12.7%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29.9%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1000"/>
                        <a:t>Total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322,842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1,891,396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
        <p:nvSpPr>
          <p:cNvPr id="1415" name="Shape 1415"/>
          <p:cNvSpPr txBox="1"/>
          <p:nvPr/>
        </p:nvSpPr>
        <p:spPr>
          <a:xfrm>
            <a:off x="439525" y="4297950"/>
            <a:ext cx="8280900" cy="7425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Clr>
                <a:schemeClr val="dk1"/>
              </a:buClr>
              <a:buSzPts val="1100"/>
              <a:buFont typeface="Arial"/>
              <a:buNone/>
            </a:pPr>
            <a:r>
              <a:rPr b="1" lang="en">
                <a:solidFill>
                  <a:schemeClr val="dk1"/>
                </a:solidFill>
              </a:rPr>
              <a:t>Commute Opportunity : 38L rides/ month (1.3L/day) &amp; </a:t>
            </a:r>
            <a:r>
              <a:rPr lang="en">
                <a:solidFill>
                  <a:schemeClr val="dk1"/>
                </a:solidFill>
              </a:rPr>
              <a:t>additional GMV/ month - 50 cr</a:t>
            </a:r>
          </a:p>
          <a:p>
            <a:pPr lvl="0" rtl="0" algn="ctr">
              <a:spcBef>
                <a:spcPts val="0"/>
              </a:spcBef>
              <a:buNone/>
            </a:pPr>
            <a:r>
              <a:rPr b="1" lang="en">
                <a:solidFill>
                  <a:schemeClr val="dk1"/>
                </a:solidFill>
              </a:rPr>
              <a:t>Leisure Opportunity : 58L rides/ month (1.9L/day) &amp; </a:t>
            </a:r>
            <a:r>
              <a:rPr lang="en">
                <a:solidFill>
                  <a:schemeClr val="dk1"/>
                </a:solidFill>
              </a:rPr>
              <a:t>additional GMV/ month - 110 cr</a:t>
            </a: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Shape 1420"/>
          <p:cNvSpPr txBox="1"/>
          <p:nvPr>
            <p:ph type="title"/>
          </p:nvPr>
        </p:nvSpPr>
        <p:spPr>
          <a:xfrm>
            <a:off x="69900" y="64025"/>
            <a:ext cx="8958600" cy="472500"/>
          </a:xfrm>
          <a:prstGeom prst="rect">
            <a:avLst/>
          </a:prstGeom>
        </p:spPr>
        <p:txBody>
          <a:bodyPr anchorCtr="0" anchor="t" bIns="91425" lIns="91425" rIns="91425" wrap="square" tIns="91425">
            <a:noAutofit/>
          </a:bodyPr>
          <a:lstStyle/>
          <a:p>
            <a:pPr lvl="0" rtl="0">
              <a:spcBef>
                <a:spcPts val="0"/>
              </a:spcBef>
              <a:buNone/>
            </a:pPr>
            <a:r>
              <a:rPr lang="en" sz="1800"/>
              <a:t>Segment 2 - Leisure</a:t>
            </a:r>
          </a:p>
        </p:txBody>
      </p:sp>
      <p:sp>
        <p:nvSpPr>
          <p:cNvPr id="1421" name="Shape 1421"/>
          <p:cNvSpPr txBox="1"/>
          <p:nvPr/>
        </p:nvSpPr>
        <p:spPr>
          <a:xfrm>
            <a:off x="1111928" y="993825"/>
            <a:ext cx="3621900" cy="243000"/>
          </a:xfrm>
          <a:prstGeom prst="rect">
            <a:avLst/>
          </a:prstGeom>
          <a:noFill/>
          <a:ln>
            <a:noFill/>
          </a:ln>
        </p:spPr>
        <p:txBody>
          <a:bodyPr anchorCtr="0" anchor="ctr" bIns="91425" lIns="91425" rIns="91425" wrap="square" tIns="91425">
            <a:noAutofit/>
          </a:bodyPr>
          <a:lstStyle/>
          <a:p>
            <a:pPr lvl="0" rtl="0" algn="ctr">
              <a:spcBef>
                <a:spcPts val="0"/>
              </a:spcBef>
              <a:buNone/>
            </a:pPr>
            <a:r>
              <a:rPr lang="en" sz="1200"/>
              <a:t>Loyal</a:t>
            </a:r>
          </a:p>
        </p:txBody>
      </p:sp>
      <p:sp>
        <p:nvSpPr>
          <p:cNvPr id="1422" name="Shape 1422"/>
          <p:cNvSpPr txBox="1"/>
          <p:nvPr/>
        </p:nvSpPr>
        <p:spPr>
          <a:xfrm>
            <a:off x="4998675" y="993825"/>
            <a:ext cx="3667200" cy="243000"/>
          </a:xfrm>
          <a:prstGeom prst="rect">
            <a:avLst/>
          </a:prstGeom>
          <a:noFill/>
          <a:ln>
            <a:noFill/>
          </a:ln>
        </p:spPr>
        <p:txBody>
          <a:bodyPr anchorCtr="0" anchor="ctr" bIns="91425" lIns="91425" rIns="91425" wrap="square" tIns="91425">
            <a:noAutofit/>
          </a:bodyPr>
          <a:lstStyle/>
          <a:p>
            <a:pPr lvl="0" rtl="0" algn="ctr">
              <a:spcBef>
                <a:spcPts val="0"/>
              </a:spcBef>
              <a:buNone/>
            </a:pPr>
            <a:r>
              <a:rPr lang="en" sz="1200"/>
              <a:t>Non-Loyal</a:t>
            </a:r>
          </a:p>
        </p:txBody>
      </p:sp>
      <p:graphicFrame>
        <p:nvGraphicFramePr>
          <p:cNvPr id="1423" name="Shape 1423"/>
          <p:cNvGraphicFramePr/>
          <p:nvPr/>
        </p:nvGraphicFramePr>
        <p:xfrm>
          <a:off x="186500" y="1325775"/>
          <a:ext cx="3000000" cy="3000000"/>
        </p:xfrm>
        <a:graphic>
          <a:graphicData uri="http://schemas.openxmlformats.org/drawingml/2006/table">
            <a:tbl>
              <a:tblPr>
                <a:noFill/>
                <a:tableStyleId>{CF214DF8-9EB9-4027-8DC9-FBF5C9B6CFFA}</a:tableStyleId>
              </a:tblPr>
              <a:tblGrid>
                <a:gridCol w="745025"/>
                <a:gridCol w="765150"/>
                <a:gridCol w="846150"/>
                <a:gridCol w="825850"/>
                <a:gridCol w="643600"/>
                <a:gridCol w="775225"/>
              </a:tblGrid>
              <a:tr h="282950">
                <a:tc>
                  <a:txBody>
                    <a:bodyPr>
                      <a:noAutofit/>
                    </a:bodyPr>
                    <a:lstStyle/>
                    <a:p>
                      <a:pPr lvl="0" rtl="0">
                        <a:spcBef>
                          <a:spcPts val="0"/>
                        </a:spcBef>
                        <a:buNone/>
                      </a:pPr>
                      <a:r>
                        <a:t/>
                      </a:r>
                      <a:endParaRPr sz="1200"/>
                    </a:p>
                  </a:txBody>
                  <a:tcPr marT="19050" marB="19050" marR="28575" marL="28575" anchor="b">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%Users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Rides/User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GMV/User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BR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SOW</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82950">
                <a:tc>
                  <a:txBody>
                    <a:bodyPr>
                      <a:noAutofit/>
                    </a:bodyPr>
                    <a:lstStyle/>
                    <a:p>
                      <a:pPr lvl="0" rtl="0">
                        <a:lnSpc>
                          <a:spcPct val="115000"/>
                        </a:lnSpc>
                        <a:spcBef>
                          <a:spcPts val="0"/>
                        </a:spcBef>
                        <a:buNone/>
                      </a:pPr>
                      <a:r>
                        <a:rPr lang="en" sz="1200"/>
                        <a:t>Auto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5,410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15.1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2,250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15.6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86%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82950">
                <a:tc>
                  <a:txBody>
                    <a:bodyPr>
                      <a:noAutofit/>
                    </a:bodyPr>
                    <a:lstStyle/>
                    <a:p>
                      <a:pPr lvl="0" rtl="0">
                        <a:lnSpc>
                          <a:spcPct val="115000"/>
                        </a:lnSpc>
                        <a:spcBef>
                          <a:spcPts val="0"/>
                        </a:spcBef>
                        <a:buNone/>
                      </a:pPr>
                      <a:r>
                        <a:rPr lang="en" sz="1200"/>
                        <a:t>Micro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57,839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10.7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2,751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17.4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86%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82950">
                <a:tc>
                  <a:txBody>
                    <a:bodyPr>
                      <a:noAutofit/>
                    </a:bodyPr>
                    <a:lstStyle/>
                    <a:p>
                      <a:pPr lvl="0" rtl="0">
                        <a:lnSpc>
                          <a:spcPct val="115000"/>
                        </a:lnSpc>
                        <a:spcBef>
                          <a:spcPts val="0"/>
                        </a:spcBef>
                        <a:buNone/>
                      </a:pPr>
                      <a:r>
                        <a:rPr lang="en" sz="1200"/>
                        <a:t>Mini</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35,997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10.1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2,809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18.7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86%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82950">
                <a:tc>
                  <a:txBody>
                    <a:bodyPr>
                      <a:noAutofit/>
                    </a:bodyPr>
                    <a:lstStyle/>
                    <a:p>
                      <a:pPr lvl="0" rtl="0">
                        <a:lnSpc>
                          <a:spcPct val="115000"/>
                        </a:lnSpc>
                        <a:spcBef>
                          <a:spcPts val="0"/>
                        </a:spcBef>
                        <a:buNone/>
                      </a:pPr>
                      <a:r>
                        <a:rPr lang="en" sz="1200"/>
                        <a:t>Prime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21,498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11.1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3,667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19.8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86%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82950">
                <a:tc>
                  <a:txBody>
                    <a:bodyPr>
                      <a:noAutofit/>
                    </a:bodyPr>
                    <a:lstStyle/>
                    <a:p>
                      <a:pPr lvl="0" rtl="0">
                        <a:lnSpc>
                          <a:spcPct val="115000"/>
                        </a:lnSpc>
                        <a:spcBef>
                          <a:spcPts val="0"/>
                        </a:spcBef>
                        <a:buNone/>
                      </a:pPr>
                      <a:r>
                        <a:rPr lang="en" sz="1200"/>
                        <a:t>Share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28,134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11.0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2,177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15.1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86%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graphicFrame>
        <p:nvGraphicFramePr>
          <p:cNvPr id="1424" name="Shape 1424"/>
          <p:cNvGraphicFramePr/>
          <p:nvPr/>
        </p:nvGraphicFramePr>
        <p:xfrm>
          <a:off x="4845788" y="1325775"/>
          <a:ext cx="3000000" cy="3000000"/>
        </p:xfrm>
        <a:graphic>
          <a:graphicData uri="http://schemas.openxmlformats.org/drawingml/2006/table">
            <a:tbl>
              <a:tblPr>
                <a:noFill/>
                <a:tableStyleId>{CF214DF8-9EB9-4027-8DC9-FBF5C9B6CFFA}</a:tableStyleId>
              </a:tblPr>
              <a:tblGrid>
                <a:gridCol w="781025"/>
                <a:gridCol w="892400"/>
                <a:gridCol w="821525"/>
                <a:gridCol w="629150"/>
                <a:gridCol w="781025"/>
              </a:tblGrid>
              <a:tr h="282950">
                <a:tc>
                  <a:txBody>
                    <a:bodyPr>
                      <a:noAutofit/>
                    </a:bodyPr>
                    <a:lstStyle/>
                    <a:p>
                      <a:pPr lvl="0" rtl="0" algn="ctr">
                        <a:lnSpc>
                          <a:spcPct val="115000"/>
                        </a:lnSpc>
                        <a:spcBef>
                          <a:spcPts val="0"/>
                        </a:spcBef>
                        <a:buNone/>
                      </a:pPr>
                      <a:r>
                        <a:rPr lang="en" sz="1200"/>
                        <a:t>%Users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Rides/User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GMV/User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BR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SOW</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82950">
                <a:tc>
                  <a:txBody>
                    <a:bodyPr>
                      <a:noAutofit/>
                    </a:bodyPr>
                    <a:lstStyle/>
                    <a:p>
                      <a:pPr lvl="0" rtl="0" algn="ctr">
                        <a:lnSpc>
                          <a:spcPct val="115000"/>
                        </a:lnSpc>
                        <a:spcBef>
                          <a:spcPts val="0"/>
                        </a:spcBef>
                        <a:buNone/>
                      </a:pPr>
                      <a:r>
                        <a:rPr lang="en" sz="1200"/>
                        <a:t>36,691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6.9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854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15.2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41%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82950">
                <a:tc>
                  <a:txBody>
                    <a:bodyPr>
                      <a:noAutofit/>
                    </a:bodyPr>
                    <a:lstStyle/>
                    <a:p>
                      <a:pPr lvl="0" rtl="0" algn="ctr">
                        <a:lnSpc>
                          <a:spcPct val="115000"/>
                        </a:lnSpc>
                        <a:spcBef>
                          <a:spcPts val="0"/>
                        </a:spcBef>
                        <a:buNone/>
                      </a:pPr>
                      <a:r>
                        <a:rPr lang="en" sz="1200"/>
                        <a:t>387,654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4.7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1,034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16.9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40%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82950">
                <a:tc>
                  <a:txBody>
                    <a:bodyPr>
                      <a:noAutofit/>
                    </a:bodyPr>
                    <a:lstStyle/>
                    <a:p>
                      <a:pPr lvl="0" rtl="0" algn="ctr">
                        <a:lnSpc>
                          <a:spcPct val="115000"/>
                        </a:lnSpc>
                        <a:spcBef>
                          <a:spcPts val="0"/>
                        </a:spcBef>
                        <a:buNone/>
                      </a:pPr>
                      <a:r>
                        <a:rPr lang="en" sz="1200"/>
                        <a:t>225,415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4.5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1,082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18.4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41%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82950">
                <a:tc>
                  <a:txBody>
                    <a:bodyPr>
                      <a:noAutofit/>
                    </a:bodyPr>
                    <a:lstStyle/>
                    <a:p>
                      <a:pPr lvl="0" rtl="0" algn="ctr">
                        <a:lnSpc>
                          <a:spcPct val="115000"/>
                        </a:lnSpc>
                        <a:spcBef>
                          <a:spcPts val="0"/>
                        </a:spcBef>
                        <a:buNone/>
                      </a:pPr>
                      <a:r>
                        <a:rPr lang="en" sz="1200"/>
                        <a:t>134,220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5.0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1,392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19.6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41%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82950">
                <a:tc>
                  <a:txBody>
                    <a:bodyPr>
                      <a:noAutofit/>
                    </a:bodyPr>
                    <a:lstStyle/>
                    <a:p>
                      <a:pPr lvl="0" rtl="0" algn="ctr">
                        <a:lnSpc>
                          <a:spcPct val="115000"/>
                        </a:lnSpc>
                        <a:spcBef>
                          <a:spcPts val="0"/>
                        </a:spcBef>
                        <a:buNone/>
                      </a:pPr>
                      <a:r>
                        <a:rPr lang="en" sz="1200"/>
                        <a:t>185,868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6.1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930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13.5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35%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
        <p:nvSpPr>
          <p:cNvPr id="1425" name="Shape 1425"/>
          <p:cNvSpPr txBox="1"/>
          <p:nvPr/>
        </p:nvSpPr>
        <p:spPr>
          <a:xfrm>
            <a:off x="439525" y="4297950"/>
            <a:ext cx="8280900" cy="7425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a:solidFill>
                  <a:schemeClr val="dk1"/>
                </a:solidFill>
              </a:rPr>
              <a:t>Opportunity to unlock additional 44L rides/ month (1.5L/day) from Non Loyal customers</a:t>
            </a:r>
          </a:p>
          <a:p>
            <a:pPr lvl="0" rtl="0" algn="ctr">
              <a:spcBef>
                <a:spcPts val="0"/>
              </a:spcBef>
              <a:buNone/>
            </a:pPr>
            <a:r>
              <a:rPr lang="en">
                <a:solidFill>
                  <a:schemeClr val="dk1"/>
                </a:solidFill>
              </a:rPr>
              <a:t>additional GMV/ month - 93 cr</a:t>
            </a:r>
          </a:p>
        </p:txBody>
      </p:sp>
      <p:sp>
        <p:nvSpPr>
          <p:cNvPr id="1426" name="Shape 1426"/>
          <p:cNvSpPr txBox="1"/>
          <p:nvPr/>
        </p:nvSpPr>
        <p:spPr>
          <a:xfrm>
            <a:off x="419925" y="3164325"/>
            <a:ext cx="7917900" cy="892200"/>
          </a:xfrm>
          <a:prstGeom prst="rect">
            <a:avLst/>
          </a:prstGeom>
          <a:noFill/>
          <a:ln>
            <a:noFill/>
          </a:ln>
        </p:spPr>
        <p:txBody>
          <a:bodyPr anchorCtr="0" anchor="t" bIns="91425" lIns="91425" rIns="91425" wrap="square" tIns="91425">
            <a:noAutofit/>
          </a:bodyPr>
          <a:lstStyle/>
          <a:p>
            <a:pPr lvl="0" rtl="0">
              <a:spcBef>
                <a:spcPts val="0"/>
              </a:spcBef>
              <a:buNone/>
            </a:pPr>
            <a:r>
              <a:rPr lang="en"/>
              <a:t>Total users in segments 1 - 11.2 L</a:t>
            </a:r>
          </a:p>
          <a:p>
            <a:pPr indent="-317500" lvl="0" marL="457200" rtl="0">
              <a:spcBef>
                <a:spcPts val="0"/>
              </a:spcBef>
              <a:spcAft>
                <a:spcPts val="0"/>
              </a:spcAft>
              <a:buSzPts val="1400"/>
              <a:buChar char="●"/>
            </a:pPr>
            <a:r>
              <a:rPr lang="en"/>
              <a:t>Loyals - 1.5 L</a:t>
            </a:r>
          </a:p>
          <a:p>
            <a:pPr indent="-317500" lvl="0" marL="457200" rtl="0">
              <a:spcBef>
                <a:spcPts val="0"/>
              </a:spcBef>
              <a:buSzPts val="1400"/>
              <a:buChar char="●"/>
            </a:pPr>
            <a:r>
              <a:rPr lang="en"/>
              <a:t>Non Loyals - 9.7 L</a:t>
            </a: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0" name="Shape 1430"/>
        <p:cNvGrpSpPr/>
        <p:nvPr/>
      </p:nvGrpSpPr>
      <p:grpSpPr>
        <a:xfrm>
          <a:off x="0" y="0"/>
          <a:ext cx="0" cy="0"/>
          <a:chOff x="0" y="0"/>
          <a:chExt cx="0" cy="0"/>
        </a:xfrm>
      </p:grpSpPr>
      <p:sp>
        <p:nvSpPr>
          <p:cNvPr id="1431" name="Shape 1431"/>
          <p:cNvSpPr txBox="1"/>
          <p:nvPr>
            <p:ph idx="1" type="body"/>
          </p:nvPr>
        </p:nvSpPr>
        <p:spPr>
          <a:xfrm>
            <a:off x="110825" y="923875"/>
            <a:ext cx="8814000" cy="1143600"/>
          </a:xfrm>
          <a:prstGeom prst="rect">
            <a:avLst/>
          </a:prstGeom>
        </p:spPr>
        <p:txBody>
          <a:bodyPr anchorCtr="0" anchor="t" bIns="91425" lIns="91425" rIns="91425" wrap="square" tIns="91425">
            <a:noAutofit/>
          </a:bodyPr>
          <a:lstStyle/>
          <a:p>
            <a:pPr lvl="0" marR="0" rtl="0" algn="l">
              <a:lnSpc>
                <a:spcPct val="115000"/>
              </a:lnSpc>
              <a:spcBef>
                <a:spcPts val="0"/>
              </a:spcBef>
              <a:spcAft>
                <a:spcPts val="1600"/>
              </a:spcAft>
              <a:buNone/>
            </a:pPr>
            <a:r>
              <a:t/>
            </a:r>
            <a:endParaRPr sz="1200"/>
          </a:p>
          <a:p>
            <a:pPr lvl="0" marR="0" rtl="0" algn="l">
              <a:lnSpc>
                <a:spcPct val="115000"/>
              </a:lnSpc>
              <a:spcBef>
                <a:spcPts val="0"/>
              </a:spcBef>
              <a:spcAft>
                <a:spcPts val="1600"/>
              </a:spcAft>
              <a:buNone/>
            </a:pPr>
            <a:r>
              <a:t/>
            </a:r>
            <a:endParaRPr sz="1200"/>
          </a:p>
        </p:txBody>
      </p:sp>
      <p:sp>
        <p:nvSpPr>
          <p:cNvPr id="1432" name="Shape 1432"/>
          <p:cNvSpPr txBox="1"/>
          <p:nvPr>
            <p:ph type="title"/>
          </p:nvPr>
        </p:nvSpPr>
        <p:spPr>
          <a:xfrm>
            <a:off x="69900" y="64025"/>
            <a:ext cx="8958600" cy="727500"/>
          </a:xfrm>
          <a:prstGeom prst="rect">
            <a:avLst/>
          </a:prstGeom>
        </p:spPr>
        <p:txBody>
          <a:bodyPr anchorCtr="0" anchor="ctr" bIns="91425" lIns="91425" rIns="91425" wrap="square" tIns="91425">
            <a:noAutofit/>
          </a:bodyPr>
          <a:lstStyle/>
          <a:p>
            <a:pPr lvl="0" rtl="0">
              <a:spcBef>
                <a:spcPts val="0"/>
              </a:spcBef>
              <a:buNone/>
            </a:pPr>
            <a:r>
              <a:rPr lang="en" sz="1800"/>
              <a:t>Subscription program can’t drive loyalty for this segments where leisure is the only use case (no planned rides), hence Earned Loyalty Program to be launched</a:t>
            </a:r>
          </a:p>
        </p:txBody>
      </p:sp>
      <p:sp>
        <p:nvSpPr>
          <p:cNvPr id="1433" name="Shape 1433"/>
          <p:cNvSpPr txBox="1"/>
          <p:nvPr/>
        </p:nvSpPr>
        <p:spPr>
          <a:xfrm>
            <a:off x="982125" y="4632450"/>
            <a:ext cx="7543200" cy="435000"/>
          </a:xfrm>
          <a:prstGeom prst="rect">
            <a:avLst/>
          </a:prstGeom>
          <a:noFill/>
          <a:ln>
            <a:noFill/>
          </a:ln>
        </p:spPr>
        <p:txBody>
          <a:bodyPr anchorCtr="0" anchor="ctr" bIns="91425" lIns="91425" rIns="91425" wrap="square" tIns="91425">
            <a:noAutofit/>
          </a:bodyPr>
          <a:lstStyle/>
          <a:p>
            <a:pPr lvl="0" rtl="0" algn="ctr">
              <a:spcBef>
                <a:spcPts val="0"/>
              </a:spcBef>
              <a:buNone/>
            </a:pPr>
            <a:r>
              <a:rPr lang="en"/>
              <a:t>Non-Loyal users are high potential users - High Opportunity</a:t>
            </a:r>
          </a:p>
        </p:txBody>
      </p:sp>
      <p:graphicFrame>
        <p:nvGraphicFramePr>
          <p:cNvPr id="1434" name="Shape 1434"/>
          <p:cNvGraphicFramePr/>
          <p:nvPr/>
        </p:nvGraphicFramePr>
        <p:xfrm>
          <a:off x="228600" y="838200"/>
          <a:ext cx="3000000" cy="3000000"/>
        </p:xfrm>
        <a:graphic>
          <a:graphicData uri="http://schemas.openxmlformats.org/drawingml/2006/table">
            <a:tbl>
              <a:tblPr>
                <a:noFill/>
                <a:tableStyleId>{CF214DF8-9EB9-4027-8DC9-FBF5C9B6CFFA}</a:tableStyleId>
              </a:tblPr>
              <a:tblGrid>
                <a:gridCol w="961925"/>
                <a:gridCol w="961925"/>
                <a:gridCol w="961925"/>
                <a:gridCol w="961925"/>
                <a:gridCol w="961925"/>
                <a:gridCol w="961925"/>
                <a:gridCol w="961925"/>
                <a:gridCol w="961925"/>
                <a:gridCol w="961925"/>
              </a:tblGrid>
              <a:tr h="301250">
                <a:tc>
                  <a:txBody>
                    <a:bodyPr>
                      <a:noAutofit/>
                    </a:bodyPr>
                    <a:lstStyle/>
                    <a:p>
                      <a:pPr lvl="0" rtl="0">
                        <a:spcBef>
                          <a:spcPts val="0"/>
                        </a:spcBef>
                        <a:buNone/>
                      </a:pPr>
                      <a:r>
                        <a:t/>
                      </a:r>
                      <a:endParaRPr sz="1000"/>
                    </a:p>
                  </a:txBody>
                  <a:tcPr marT="19050" marB="19050" marR="28575" marL="28575" anchor="ctr">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tcPr>
                </a:tc>
                <a:tc gridSpan="8">
                  <a:txBody>
                    <a:bodyPr>
                      <a:noAutofit/>
                    </a:bodyPr>
                    <a:lstStyle/>
                    <a:p>
                      <a:pPr lvl="0" rtl="0" algn="ctr">
                        <a:lnSpc>
                          <a:spcPct val="115000"/>
                        </a:lnSpc>
                        <a:spcBef>
                          <a:spcPts val="0"/>
                        </a:spcBef>
                        <a:buNone/>
                      </a:pPr>
                      <a:r>
                        <a:rPr lang="en" sz="1000"/>
                        <a:t>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c hMerge="1"/>
                <a:tc hMerge="1"/>
                <a:tc hMerge="1"/>
                <a:tc hMerge="1"/>
              </a:tr>
              <a:tr h="369975">
                <a:tc>
                  <a:txBody>
                    <a:bodyPr>
                      <a:noAutofit/>
                    </a:bodyPr>
                    <a:lstStyle/>
                    <a:p>
                      <a:pPr lvl="0" rtl="0">
                        <a:lnSpc>
                          <a:spcPct val="115000"/>
                        </a:lnSpc>
                        <a:spcBef>
                          <a:spcPts val="0"/>
                        </a:spcBef>
                        <a:buNone/>
                      </a:pPr>
                      <a:r>
                        <a:rPr lang="en" sz="1000"/>
                        <a:t>Pref Cat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%Select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Select 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Potential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%Share Pass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Share Pass 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Potential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9625">
                <a:tc>
                  <a:txBody>
                    <a:bodyPr>
                      <a:noAutofit/>
                    </a:bodyPr>
                    <a:lstStyle/>
                    <a:p>
                      <a:pPr lvl="0" rtl="0" algn="r">
                        <a:lnSpc>
                          <a:spcPct val="115000"/>
                        </a:lnSpc>
                        <a:spcBef>
                          <a:spcPts val="0"/>
                        </a:spcBef>
                        <a:buNone/>
                      </a:pPr>
                      <a:r>
                        <a:rPr lang="en" sz="1000"/>
                        <a:t>Auto</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5,410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0.8%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30.2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000"/>
                        <a:t>2.1%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111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26.9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39625">
                <a:tc>
                  <a:txBody>
                    <a:bodyPr>
                      <a:noAutofit/>
                    </a:bodyPr>
                    <a:lstStyle/>
                    <a:p>
                      <a:pPr lvl="0" rtl="0" algn="r">
                        <a:lnSpc>
                          <a:spcPct val="115000"/>
                        </a:lnSpc>
                        <a:spcBef>
                          <a:spcPts val="0"/>
                        </a:spcBef>
                        <a:buNone/>
                      </a:pPr>
                      <a:r>
                        <a:rPr lang="en" sz="1000"/>
                        <a:t>Micro</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57,839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810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25.6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000"/>
                        <a:t>2.7%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1,568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21.1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39625">
                <a:tc>
                  <a:txBody>
                    <a:bodyPr>
                      <a:noAutofit/>
                    </a:bodyPr>
                    <a:lstStyle/>
                    <a:p>
                      <a:pPr lvl="0" rtl="0" algn="r">
                        <a:lnSpc>
                          <a:spcPct val="115000"/>
                        </a:lnSpc>
                        <a:spcBef>
                          <a:spcPts val="0"/>
                        </a:spcBef>
                        <a:buNone/>
                      </a:pPr>
                      <a:r>
                        <a:rPr lang="en" sz="1000"/>
                        <a:t>Mini</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35,997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657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23.5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000"/>
                        <a:t>1.6%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582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20.2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39625">
                <a:tc>
                  <a:txBody>
                    <a:bodyPr>
                      <a:noAutofit/>
                    </a:bodyPr>
                    <a:lstStyle/>
                    <a:p>
                      <a:pPr lvl="0" rtl="0" algn="r">
                        <a:lnSpc>
                          <a:spcPct val="115000"/>
                        </a:lnSpc>
                        <a:spcBef>
                          <a:spcPts val="0"/>
                        </a:spcBef>
                        <a:buNone/>
                      </a:pPr>
                      <a:r>
                        <a:rPr lang="en" sz="1000"/>
                        <a:t>Prime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21,498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8.8%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1,896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26.7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000"/>
                        <a:t>2.2%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472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26.1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39625">
                <a:tc>
                  <a:txBody>
                    <a:bodyPr>
                      <a:noAutofit/>
                    </a:bodyPr>
                    <a:lstStyle/>
                    <a:p>
                      <a:pPr lvl="0" rtl="0" algn="r">
                        <a:lnSpc>
                          <a:spcPct val="115000"/>
                        </a:lnSpc>
                        <a:spcBef>
                          <a:spcPts val="0"/>
                        </a:spcBef>
                        <a:buNone/>
                      </a:pPr>
                      <a:r>
                        <a:rPr lang="en" sz="1000"/>
                        <a:t>Share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28,134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426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26.8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000"/>
                        <a:t>16.9%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4,763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20.6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bl>
          </a:graphicData>
        </a:graphic>
      </p:graphicFrame>
      <p:graphicFrame>
        <p:nvGraphicFramePr>
          <p:cNvPr id="1435" name="Shape 1435"/>
          <p:cNvGraphicFramePr/>
          <p:nvPr/>
        </p:nvGraphicFramePr>
        <p:xfrm>
          <a:off x="250625" y="2765375"/>
          <a:ext cx="3000000" cy="3000000"/>
        </p:xfrm>
        <a:graphic>
          <a:graphicData uri="http://schemas.openxmlformats.org/drawingml/2006/table">
            <a:tbl>
              <a:tblPr>
                <a:noFill/>
                <a:tableStyleId>{CF214DF8-9EB9-4027-8DC9-FBF5C9B6CFFA}</a:tableStyleId>
              </a:tblPr>
              <a:tblGrid>
                <a:gridCol w="959125"/>
                <a:gridCol w="959125"/>
                <a:gridCol w="959125"/>
                <a:gridCol w="959125"/>
                <a:gridCol w="959125"/>
                <a:gridCol w="959125"/>
                <a:gridCol w="959125"/>
                <a:gridCol w="959125"/>
                <a:gridCol w="959125"/>
              </a:tblGrid>
              <a:tr h="277750">
                <a:tc>
                  <a:txBody>
                    <a:bodyPr>
                      <a:noAutofit/>
                    </a:bodyPr>
                    <a:lstStyle/>
                    <a:p>
                      <a:pPr lvl="0" rtl="0">
                        <a:spcBef>
                          <a:spcPts val="0"/>
                        </a:spcBef>
                        <a:buNone/>
                      </a:pPr>
                      <a:r>
                        <a:t/>
                      </a:r>
                      <a:endParaRPr sz="1000"/>
                    </a:p>
                  </a:txBody>
                  <a:tcPr marT="19050" marB="19050" marR="28575" marL="28575" anchor="ctr">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tcPr>
                </a:tc>
                <a:tc gridSpan="8">
                  <a:txBody>
                    <a:bodyPr>
                      <a:noAutofit/>
                    </a:bodyPr>
                    <a:lstStyle/>
                    <a:p>
                      <a:pPr lvl="0" rtl="0" algn="ctr">
                        <a:lnSpc>
                          <a:spcPct val="115000"/>
                        </a:lnSpc>
                        <a:spcBef>
                          <a:spcPts val="0"/>
                        </a:spcBef>
                        <a:buNone/>
                      </a:pPr>
                      <a:r>
                        <a:rPr lang="en" sz="1000"/>
                        <a:t>Non-Loyal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c hMerge="1"/>
                <a:tc hMerge="1"/>
                <a:tc hMerge="1"/>
                <a:tc hMerge="1"/>
              </a:tr>
              <a:tr h="365125">
                <a:tc>
                  <a:txBody>
                    <a:bodyPr>
                      <a:noAutofit/>
                    </a:bodyPr>
                    <a:lstStyle/>
                    <a:p>
                      <a:pPr lvl="0" rtl="0">
                        <a:lnSpc>
                          <a:spcPct val="115000"/>
                        </a:lnSpc>
                        <a:spcBef>
                          <a:spcPts val="0"/>
                        </a:spcBef>
                        <a:buNone/>
                      </a:pPr>
                      <a:r>
                        <a:rPr lang="en" sz="1000"/>
                        <a:t>Pref Cat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%Select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Select 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Potential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000"/>
                        <a:t>%Share Pass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Share Pass 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Potential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20950">
                <a:tc>
                  <a:txBody>
                    <a:bodyPr>
                      <a:noAutofit/>
                    </a:bodyPr>
                    <a:lstStyle/>
                    <a:p>
                      <a:pPr lvl="0" rtl="0" algn="r">
                        <a:lnSpc>
                          <a:spcPct val="115000"/>
                        </a:lnSpc>
                        <a:spcBef>
                          <a:spcPts val="0"/>
                        </a:spcBef>
                        <a:buNone/>
                      </a:pPr>
                      <a:r>
                        <a:rPr lang="en" sz="1000"/>
                        <a:t>Auto</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36,691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40.7%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0.3%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28.0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000"/>
                        <a:t>1.7%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626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26.6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20950">
                <a:tc>
                  <a:txBody>
                    <a:bodyPr>
                      <a:noAutofit/>
                    </a:bodyPr>
                    <a:lstStyle/>
                    <a:p>
                      <a:pPr lvl="0" rtl="0" algn="r">
                        <a:lnSpc>
                          <a:spcPct val="115000"/>
                        </a:lnSpc>
                        <a:spcBef>
                          <a:spcPts val="0"/>
                        </a:spcBef>
                        <a:buNone/>
                      </a:pPr>
                      <a:r>
                        <a:rPr lang="en" sz="1000"/>
                        <a:t>Micro</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387,654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40.2%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0.6%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2,187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22.4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000"/>
                        <a:t>2.2%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8,693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21.4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20950">
                <a:tc>
                  <a:txBody>
                    <a:bodyPr>
                      <a:noAutofit/>
                    </a:bodyPr>
                    <a:lstStyle/>
                    <a:p>
                      <a:pPr lvl="0" rtl="0" algn="r">
                        <a:lnSpc>
                          <a:spcPct val="115000"/>
                        </a:lnSpc>
                        <a:spcBef>
                          <a:spcPts val="0"/>
                        </a:spcBef>
                        <a:buNone/>
                      </a:pPr>
                      <a:r>
                        <a:rPr lang="en" sz="1000"/>
                        <a:t>Mini</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225,415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40.9%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0.8%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1,906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21.7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000"/>
                        <a:t>1.5%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3,325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19.4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20950">
                <a:tc>
                  <a:txBody>
                    <a:bodyPr>
                      <a:noAutofit/>
                    </a:bodyPr>
                    <a:lstStyle/>
                    <a:p>
                      <a:pPr lvl="0" rtl="0" algn="r">
                        <a:lnSpc>
                          <a:spcPct val="115000"/>
                        </a:lnSpc>
                        <a:spcBef>
                          <a:spcPts val="0"/>
                        </a:spcBef>
                        <a:buNone/>
                      </a:pPr>
                      <a:r>
                        <a:rPr lang="en" sz="1000"/>
                        <a:t>Prime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134,220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41.2%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5.1%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6,817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24.5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000"/>
                        <a:t>1.9%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2,544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23.0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20950">
                <a:tc>
                  <a:txBody>
                    <a:bodyPr>
                      <a:noAutofit/>
                    </a:bodyPr>
                    <a:lstStyle/>
                    <a:p>
                      <a:pPr lvl="0" rtl="0" algn="r">
                        <a:lnSpc>
                          <a:spcPct val="115000"/>
                        </a:lnSpc>
                        <a:spcBef>
                          <a:spcPts val="0"/>
                        </a:spcBef>
                        <a:buNone/>
                      </a:pPr>
                      <a:r>
                        <a:rPr lang="en" sz="1000"/>
                        <a:t>Share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185,868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34.5%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0.6%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1,116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32.6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000"/>
                        <a:t>15.8%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29,429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30.2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bl>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9" name="Shape 1439"/>
        <p:cNvGrpSpPr/>
        <p:nvPr/>
      </p:nvGrpSpPr>
      <p:grpSpPr>
        <a:xfrm>
          <a:off x="0" y="0"/>
          <a:ext cx="0" cy="0"/>
          <a:chOff x="0" y="0"/>
          <a:chExt cx="0" cy="0"/>
        </a:xfrm>
      </p:grpSpPr>
      <p:sp>
        <p:nvSpPr>
          <p:cNvPr id="1440" name="Shape 1440"/>
          <p:cNvSpPr txBox="1"/>
          <p:nvPr>
            <p:ph type="title"/>
          </p:nvPr>
        </p:nvSpPr>
        <p:spPr>
          <a:xfrm>
            <a:off x="69900" y="64025"/>
            <a:ext cx="8958600" cy="472500"/>
          </a:xfrm>
          <a:prstGeom prst="rect">
            <a:avLst/>
          </a:prstGeom>
        </p:spPr>
        <p:txBody>
          <a:bodyPr anchorCtr="0" anchor="t" bIns="91425" lIns="91425" rIns="91425" wrap="square" tIns="91425">
            <a:noAutofit/>
          </a:bodyPr>
          <a:lstStyle/>
          <a:p>
            <a:pPr lvl="0" rtl="0">
              <a:spcBef>
                <a:spcPts val="0"/>
              </a:spcBef>
              <a:buNone/>
            </a:pPr>
            <a:r>
              <a:rPr lang="en" sz="1800"/>
              <a:t>Segment 3 - Airport</a:t>
            </a:r>
          </a:p>
        </p:txBody>
      </p:sp>
      <p:sp>
        <p:nvSpPr>
          <p:cNvPr id="1441" name="Shape 1441"/>
          <p:cNvSpPr txBox="1"/>
          <p:nvPr/>
        </p:nvSpPr>
        <p:spPr>
          <a:xfrm>
            <a:off x="1111928" y="993825"/>
            <a:ext cx="3621900" cy="243000"/>
          </a:xfrm>
          <a:prstGeom prst="rect">
            <a:avLst/>
          </a:prstGeom>
          <a:noFill/>
          <a:ln>
            <a:noFill/>
          </a:ln>
        </p:spPr>
        <p:txBody>
          <a:bodyPr anchorCtr="0" anchor="ctr" bIns="91425" lIns="91425" rIns="91425" wrap="square" tIns="91425">
            <a:noAutofit/>
          </a:bodyPr>
          <a:lstStyle/>
          <a:p>
            <a:pPr lvl="0" rtl="0" algn="ctr">
              <a:spcBef>
                <a:spcPts val="0"/>
              </a:spcBef>
              <a:buNone/>
            </a:pPr>
            <a:r>
              <a:rPr lang="en" sz="1200"/>
              <a:t>Loyal</a:t>
            </a:r>
          </a:p>
        </p:txBody>
      </p:sp>
      <p:sp>
        <p:nvSpPr>
          <p:cNvPr id="1442" name="Shape 1442"/>
          <p:cNvSpPr txBox="1"/>
          <p:nvPr/>
        </p:nvSpPr>
        <p:spPr>
          <a:xfrm>
            <a:off x="4998675" y="993825"/>
            <a:ext cx="3667200" cy="243000"/>
          </a:xfrm>
          <a:prstGeom prst="rect">
            <a:avLst/>
          </a:prstGeom>
          <a:noFill/>
          <a:ln>
            <a:noFill/>
          </a:ln>
        </p:spPr>
        <p:txBody>
          <a:bodyPr anchorCtr="0" anchor="ctr" bIns="91425" lIns="91425" rIns="91425" wrap="square" tIns="91425">
            <a:noAutofit/>
          </a:bodyPr>
          <a:lstStyle/>
          <a:p>
            <a:pPr lvl="0" rtl="0" algn="ctr">
              <a:spcBef>
                <a:spcPts val="0"/>
              </a:spcBef>
              <a:buNone/>
            </a:pPr>
            <a:r>
              <a:rPr lang="en" sz="1200"/>
              <a:t>Non-Loyal</a:t>
            </a:r>
          </a:p>
        </p:txBody>
      </p:sp>
      <p:graphicFrame>
        <p:nvGraphicFramePr>
          <p:cNvPr id="1443" name="Shape 1443"/>
          <p:cNvGraphicFramePr/>
          <p:nvPr/>
        </p:nvGraphicFramePr>
        <p:xfrm>
          <a:off x="186500" y="1325775"/>
          <a:ext cx="3000000" cy="3000000"/>
        </p:xfrm>
        <a:graphic>
          <a:graphicData uri="http://schemas.openxmlformats.org/drawingml/2006/table">
            <a:tbl>
              <a:tblPr>
                <a:noFill/>
                <a:tableStyleId>{CF214DF8-9EB9-4027-8DC9-FBF5C9B6CFFA}</a:tableStyleId>
              </a:tblPr>
              <a:tblGrid>
                <a:gridCol w="745025"/>
                <a:gridCol w="765150"/>
                <a:gridCol w="846150"/>
                <a:gridCol w="825850"/>
                <a:gridCol w="643600"/>
                <a:gridCol w="775225"/>
              </a:tblGrid>
              <a:tr h="282950">
                <a:tc>
                  <a:txBody>
                    <a:bodyPr>
                      <a:noAutofit/>
                    </a:bodyPr>
                    <a:lstStyle/>
                    <a:p>
                      <a:pPr lvl="0" rtl="0">
                        <a:spcBef>
                          <a:spcPts val="0"/>
                        </a:spcBef>
                        <a:buNone/>
                      </a:pPr>
                      <a:r>
                        <a:t/>
                      </a:r>
                      <a:endParaRPr sz="1200"/>
                    </a:p>
                  </a:txBody>
                  <a:tcPr marT="19050" marB="19050" marR="28575" marL="28575" anchor="b">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%Users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Rides/User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GMV/User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BR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SOW</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82950">
                <a:tc>
                  <a:txBody>
                    <a:bodyPr>
                      <a:noAutofit/>
                    </a:bodyPr>
                    <a:lstStyle/>
                    <a:p>
                      <a:pPr lvl="0" rtl="0">
                        <a:lnSpc>
                          <a:spcPct val="115000"/>
                        </a:lnSpc>
                        <a:spcBef>
                          <a:spcPts val="0"/>
                        </a:spcBef>
                        <a:buNone/>
                      </a:pPr>
                      <a:r>
                        <a:rPr lang="en" sz="1200"/>
                        <a:t>Auto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4,457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20.5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2,930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16.0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87.0%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82950">
                <a:tc>
                  <a:txBody>
                    <a:bodyPr>
                      <a:noAutofit/>
                    </a:bodyPr>
                    <a:lstStyle/>
                    <a:p>
                      <a:pPr lvl="0" rtl="0">
                        <a:lnSpc>
                          <a:spcPct val="115000"/>
                        </a:lnSpc>
                        <a:spcBef>
                          <a:spcPts val="0"/>
                        </a:spcBef>
                        <a:buNone/>
                      </a:pPr>
                      <a:r>
                        <a:rPr lang="en" sz="1200"/>
                        <a:t>Micro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40,789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13.3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3,464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17.6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87.0%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82950">
                <a:tc>
                  <a:txBody>
                    <a:bodyPr>
                      <a:noAutofit/>
                    </a:bodyPr>
                    <a:lstStyle/>
                    <a:p>
                      <a:pPr lvl="0" rtl="0">
                        <a:lnSpc>
                          <a:spcPct val="115000"/>
                        </a:lnSpc>
                        <a:spcBef>
                          <a:spcPts val="0"/>
                        </a:spcBef>
                        <a:buNone/>
                      </a:pPr>
                      <a:r>
                        <a:rPr lang="en" sz="1200"/>
                        <a:t>Mini</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25,327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12.2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3,519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19.0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87.0%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82950">
                <a:tc>
                  <a:txBody>
                    <a:bodyPr>
                      <a:noAutofit/>
                    </a:bodyPr>
                    <a:lstStyle/>
                    <a:p>
                      <a:pPr lvl="0" rtl="0">
                        <a:lnSpc>
                          <a:spcPct val="115000"/>
                        </a:lnSpc>
                        <a:spcBef>
                          <a:spcPts val="0"/>
                        </a:spcBef>
                        <a:buNone/>
                      </a:pPr>
                      <a:r>
                        <a:rPr lang="en" sz="1200"/>
                        <a:t>Prime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19,929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14.6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4,717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20.0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86.0%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82950">
                <a:tc>
                  <a:txBody>
                    <a:bodyPr>
                      <a:noAutofit/>
                    </a:bodyPr>
                    <a:lstStyle/>
                    <a:p>
                      <a:pPr lvl="0" rtl="0">
                        <a:lnSpc>
                          <a:spcPct val="115000"/>
                        </a:lnSpc>
                        <a:spcBef>
                          <a:spcPts val="0"/>
                        </a:spcBef>
                        <a:buNone/>
                      </a:pPr>
                      <a:r>
                        <a:rPr lang="en" sz="1200"/>
                        <a:t>Share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21,426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15.3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2,944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14.9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87.0%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bl>
          </a:graphicData>
        </a:graphic>
      </p:graphicFrame>
      <p:graphicFrame>
        <p:nvGraphicFramePr>
          <p:cNvPr id="1444" name="Shape 1444"/>
          <p:cNvGraphicFramePr/>
          <p:nvPr/>
        </p:nvGraphicFramePr>
        <p:xfrm>
          <a:off x="4845788" y="1325775"/>
          <a:ext cx="3000000" cy="3000000"/>
        </p:xfrm>
        <a:graphic>
          <a:graphicData uri="http://schemas.openxmlformats.org/drawingml/2006/table">
            <a:tbl>
              <a:tblPr>
                <a:noFill/>
                <a:tableStyleId>{CF214DF8-9EB9-4027-8DC9-FBF5C9B6CFFA}</a:tableStyleId>
              </a:tblPr>
              <a:tblGrid>
                <a:gridCol w="781025"/>
                <a:gridCol w="892400"/>
                <a:gridCol w="821525"/>
                <a:gridCol w="629150"/>
                <a:gridCol w="781025"/>
              </a:tblGrid>
              <a:tr h="282950">
                <a:tc>
                  <a:txBody>
                    <a:bodyPr>
                      <a:noAutofit/>
                    </a:bodyPr>
                    <a:lstStyle/>
                    <a:p>
                      <a:pPr lvl="0" rtl="0" algn="ctr">
                        <a:lnSpc>
                          <a:spcPct val="115000"/>
                        </a:lnSpc>
                        <a:spcBef>
                          <a:spcPts val="0"/>
                        </a:spcBef>
                        <a:buNone/>
                      </a:pPr>
                      <a:r>
                        <a:rPr lang="en" sz="1200"/>
                        <a:t>%Users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Rides/User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GMV/User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BR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SOW</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82950">
                <a:tc>
                  <a:txBody>
                    <a:bodyPr>
                      <a:noAutofit/>
                    </a:bodyPr>
                    <a:lstStyle/>
                    <a:p>
                      <a:pPr lvl="0" rtl="0" algn="ctr">
                        <a:lnSpc>
                          <a:spcPct val="115000"/>
                        </a:lnSpc>
                        <a:spcBef>
                          <a:spcPts val="0"/>
                        </a:spcBef>
                        <a:buNone/>
                      </a:pPr>
                      <a:r>
                        <a:rPr lang="en" sz="1200"/>
                        <a:t>10,784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12.7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1,730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15.9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50.0%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82950">
                <a:tc>
                  <a:txBody>
                    <a:bodyPr>
                      <a:noAutofit/>
                    </a:bodyPr>
                    <a:lstStyle/>
                    <a:p>
                      <a:pPr lvl="0" rtl="0" algn="ctr">
                        <a:lnSpc>
                          <a:spcPct val="115000"/>
                        </a:lnSpc>
                        <a:spcBef>
                          <a:spcPts val="0"/>
                        </a:spcBef>
                        <a:buNone/>
                      </a:pPr>
                      <a:r>
                        <a:rPr lang="en" sz="1200"/>
                        <a:t>133,534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7.3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1,817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17.4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47.0%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82950">
                <a:tc>
                  <a:txBody>
                    <a:bodyPr>
                      <a:noAutofit/>
                    </a:bodyPr>
                    <a:lstStyle/>
                    <a:p>
                      <a:pPr lvl="0" rtl="0" algn="ctr">
                        <a:lnSpc>
                          <a:spcPct val="115000"/>
                        </a:lnSpc>
                        <a:spcBef>
                          <a:spcPts val="0"/>
                        </a:spcBef>
                        <a:buNone/>
                      </a:pPr>
                      <a:r>
                        <a:rPr lang="en" sz="1200"/>
                        <a:t>85,221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6.7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1,874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19.0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47.0%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82950">
                <a:tc>
                  <a:txBody>
                    <a:bodyPr>
                      <a:noAutofit/>
                    </a:bodyPr>
                    <a:lstStyle/>
                    <a:p>
                      <a:pPr lvl="0" rtl="0" algn="ctr">
                        <a:lnSpc>
                          <a:spcPct val="115000"/>
                        </a:lnSpc>
                        <a:spcBef>
                          <a:spcPts val="0"/>
                        </a:spcBef>
                        <a:buNone/>
                      </a:pPr>
                      <a:r>
                        <a:rPr lang="en" sz="1200"/>
                        <a:t>68,958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7.6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2,392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20.2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47.0%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82950">
                <a:tc>
                  <a:txBody>
                    <a:bodyPr>
                      <a:noAutofit/>
                    </a:bodyPr>
                    <a:lstStyle/>
                    <a:p>
                      <a:pPr lvl="0" rtl="0" algn="ctr">
                        <a:lnSpc>
                          <a:spcPct val="115000"/>
                        </a:lnSpc>
                        <a:spcBef>
                          <a:spcPts val="0"/>
                        </a:spcBef>
                        <a:buNone/>
                      </a:pPr>
                      <a:r>
                        <a:rPr lang="en" sz="1200"/>
                        <a:t>68,001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11.2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1,793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13.6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42.0%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bl>
          </a:graphicData>
        </a:graphic>
      </p:graphicFrame>
      <p:sp>
        <p:nvSpPr>
          <p:cNvPr id="1445" name="Shape 1445"/>
          <p:cNvSpPr txBox="1"/>
          <p:nvPr/>
        </p:nvSpPr>
        <p:spPr>
          <a:xfrm>
            <a:off x="419925" y="3164325"/>
            <a:ext cx="7917900" cy="892200"/>
          </a:xfrm>
          <a:prstGeom prst="rect">
            <a:avLst/>
          </a:prstGeom>
          <a:noFill/>
          <a:ln>
            <a:noFill/>
          </a:ln>
        </p:spPr>
        <p:txBody>
          <a:bodyPr anchorCtr="0" anchor="t" bIns="91425" lIns="91425" rIns="91425" wrap="square" tIns="91425">
            <a:noAutofit/>
          </a:bodyPr>
          <a:lstStyle/>
          <a:p>
            <a:pPr lvl="0" rtl="0">
              <a:spcBef>
                <a:spcPts val="0"/>
              </a:spcBef>
              <a:buNone/>
            </a:pPr>
            <a:r>
              <a:rPr lang="en"/>
              <a:t>Total users in segments 1 - 4.8 L</a:t>
            </a:r>
          </a:p>
          <a:p>
            <a:pPr indent="-317500" lvl="0" marL="457200" rtl="0">
              <a:spcBef>
                <a:spcPts val="0"/>
              </a:spcBef>
              <a:spcAft>
                <a:spcPts val="0"/>
              </a:spcAft>
              <a:buSzPts val="1400"/>
              <a:buChar char="●"/>
            </a:pPr>
            <a:r>
              <a:rPr lang="en"/>
              <a:t>Loyals - 1.1 L</a:t>
            </a:r>
          </a:p>
          <a:p>
            <a:pPr indent="-317500" lvl="0" marL="457200" rtl="0">
              <a:spcBef>
                <a:spcPts val="0"/>
              </a:spcBef>
              <a:buSzPts val="1400"/>
              <a:buChar char="●"/>
            </a:pPr>
            <a:r>
              <a:rPr lang="en"/>
              <a:t>Non Loyals - 3.7 L</a:t>
            </a:r>
          </a:p>
        </p:txBody>
      </p:sp>
      <p:sp>
        <p:nvSpPr>
          <p:cNvPr id="1446" name="Shape 1446"/>
          <p:cNvSpPr txBox="1"/>
          <p:nvPr/>
        </p:nvSpPr>
        <p:spPr>
          <a:xfrm>
            <a:off x="439525" y="4297950"/>
            <a:ext cx="8280900" cy="7425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a:solidFill>
                  <a:schemeClr val="dk1"/>
                </a:solidFill>
              </a:rPr>
              <a:t>Opportunity to unlock additional 18 L rides/ month (60k /day) from Non Loyal customers</a:t>
            </a:r>
          </a:p>
          <a:p>
            <a:pPr lvl="0" rtl="0" algn="ctr">
              <a:spcBef>
                <a:spcPts val="0"/>
              </a:spcBef>
              <a:buNone/>
            </a:pPr>
            <a:r>
              <a:rPr lang="en">
                <a:solidFill>
                  <a:schemeClr val="dk1"/>
                </a:solidFill>
              </a:rPr>
              <a:t>additional GMV/ month - 44 cr</a:t>
            </a: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0" name="Shape 1450"/>
        <p:cNvGrpSpPr/>
        <p:nvPr/>
      </p:nvGrpSpPr>
      <p:grpSpPr>
        <a:xfrm>
          <a:off x="0" y="0"/>
          <a:ext cx="0" cy="0"/>
          <a:chOff x="0" y="0"/>
          <a:chExt cx="0" cy="0"/>
        </a:xfrm>
      </p:grpSpPr>
      <p:sp>
        <p:nvSpPr>
          <p:cNvPr id="1451" name="Shape 1451"/>
          <p:cNvSpPr txBox="1"/>
          <p:nvPr/>
        </p:nvSpPr>
        <p:spPr>
          <a:xfrm>
            <a:off x="439525" y="4192125"/>
            <a:ext cx="8280900" cy="607200"/>
          </a:xfrm>
          <a:prstGeom prst="rect">
            <a:avLst/>
          </a:prstGeom>
          <a:solidFill>
            <a:srgbClr val="B7B7B7"/>
          </a:solidFill>
          <a:ln>
            <a:noFill/>
          </a:ln>
        </p:spPr>
        <p:txBody>
          <a:bodyPr anchorCtr="0" anchor="ctr" bIns="91425" lIns="91425" rIns="91425" wrap="square" tIns="91425">
            <a:noAutofit/>
          </a:bodyPr>
          <a:lstStyle/>
          <a:p>
            <a:pPr lvl="0" rtl="0" algn="l">
              <a:spcBef>
                <a:spcPts val="0"/>
              </a:spcBef>
              <a:buNone/>
            </a:pPr>
            <a:r>
              <a:t/>
            </a:r>
            <a:endParaRPr/>
          </a:p>
        </p:txBody>
      </p:sp>
      <p:sp>
        <p:nvSpPr>
          <p:cNvPr id="1452" name="Shape 1452"/>
          <p:cNvSpPr txBox="1"/>
          <p:nvPr>
            <p:ph type="title"/>
          </p:nvPr>
        </p:nvSpPr>
        <p:spPr>
          <a:xfrm>
            <a:off x="69900" y="64025"/>
            <a:ext cx="8958600" cy="472500"/>
          </a:xfrm>
          <a:prstGeom prst="rect">
            <a:avLst/>
          </a:prstGeom>
        </p:spPr>
        <p:txBody>
          <a:bodyPr anchorCtr="0" anchor="t" bIns="91425" lIns="91425" rIns="91425" wrap="square" tIns="91425">
            <a:noAutofit/>
          </a:bodyPr>
          <a:lstStyle/>
          <a:p>
            <a:pPr lvl="0">
              <a:spcBef>
                <a:spcPts val="0"/>
              </a:spcBef>
              <a:buNone/>
            </a:pPr>
            <a:r>
              <a:rPr lang="en" sz="1800"/>
              <a:t>Segment 1 - Commute + Leisure</a:t>
            </a:r>
          </a:p>
          <a:p>
            <a:pPr lvl="0" rtl="0">
              <a:spcBef>
                <a:spcPts val="0"/>
              </a:spcBef>
              <a:buNone/>
            </a:pPr>
            <a:r>
              <a:rPr lang="en" sz="1800"/>
              <a:t>Hypothesis - Discount on commute rides leads to lock in and thus higher value extraction on leisure rides</a:t>
            </a:r>
          </a:p>
        </p:txBody>
      </p:sp>
      <p:graphicFrame>
        <p:nvGraphicFramePr>
          <p:cNvPr id="1453" name="Shape 1453"/>
          <p:cNvGraphicFramePr/>
          <p:nvPr/>
        </p:nvGraphicFramePr>
        <p:xfrm>
          <a:off x="585900" y="1342038"/>
          <a:ext cx="3000000" cy="3000000"/>
        </p:xfrm>
        <a:graphic>
          <a:graphicData uri="http://schemas.openxmlformats.org/drawingml/2006/table">
            <a:tbl>
              <a:tblPr>
                <a:noFill/>
                <a:tableStyleId>{CF214DF8-9EB9-4027-8DC9-FBF5C9B6CFFA}</a:tableStyleId>
              </a:tblPr>
              <a:tblGrid>
                <a:gridCol w="952500"/>
                <a:gridCol w="952500"/>
                <a:gridCol w="952500"/>
                <a:gridCol w="952500"/>
              </a:tblGrid>
              <a:tr h="200025">
                <a:tc gridSpan="4">
                  <a:txBody>
                    <a:bodyPr>
                      <a:noAutofit/>
                    </a:bodyPr>
                    <a:lstStyle/>
                    <a:p>
                      <a:pPr lvl="0" rtl="0" algn="ctr">
                        <a:lnSpc>
                          <a:spcPct val="115000"/>
                        </a:lnSpc>
                        <a:spcBef>
                          <a:spcPts val="0"/>
                        </a:spcBef>
                        <a:buNone/>
                      </a:pPr>
                      <a:r>
                        <a:rPr lang="en" sz="900"/>
                        <a:t>Select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r>
              <a:tr h="200025">
                <a:tc>
                  <a:txBody>
                    <a:bodyPr>
                      <a:noAutofit/>
                    </a:bodyPr>
                    <a:lstStyle/>
                    <a:p>
                      <a:pPr lvl="0" rtl="0" algn="ctr">
                        <a:lnSpc>
                          <a:spcPct val="115000"/>
                        </a:lnSpc>
                        <a:spcBef>
                          <a:spcPts val="0"/>
                        </a:spcBef>
                        <a:buNone/>
                      </a:pPr>
                      <a:r>
                        <a:rPr lang="en" sz="900"/>
                        <a:t>Use Case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Pre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Post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%Change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Commute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r h="200025">
                <a:tc>
                  <a:txBody>
                    <a:bodyPr>
                      <a:noAutofit/>
                    </a:bodyPr>
                    <a:lstStyle/>
                    <a:p>
                      <a:pPr lvl="0" rtl="0">
                        <a:lnSpc>
                          <a:spcPct val="115000"/>
                        </a:lnSpc>
                        <a:spcBef>
                          <a:spcPts val="0"/>
                        </a:spcBef>
                        <a:buNone/>
                      </a:pPr>
                      <a:r>
                        <a:rPr lang="en" sz="900"/>
                        <a:t>To Airport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r h="200025">
                <a:tc>
                  <a:txBody>
                    <a:bodyPr>
                      <a:noAutofit/>
                    </a:bodyPr>
                    <a:lstStyle/>
                    <a:p>
                      <a:pPr lvl="0" rtl="0">
                        <a:lnSpc>
                          <a:spcPct val="115000"/>
                        </a:lnSpc>
                        <a:spcBef>
                          <a:spcPts val="0"/>
                        </a:spcBef>
                        <a:buNone/>
                      </a:pPr>
                      <a:r>
                        <a:rPr lang="en" sz="900"/>
                        <a:t>From Airport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r h="200025">
                <a:tc>
                  <a:txBody>
                    <a:bodyPr>
                      <a:noAutofit/>
                    </a:bodyPr>
                    <a:lstStyle/>
                    <a:p>
                      <a:pPr lvl="0" rtl="0">
                        <a:lnSpc>
                          <a:spcPct val="115000"/>
                        </a:lnSpc>
                        <a:spcBef>
                          <a:spcPts val="0"/>
                        </a:spcBef>
                        <a:buNone/>
                      </a:pPr>
                      <a:r>
                        <a:rPr lang="en" sz="900"/>
                        <a:t>Others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r h="200025">
                <a:tc>
                  <a:txBody>
                    <a:bodyPr>
                      <a:noAutofit/>
                    </a:bodyPr>
                    <a:lstStyle/>
                    <a:p>
                      <a:pPr lvl="0" rtl="0">
                        <a:lnSpc>
                          <a:spcPct val="115000"/>
                        </a:lnSpc>
                        <a:spcBef>
                          <a:spcPts val="0"/>
                        </a:spcBef>
                        <a:buNone/>
                      </a:pPr>
                      <a:r>
                        <a:rPr lang="en" sz="900"/>
                        <a:t>Total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9.8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16.2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bl>
          </a:graphicData>
        </a:graphic>
      </p:graphicFrame>
      <p:graphicFrame>
        <p:nvGraphicFramePr>
          <p:cNvPr id="1454" name="Shape 1454"/>
          <p:cNvGraphicFramePr/>
          <p:nvPr/>
        </p:nvGraphicFramePr>
        <p:xfrm>
          <a:off x="4648200" y="1342050"/>
          <a:ext cx="3000000" cy="3000000"/>
        </p:xfrm>
        <a:graphic>
          <a:graphicData uri="http://schemas.openxmlformats.org/drawingml/2006/table">
            <a:tbl>
              <a:tblPr>
                <a:noFill/>
                <a:tableStyleId>{CF214DF8-9EB9-4027-8DC9-FBF5C9B6CFFA}</a:tableStyleId>
              </a:tblPr>
              <a:tblGrid>
                <a:gridCol w="952500"/>
                <a:gridCol w="952500"/>
                <a:gridCol w="952500"/>
                <a:gridCol w="952500"/>
              </a:tblGrid>
              <a:tr h="200025">
                <a:tc gridSpan="4">
                  <a:txBody>
                    <a:bodyPr>
                      <a:noAutofit/>
                    </a:bodyPr>
                    <a:lstStyle/>
                    <a:p>
                      <a:pPr lvl="0" rtl="0" algn="ctr">
                        <a:lnSpc>
                          <a:spcPct val="115000"/>
                        </a:lnSpc>
                        <a:spcBef>
                          <a:spcPts val="0"/>
                        </a:spcBef>
                        <a:buNone/>
                      </a:pPr>
                      <a:r>
                        <a:rPr lang="en" sz="900"/>
                        <a:t>Share Pass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r>
              <a:tr h="200025">
                <a:tc>
                  <a:txBody>
                    <a:bodyPr>
                      <a:noAutofit/>
                    </a:bodyPr>
                    <a:lstStyle/>
                    <a:p>
                      <a:pPr lvl="0" rtl="0" algn="ctr">
                        <a:lnSpc>
                          <a:spcPct val="115000"/>
                        </a:lnSpc>
                        <a:spcBef>
                          <a:spcPts val="0"/>
                        </a:spcBef>
                        <a:buNone/>
                      </a:pPr>
                      <a:r>
                        <a:rPr lang="en" sz="900"/>
                        <a:t>Use Case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Pre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Post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%Change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Commute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77%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r h="200025">
                <a:tc>
                  <a:txBody>
                    <a:bodyPr>
                      <a:noAutofit/>
                    </a:bodyPr>
                    <a:lstStyle/>
                    <a:p>
                      <a:pPr lvl="0" rtl="0">
                        <a:lnSpc>
                          <a:spcPct val="115000"/>
                        </a:lnSpc>
                        <a:spcBef>
                          <a:spcPts val="0"/>
                        </a:spcBef>
                        <a:buNone/>
                      </a:pPr>
                      <a:r>
                        <a:rPr lang="en" sz="900"/>
                        <a:t>To Airport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78%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r h="200025">
                <a:tc>
                  <a:txBody>
                    <a:bodyPr>
                      <a:noAutofit/>
                    </a:bodyPr>
                    <a:lstStyle/>
                    <a:p>
                      <a:pPr lvl="0" rtl="0">
                        <a:lnSpc>
                          <a:spcPct val="115000"/>
                        </a:lnSpc>
                        <a:spcBef>
                          <a:spcPts val="0"/>
                        </a:spcBef>
                        <a:buNone/>
                      </a:pPr>
                      <a:r>
                        <a:rPr lang="en" sz="900"/>
                        <a:t>From Airport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90%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r h="200025">
                <a:tc>
                  <a:txBody>
                    <a:bodyPr>
                      <a:noAutofit/>
                    </a:bodyPr>
                    <a:lstStyle/>
                    <a:p>
                      <a:pPr lvl="0" rtl="0">
                        <a:lnSpc>
                          <a:spcPct val="115000"/>
                        </a:lnSpc>
                        <a:spcBef>
                          <a:spcPts val="0"/>
                        </a:spcBef>
                        <a:buNone/>
                      </a:pPr>
                      <a:r>
                        <a:rPr lang="en" sz="900"/>
                        <a:t>Others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93%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r h="200025">
                <a:tc>
                  <a:txBody>
                    <a:bodyPr>
                      <a:noAutofit/>
                    </a:bodyPr>
                    <a:lstStyle/>
                    <a:p>
                      <a:pPr lvl="0" rtl="0">
                        <a:lnSpc>
                          <a:spcPct val="115000"/>
                        </a:lnSpc>
                        <a:spcBef>
                          <a:spcPts val="0"/>
                        </a:spcBef>
                        <a:buNone/>
                      </a:pPr>
                      <a:r>
                        <a:rPr lang="en" sz="900"/>
                        <a:t>Total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bl>
          </a:graphicData>
        </a:graphic>
      </p:graphicFrame>
      <p:sp>
        <p:nvSpPr>
          <p:cNvPr id="1455" name="Shape 1455"/>
          <p:cNvSpPr txBox="1"/>
          <p:nvPr/>
        </p:nvSpPr>
        <p:spPr>
          <a:xfrm>
            <a:off x="585900" y="1061850"/>
            <a:ext cx="7872300" cy="237000"/>
          </a:xfrm>
          <a:prstGeom prst="rect">
            <a:avLst/>
          </a:prstGeom>
          <a:noFill/>
          <a:ln>
            <a:noFill/>
          </a:ln>
        </p:spPr>
        <p:txBody>
          <a:bodyPr anchorCtr="0" anchor="ctr" bIns="91425" lIns="91425" rIns="91425" wrap="square" tIns="91425">
            <a:noAutofit/>
          </a:bodyPr>
          <a:lstStyle/>
          <a:p>
            <a:pPr lvl="0" rtl="0" algn="ctr">
              <a:spcBef>
                <a:spcPts val="0"/>
              </a:spcBef>
              <a:buNone/>
            </a:pPr>
            <a:r>
              <a:rPr lang="en">
                <a:solidFill>
                  <a:schemeClr val="dk1"/>
                </a:solidFill>
              </a:rPr>
              <a:t>Subscription program leads to increase in rides across all use cases</a:t>
            </a:r>
          </a:p>
        </p:txBody>
      </p:sp>
      <p:graphicFrame>
        <p:nvGraphicFramePr>
          <p:cNvPr id="1456" name="Shape 1456"/>
          <p:cNvGraphicFramePr/>
          <p:nvPr/>
        </p:nvGraphicFramePr>
        <p:xfrm>
          <a:off x="609600" y="2971800"/>
          <a:ext cx="3000000" cy="3000000"/>
        </p:xfrm>
        <a:graphic>
          <a:graphicData uri="http://schemas.openxmlformats.org/drawingml/2006/table">
            <a:tbl>
              <a:tblPr>
                <a:noFill/>
                <a:tableStyleId>{CF214DF8-9EB9-4027-8DC9-FBF5C9B6CFFA}</a:tableStyleId>
              </a:tblPr>
              <a:tblGrid>
                <a:gridCol w="952500"/>
                <a:gridCol w="952500"/>
                <a:gridCol w="952500"/>
                <a:gridCol w="952500"/>
                <a:gridCol w="952500"/>
                <a:gridCol w="952500"/>
                <a:gridCol w="952500"/>
              </a:tblGrid>
              <a:tr h="200025">
                <a:tc>
                  <a:txBody>
                    <a:bodyPr>
                      <a:noAutofit/>
                    </a:bodyPr>
                    <a:lstStyle/>
                    <a:p>
                      <a:pPr lvl="0" rtl="0" algn="ctr">
                        <a:lnSpc>
                          <a:spcPct val="115000"/>
                        </a:lnSpc>
                        <a:spcBef>
                          <a:spcPts val="0"/>
                        </a:spcBef>
                        <a:buNone/>
                      </a:pPr>
                      <a:r>
                        <a:rPr lang="en" sz="900"/>
                        <a:t>Segment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SOW</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#Users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Select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Share Pass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%Select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%Share Pass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Premium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Loyal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45,438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4,160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544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9.2%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900"/>
                        <a:t>1.2%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Premium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Non Loyal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219,652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10,582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2,366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900"/>
                        <a:t>1.1%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Non-Premium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Loyal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265,609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9,502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22,795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r h="200025">
                <a:tc>
                  <a:txBody>
                    <a:bodyPr>
                      <a:noAutofit/>
                    </a:bodyPr>
                    <a:lstStyle/>
                    <a:p>
                      <a:pPr lvl="0" rtl="0" algn="ctr">
                        <a:lnSpc>
                          <a:spcPct val="115000"/>
                        </a:lnSpc>
                        <a:spcBef>
                          <a:spcPts val="0"/>
                        </a:spcBef>
                        <a:buNone/>
                      </a:pPr>
                      <a:r>
                        <a:rPr lang="en" sz="900"/>
                        <a:t>Non-Premium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Non Loyal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1,462,013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23,456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120,532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bl>
          </a:graphicData>
        </a:graphic>
      </p:graphicFrame>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0" name="Shape 1460"/>
        <p:cNvGrpSpPr/>
        <p:nvPr/>
      </p:nvGrpSpPr>
      <p:grpSpPr>
        <a:xfrm>
          <a:off x="0" y="0"/>
          <a:ext cx="0" cy="0"/>
          <a:chOff x="0" y="0"/>
          <a:chExt cx="0" cy="0"/>
        </a:xfrm>
      </p:grpSpPr>
      <p:sp>
        <p:nvSpPr>
          <p:cNvPr id="1461" name="Shape 1461"/>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lgn="ctr">
              <a:spcBef>
                <a:spcPts val="0"/>
              </a:spcBef>
              <a:buNone/>
            </a:pPr>
            <a:r>
              <a:rPr lang="en" sz="2400"/>
              <a:t>DS</a:t>
            </a:r>
            <a:r>
              <a:rPr lang="en" sz="2400"/>
              <a:t> - Premium (define personas)</a:t>
            </a:r>
          </a:p>
        </p:txBody>
      </p:sp>
      <p:sp>
        <p:nvSpPr>
          <p:cNvPr id="1462" name="Shape 1462"/>
          <p:cNvSpPr txBox="1"/>
          <p:nvPr/>
        </p:nvSpPr>
        <p:spPr>
          <a:xfrm>
            <a:off x="439525" y="4865075"/>
            <a:ext cx="8280900" cy="2784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a:solidFill>
                  <a:schemeClr val="dk1"/>
                </a:solidFill>
              </a:rPr>
              <a:t>Need to find out if there is any specific requirement of Premium vs Non Premium Users</a:t>
            </a:r>
          </a:p>
        </p:txBody>
      </p:sp>
      <p:pic>
        <p:nvPicPr>
          <p:cNvPr descr="Premium.png" id="1463" name="Shape 1463"/>
          <p:cNvPicPr preferRelativeResize="0"/>
          <p:nvPr/>
        </p:nvPicPr>
        <p:blipFill rotWithShape="1">
          <a:blip r:embed="rId3">
            <a:alphaModFix/>
          </a:blip>
          <a:srcRect b="0" l="0" r="0" t="0"/>
          <a:stretch/>
        </p:blipFill>
        <p:spPr>
          <a:xfrm>
            <a:off x="338025" y="525375"/>
            <a:ext cx="8630100" cy="2649600"/>
          </a:xfrm>
          <a:prstGeom prst="rect">
            <a:avLst/>
          </a:prstGeom>
          <a:noFill/>
          <a:ln cap="flat" cmpd="sng" w="9525">
            <a:solidFill>
              <a:srgbClr val="000000"/>
            </a:solidFill>
            <a:prstDash val="solid"/>
            <a:round/>
            <a:headEnd len="med" w="med" type="none"/>
            <a:tailEnd len="med" w="med" type="none"/>
          </a:ln>
        </p:spPr>
      </p:pic>
      <p:pic>
        <p:nvPicPr>
          <p:cNvPr id="1464" name="Shape 1464" title="Chart"/>
          <p:cNvPicPr preferRelativeResize="0"/>
          <p:nvPr/>
        </p:nvPicPr>
        <p:blipFill>
          <a:blip r:embed="rId4">
            <a:alphaModFix/>
          </a:blip>
          <a:stretch>
            <a:fillRect/>
          </a:stretch>
        </p:blipFill>
        <p:spPr>
          <a:xfrm>
            <a:off x="338025" y="3331325"/>
            <a:ext cx="8630101" cy="1489275"/>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8" name="Shape 1468"/>
        <p:cNvGrpSpPr/>
        <p:nvPr/>
      </p:nvGrpSpPr>
      <p:grpSpPr>
        <a:xfrm>
          <a:off x="0" y="0"/>
          <a:ext cx="0" cy="0"/>
          <a:chOff x="0" y="0"/>
          <a:chExt cx="0" cy="0"/>
        </a:xfrm>
      </p:grpSpPr>
      <p:sp>
        <p:nvSpPr>
          <p:cNvPr id="1469" name="Shape 1469"/>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t>DS - Non Premium (define personas)</a:t>
            </a:r>
          </a:p>
        </p:txBody>
      </p:sp>
      <p:sp>
        <p:nvSpPr>
          <p:cNvPr id="1470" name="Shape 1470"/>
          <p:cNvSpPr txBox="1"/>
          <p:nvPr/>
        </p:nvSpPr>
        <p:spPr>
          <a:xfrm>
            <a:off x="439525" y="4297950"/>
            <a:ext cx="8280900" cy="7425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a:solidFill>
                  <a:schemeClr val="dk1"/>
                </a:solidFill>
              </a:rPr>
              <a:t>Need to find out if there is any specific requirement of Premium vs Non Premium Users</a:t>
            </a:r>
          </a:p>
        </p:txBody>
      </p:sp>
      <p:pic>
        <p:nvPicPr>
          <p:cNvPr descr="NonPremium.png" id="1471" name="Shape 1471"/>
          <p:cNvPicPr preferRelativeResize="0"/>
          <p:nvPr/>
        </p:nvPicPr>
        <p:blipFill>
          <a:blip r:embed="rId3">
            <a:alphaModFix/>
          </a:blip>
          <a:stretch>
            <a:fillRect/>
          </a:stretch>
        </p:blipFill>
        <p:spPr>
          <a:xfrm>
            <a:off x="220425" y="491575"/>
            <a:ext cx="8672301" cy="2279975"/>
          </a:xfrm>
          <a:prstGeom prst="rect">
            <a:avLst/>
          </a:prstGeom>
          <a:noFill/>
          <a:ln cap="flat" cmpd="sng" w="9525">
            <a:solidFill>
              <a:srgbClr val="000000"/>
            </a:solidFill>
            <a:prstDash val="solid"/>
            <a:round/>
            <a:headEnd len="med" w="med" type="none"/>
            <a:tailEnd len="med" w="med" type="none"/>
          </a:ln>
        </p:spPr>
      </p:pic>
      <p:pic>
        <p:nvPicPr>
          <p:cNvPr id="1472" name="Shape 1472" title="Chart"/>
          <p:cNvPicPr preferRelativeResize="0"/>
          <p:nvPr/>
        </p:nvPicPr>
        <p:blipFill>
          <a:blip r:embed="rId4">
            <a:alphaModFix/>
          </a:blip>
          <a:stretch>
            <a:fillRect/>
          </a:stretch>
        </p:blipFill>
        <p:spPr>
          <a:xfrm>
            <a:off x="220425" y="3086750"/>
            <a:ext cx="8672298" cy="1211200"/>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6" name="Shape 1476"/>
        <p:cNvGrpSpPr/>
        <p:nvPr/>
      </p:nvGrpSpPr>
      <p:grpSpPr>
        <a:xfrm>
          <a:off x="0" y="0"/>
          <a:ext cx="0" cy="0"/>
          <a:chOff x="0" y="0"/>
          <a:chExt cx="0" cy="0"/>
        </a:xfrm>
      </p:grpSpPr>
      <p:sp>
        <p:nvSpPr>
          <p:cNvPr id="1477" name="Shape 1477"/>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t>DS - Premium vs Non Premium (define personas)</a:t>
            </a:r>
          </a:p>
        </p:txBody>
      </p:sp>
      <p:sp>
        <p:nvSpPr>
          <p:cNvPr id="1478" name="Shape 1478"/>
          <p:cNvSpPr txBox="1"/>
          <p:nvPr/>
        </p:nvSpPr>
        <p:spPr>
          <a:xfrm>
            <a:off x="287125" y="4450350"/>
            <a:ext cx="8435400" cy="502800"/>
          </a:xfrm>
          <a:prstGeom prst="rect">
            <a:avLst/>
          </a:prstGeom>
          <a:solidFill>
            <a:srgbClr val="B7B7B7"/>
          </a:solidFill>
          <a:ln>
            <a:noFill/>
          </a:ln>
        </p:spPr>
        <p:txBody>
          <a:bodyPr anchorCtr="0" anchor="ctr" bIns="91425" lIns="91425" rIns="91425" wrap="square" tIns="91425">
            <a:noAutofit/>
          </a:bodyPr>
          <a:lstStyle/>
          <a:p>
            <a:pPr lvl="0" rtl="0">
              <a:spcBef>
                <a:spcPts val="0"/>
              </a:spcBef>
              <a:buNone/>
            </a:pPr>
            <a:r>
              <a:rPr b="1" lang="en">
                <a:solidFill>
                  <a:schemeClr val="dk1"/>
                </a:solidFill>
              </a:rPr>
              <a:t>Availability &amp; DDD are key features where difference can be observed Premium vs Non Premium</a:t>
            </a:r>
          </a:p>
        </p:txBody>
      </p:sp>
      <p:pic>
        <p:nvPicPr>
          <p:cNvPr descr="P_NP.png" id="1479" name="Shape 1479"/>
          <p:cNvPicPr preferRelativeResize="0"/>
          <p:nvPr/>
        </p:nvPicPr>
        <p:blipFill>
          <a:blip r:embed="rId3">
            <a:alphaModFix/>
          </a:blip>
          <a:stretch>
            <a:fillRect/>
          </a:stretch>
        </p:blipFill>
        <p:spPr>
          <a:xfrm>
            <a:off x="240325" y="544900"/>
            <a:ext cx="8520601" cy="3753049"/>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3" name="Shape 1483"/>
        <p:cNvGrpSpPr/>
        <p:nvPr/>
      </p:nvGrpSpPr>
      <p:grpSpPr>
        <a:xfrm>
          <a:off x="0" y="0"/>
          <a:ext cx="0" cy="0"/>
          <a:chOff x="0" y="0"/>
          <a:chExt cx="0" cy="0"/>
        </a:xfrm>
      </p:grpSpPr>
      <p:sp>
        <p:nvSpPr>
          <p:cNvPr id="1484" name="Shape 1484"/>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t>DS - Loyal vs Non Loyal(define personas)</a:t>
            </a:r>
          </a:p>
        </p:txBody>
      </p:sp>
      <p:sp>
        <p:nvSpPr>
          <p:cNvPr id="1485" name="Shape 1485"/>
          <p:cNvSpPr txBox="1"/>
          <p:nvPr/>
        </p:nvSpPr>
        <p:spPr>
          <a:xfrm>
            <a:off x="439525" y="4757625"/>
            <a:ext cx="8280900" cy="2829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a:solidFill>
                  <a:schemeClr val="dk1"/>
                </a:solidFill>
              </a:rPr>
              <a:t>Need to find out if there is any specific requirement of Loyal vs Non Loyal Users</a:t>
            </a:r>
          </a:p>
        </p:txBody>
      </p:sp>
      <p:pic>
        <p:nvPicPr>
          <p:cNvPr descr="Loyal.png" id="1486" name="Shape 1486"/>
          <p:cNvPicPr preferRelativeResize="0"/>
          <p:nvPr/>
        </p:nvPicPr>
        <p:blipFill>
          <a:blip r:embed="rId4">
            <a:alphaModFix/>
          </a:blip>
          <a:stretch>
            <a:fillRect/>
          </a:stretch>
        </p:blipFill>
        <p:spPr>
          <a:xfrm>
            <a:off x="203425" y="483075"/>
            <a:ext cx="8638298" cy="2740775"/>
          </a:xfrm>
          <a:prstGeom prst="rect">
            <a:avLst/>
          </a:prstGeom>
          <a:noFill/>
          <a:ln cap="flat" cmpd="sng" w="9525">
            <a:solidFill>
              <a:srgbClr val="000000"/>
            </a:solidFill>
            <a:prstDash val="solid"/>
            <a:round/>
            <a:headEnd len="med" w="med" type="none"/>
            <a:tailEnd len="med" w="med" type="none"/>
          </a:ln>
        </p:spPr>
      </p:pic>
      <p:pic>
        <p:nvPicPr>
          <p:cNvPr id="1487" name="Shape 1487" title="Chart"/>
          <p:cNvPicPr preferRelativeResize="0"/>
          <p:nvPr/>
        </p:nvPicPr>
        <p:blipFill>
          <a:blip r:embed="rId5">
            <a:alphaModFix/>
          </a:blip>
          <a:stretch>
            <a:fillRect/>
          </a:stretch>
        </p:blipFill>
        <p:spPr>
          <a:xfrm>
            <a:off x="203425" y="3428500"/>
            <a:ext cx="8638300" cy="1250450"/>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1" name="Shape 1491"/>
        <p:cNvGrpSpPr/>
        <p:nvPr/>
      </p:nvGrpSpPr>
      <p:grpSpPr>
        <a:xfrm>
          <a:off x="0" y="0"/>
          <a:ext cx="0" cy="0"/>
          <a:chOff x="0" y="0"/>
          <a:chExt cx="0" cy="0"/>
        </a:xfrm>
      </p:grpSpPr>
      <p:sp>
        <p:nvSpPr>
          <p:cNvPr id="1492" name="Shape 1492"/>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t>DS - Loyal vs Non Loyal (define personas)</a:t>
            </a:r>
          </a:p>
        </p:txBody>
      </p:sp>
      <p:sp>
        <p:nvSpPr>
          <p:cNvPr id="1493" name="Shape 1493"/>
          <p:cNvSpPr txBox="1"/>
          <p:nvPr/>
        </p:nvSpPr>
        <p:spPr>
          <a:xfrm>
            <a:off x="439525" y="4862950"/>
            <a:ext cx="8280900" cy="1776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a:solidFill>
                  <a:schemeClr val="dk1"/>
                </a:solidFill>
              </a:rPr>
              <a:t>Need to find out if there is any specific requirement of Loyal vs Non Loyal Users</a:t>
            </a:r>
          </a:p>
        </p:txBody>
      </p:sp>
      <p:pic>
        <p:nvPicPr>
          <p:cNvPr descr="NonLoyal.png" id="1494" name="Shape 1494"/>
          <p:cNvPicPr preferRelativeResize="0"/>
          <p:nvPr/>
        </p:nvPicPr>
        <p:blipFill>
          <a:blip r:embed="rId3">
            <a:alphaModFix/>
          </a:blip>
          <a:stretch>
            <a:fillRect/>
          </a:stretch>
        </p:blipFill>
        <p:spPr>
          <a:xfrm>
            <a:off x="194900" y="542575"/>
            <a:ext cx="8595803" cy="2509526"/>
          </a:xfrm>
          <a:prstGeom prst="rect">
            <a:avLst/>
          </a:prstGeom>
          <a:noFill/>
          <a:ln cap="flat" cmpd="sng" w="9525">
            <a:solidFill>
              <a:srgbClr val="000000"/>
            </a:solidFill>
            <a:prstDash val="solid"/>
            <a:round/>
            <a:headEnd len="med" w="med" type="none"/>
            <a:tailEnd len="med" w="med" type="none"/>
          </a:ln>
        </p:spPr>
      </p:pic>
      <p:pic>
        <p:nvPicPr>
          <p:cNvPr id="1495" name="Shape 1495" title="Chart"/>
          <p:cNvPicPr preferRelativeResize="0"/>
          <p:nvPr/>
        </p:nvPicPr>
        <p:blipFill>
          <a:blip r:embed="rId4">
            <a:alphaModFix/>
          </a:blip>
          <a:stretch>
            <a:fillRect/>
          </a:stretch>
        </p:blipFill>
        <p:spPr>
          <a:xfrm>
            <a:off x="194900" y="3562175"/>
            <a:ext cx="8595800" cy="1266750"/>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ph type="title"/>
          </p:nvPr>
        </p:nvSpPr>
        <p:spPr>
          <a:xfrm>
            <a:off x="83100" y="64025"/>
            <a:ext cx="8917800" cy="410100"/>
          </a:xfrm>
          <a:prstGeom prst="rect">
            <a:avLst/>
          </a:prstGeom>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sz="2400"/>
              <a:t>Platform level service: Availability is the most important factor</a:t>
            </a:r>
          </a:p>
        </p:txBody>
      </p:sp>
      <p:pic>
        <p:nvPicPr>
          <p:cNvPr id="371" name="Shape 371"/>
          <p:cNvPicPr preferRelativeResize="0"/>
          <p:nvPr/>
        </p:nvPicPr>
        <p:blipFill rotWithShape="1">
          <a:blip r:embed="rId3">
            <a:alphaModFix/>
          </a:blip>
          <a:srcRect b="8391" l="0" r="0" t="0"/>
          <a:stretch/>
        </p:blipFill>
        <p:spPr>
          <a:xfrm>
            <a:off x="385000" y="599649"/>
            <a:ext cx="8162074" cy="2536050"/>
          </a:xfrm>
          <a:prstGeom prst="rect">
            <a:avLst/>
          </a:prstGeom>
          <a:noFill/>
          <a:ln>
            <a:noFill/>
          </a:ln>
        </p:spPr>
      </p:pic>
      <p:pic>
        <p:nvPicPr>
          <p:cNvPr id="372" name="Shape 372"/>
          <p:cNvPicPr preferRelativeResize="0"/>
          <p:nvPr/>
        </p:nvPicPr>
        <p:blipFill>
          <a:blip r:embed="rId4">
            <a:alphaModFix/>
          </a:blip>
          <a:stretch>
            <a:fillRect/>
          </a:stretch>
        </p:blipFill>
        <p:spPr>
          <a:xfrm>
            <a:off x="665100" y="3193675"/>
            <a:ext cx="7881976" cy="1758825"/>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9" name="Shape 1499"/>
        <p:cNvGrpSpPr/>
        <p:nvPr/>
      </p:nvGrpSpPr>
      <p:grpSpPr>
        <a:xfrm>
          <a:off x="0" y="0"/>
          <a:ext cx="0" cy="0"/>
          <a:chOff x="0" y="0"/>
          <a:chExt cx="0" cy="0"/>
        </a:xfrm>
      </p:grpSpPr>
      <p:sp>
        <p:nvSpPr>
          <p:cNvPr id="1500" name="Shape 1500"/>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t>DS - Loyal vs Non Loyal (define personas)</a:t>
            </a:r>
          </a:p>
        </p:txBody>
      </p:sp>
      <p:sp>
        <p:nvSpPr>
          <p:cNvPr id="1501" name="Shape 1501"/>
          <p:cNvSpPr txBox="1"/>
          <p:nvPr/>
        </p:nvSpPr>
        <p:spPr>
          <a:xfrm>
            <a:off x="439525" y="4297950"/>
            <a:ext cx="8280900" cy="742500"/>
          </a:xfrm>
          <a:prstGeom prst="rect">
            <a:avLst/>
          </a:prstGeom>
          <a:solidFill>
            <a:srgbClr val="B7B7B7"/>
          </a:solidFill>
          <a:ln>
            <a:noFill/>
          </a:ln>
        </p:spPr>
        <p:txBody>
          <a:bodyPr anchorCtr="0" anchor="ctr" bIns="91425" lIns="91425" rIns="91425" wrap="square" tIns="91425">
            <a:noAutofit/>
          </a:bodyPr>
          <a:lstStyle/>
          <a:p>
            <a:pPr indent="-317500" lvl="0" marL="457200" rtl="0" algn="ctr">
              <a:spcBef>
                <a:spcPts val="0"/>
              </a:spcBef>
              <a:buClr>
                <a:schemeClr val="dk1"/>
              </a:buClr>
              <a:buSzPts val="1400"/>
              <a:buChar char="●"/>
            </a:pPr>
            <a:r>
              <a:rPr b="1" lang="en">
                <a:solidFill>
                  <a:schemeClr val="dk1"/>
                </a:solidFill>
              </a:rPr>
              <a:t>Loyal Users have a continuous dis-engagement with increasing Discovery Eta [&gt; 5 mins]</a:t>
            </a:r>
          </a:p>
        </p:txBody>
      </p:sp>
      <p:pic>
        <p:nvPicPr>
          <p:cNvPr descr="L_NL.png" id="1502" name="Shape 1502"/>
          <p:cNvPicPr preferRelativeResize="0"/>
          <p:nvPr/>
        </p:nvPicPr>
        <p:blipFill>
          <a:blip r:embed="rId3">
            <a:alphaModFix/>
          </a:blip>
          <a:stretch>
            <a:fillRect/>
          </a:stretch>
        </p:blipFill>
        <p:spPr>
          <a:xfrm>
            <a:off x="211925" y="517075"/>
            <a:ext cx="8520599" cy="3780874"/>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6" name="Shape 1506"/>
        <p:cNvGrpSpPr/>
        <p:nvPr/>
      </p:nvGrpSpPr>
      <p:grpSpPr>
        <a:xfrm>
          <a:off x="0" y="0"/>
          <a:ext cx="0" cy="0"/>
          <a:chOff x="0" y="0"/>
          <a:chExt cx="0" cy="0"/>
        </a:xfrm>
      </p:grpSpPr>
      <p:sp>
        <p:nvSpPr>
          <p:cNvPr id="1507" name="Shape 1507"/>
          <p:cNvSpPr txBox="1"/>
          <p:nvPr>
            <p:ph type="title"/>
          </p:nvPr>
        </p:nvSpPr>
        <p:spPr>
          <a:xfrm>
            <a:off x="311700" y="445025"/>
            <a:ext cx="8520600" cy="572700"/>
          </a:xfrm>
          <a:prstGeom prst="rect">
            <a:avLst/>
          </a:prstGeom>
        </p:spPr>
        <p:txBody>
          <a:bodyPr anchorCtr="0" anchor="t" bIns="91425" lIns="91425" rIns="91425" wrap="square" tIns="91425">
            <a:noAutofit/>
          </a:bodyPr>
          <a:lstStyle/>
          <a:p>
            <a:pPr lvl="0">
              <a:spcBef>
                <a:spcPts val="0"/>
              </a:spcBef>
              <a:buNone/>
            </a:pPr>
            <a:r>
              <a:t/>
            </a:r>
            <a:endParaRPr/>
          </a:p>
        </p:txBody>
      </p:sp>
      <p:sp>
        <p:nvSpPr>
          <p:cNvPr id="1508" name="Shape 1508"/>
          <p:cNvSpPr txBox="1"/>
          <p:nvPr>
            <p:ph idx="1" type="body"/>
          </p:nvPr>
        </p:nvSpPr>
        <p:spPr>
          <a:xfrm>
            <a:off x="311700" y="1152475"/>
            <a:ext cx="8520600" cy="34164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2" name="Shape 1512"/>
        <p:cNvGrpSpPr/>
        <p:nvPr/>
      </p:nvGrpSpPr>
      <p:grpSpPr>
        <a:xfrm>
          <a:off x="0" y="0"/>
          <a:ext cx="0" cy="0"/>
          <a:chOff x="0" y="0"/>
          <a:chExt cx="0" cy="0"/>
        </a:xfrm>
      </p:grpSpPr>
      <p:sp>
        <p:nvSpPr>
          <p:cNvPr id="1513" name="Shape 1513"/>
          <p:cNvSpPr txBox="1"/>
          <p:nvPr>
            <p:ph type="title"/>
          </p:nvPr>
        </p:nvSpPr>
        <p:spPr>
          <a:xfrm>
            <a:off x="159300" y="64025"/>
            <a:ext cx="8520600" cy="515400"/>
          </a:xfrm>
          <a:prstGeom prst="rect">
            <a:avLst/>
          </a:prstGeom>
        </p:spPr>
        <p:txBody>
          <a:bodyPr anchorCtr="0" anchor="ctr" bIns="91425" lIns="91425" rIns="91425" wrap="square" tIns="91425">
            <a:noAutofit/>
          </a:bodyPr>
          <a:lstStyle/>
          <a:p>
            <a:pPr lvl="0" rtl="0">
              <a:spcBef>
                <a:spcPts val="0"/>
              </a:spcBef>
              <a:buNone/>
            </a:pPr>
            <a:r>
              <a:rPr lang="en" sz="2000"/>
              <a:t>Findings from DS - Commute</a:t>
            </a:r>
          </a:p>
        </p:txBody>
      </p:sp>
      <p:sp>
        <p:nvSpPr>
          <p:cNvPr id="1514" name="Shape 1514"/>
          <p:cNvSpPr txBox="1"/>
          <p:nvPr/>
        </p:nvSpPr>
        <p:spPr>
          <a:xfrm>
            <a:off x="381300" y="3882050"/>
            <a:ext cx="8381400" cy="1178400"/>
          </a:xfrm>
          <a:prstGeom prst="rect">
            <a:avLst/>
          </a:prstGeom>
          <a:noFill/>
          <a:ln>
            <a:noFill/>
          </a:ln>
        </p:spPr>
        <p:txBody>
          <a:bodyPr anchorCtr="0" anchor="t" bIns="91425" lIns="91425" rIns="91425" wrap="square" tIns="91425">
            <a:noAutofit/>
          </a:bodyPr>
          <a:lstStyle/>
          <a:p>
            <a:pPr lvl="0">
              <a:spcBef>
                <a:spcPts val="0"/>
              </a:spcBef>
              <a:buNone/>
            </a:pPr>
            <a:r>
              <a:rPr lang="en"/>
              <a:t>Findings -</a:t>
            </a:r>
          </a:p>
          <a:p>
            <a:pPr indent="-317500" lvl="0" marL="457200" rtl="0">
              <a:spcBef>
                <a:spcPts val="0"/>
              </a:spcBef>
              <a:buSzPts val="1400"/>
              <a:buChar char="●"/>
            </a:pPr>
            <a:r>
              <a:rPr lang="en"/>
              <a:t>Delay (Booking ETA vs Actual ATA) is the biggest factor here - leading to customer dissatisfaction and hence decrease in engagement on the platform</a:t>
            </a:r>
          </a:p>
        </p:txBody>
      </p:sp>
      <p:pic>
        <p:nvPicPr>
          <p:cNvPr descr="commute_venn.png" id="1515" name="Shape 1515"/>
          <p:cNvPicPr preferRelativeResize="0"/>
          <p:nvPr/>
        </p:nvPicPr>
        <p:blipFill>
          <a:blip r:embed="rId3">
            <a:alphaModFix/>
          </a:blip>
          <a:stretch>
            <a:fillRect/>
          </a:stretch>
        </p:blipFill>
        <p:spPr>
          <a:xfrm>
            <a:off x="494325" y="511025"/>
            <a:ext cx="6793527" cy="3455275"/>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9" name="Shape 1519"/>
        <p:cNvGrpSpPr/>
        <p:nvPr/>
      </p:nvGrpSpPr>
      <p:grpSpPr>
        <a:xfrm>
          <a:off x="0" y="0"/>
          <a:ext cx="0" cy="0"/>
          <a:chOff x="0" y="0"/>
          <a:chExt cx="0" cy="0"/>
        </a:xfrm>
      </p:grpSpPr>
      <p:sp>
        <p:nvSpPr>
          <p:cNvPr id="1520" name="Shape 1520"/>
          <p:cNvSpPr txBox="1"/>
          <p:nvPr>
            <p:ph type="title"/>
          </p:nvPr>
        </p:nvSpPr>
        <p:spPr>
          <a:xfrm>
            <a:off x="159300" y="64025"/>
            <a:ext cx="8520600" cy="515400"/>
          </a:xfrm>
          <a:prstGeom prst="rect">
            <a:avLst/>
          </a:prstGeom>
        </p:spPr>
        <p:txBody>
          <a:bodyPr anchorCtr="0" anchor="ctr" bIns="91425" lIns="91425" rIns="91425" wrap="square" tIns="91425">
            <a:noAutofit/>
          </a:bodyPr>
          <a:lstStyle/>
          <a:p>
            <a:pPr lvl="0" rtl="0">
              <a:spcBef>
                <a:spcPts val="0"/>
              </a:spcBef>
              <a:buNone/>
            </a:pPr>
            <a:r>
              <a:rPr lang="en" sz="2000"/>
              <a:t>Findings from DS - Commute</a:t>
            </a:r>
          </a:p>
        </p:txBody>
      </p:sp>
      <p:graphicFrame>
        <p:nvGraphicFramePr>
          <p:cNvPr id="1521" name="Shape 1521"/>
          <p:cNvGraphicFramePr/>
          <p:nvPr/>
        </p:nvGraphicFramePr>
        <p:xfrm>
          <a:off x="216125" y="613075"/>
          <a:ext cx="3000000" cy="3000000"/>
        </p:xfrm>
        <a:graphic>
          <a:graphicData uri="http://schemas.openxmlformats.org/drawingml/2006/table">
            <a:tbl>
              <a:tblPr>
                <a:noFill/>
                <a:tableStyleId>{CF214DF8-9EB9-4027-8DC9-FBF5C9B6CFFA}</a:tableStyleId>
              </a:tblPr>
              <a:tblGrid>
                <a:gridCol w="1794000"/>
                <a:gridCol w="640700"/>
                <a:gridCol w="906175"/>
                <a:gridCol w="1794000"/>
                <a:gridCol w="448500"/>
                <a:gridCol w="906175"/>
                <a:gridCol w="1794000"/>
                <a:gridCol w="503425"/>
              </a:tblGrid>
              <a:tr h="251450">
                <a:tc gridSpan="2">
                  <a:txBody>
                    <a:bodyPr>
                      <a:noAutofit/>
                    </a:bodyPr>
                    <a:lstStyle/>
                    <a:p>
                      <a:pPr lvl="0" rtl="0" algn="ctr">
                        <a:lnSpc>
                          <a:spcPct val="115000"/>
                        </a:lnSpc>
                        <a:spcBef>
                          <a:spcPts val="0"/>
                        </a:spcBef>
                        <a:buNone/>
                      </a:pPr>
                      <a:r>
                        <a:rPr lang="en" sz="800"/>
                        <a:t>Commute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gridSpan="2">
                  <a:txBody>
                    <a:bodyPr>
                      <a:noAutofit/>
                    </a:bodyPr>
                    <a:lstStyle/>
                    <a:p>
                      <a:pPr lvl="0" rtl="0" algn="ctr">
                        <a:lnSpc>
                          <a:spcPct val="115000"/>
                        </a:lnSpc>
                        <a:spcBef>
                          <a:spcPts val="0"/>
                        </a:spcBef>
                        <a:buNone/>
                      </a:pPr>
                      <a:r>
                        <a:rPr lang="en" sz="800"/>
                        <a:t>Commute-Loyal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gridSpan="2">
                  <a:txBody>
                    <a:bodyPr>
                      <a:noAutofit/>
                    </a:bodyPr>
                    <a:lstStyle/>
                    <a:p>
                      <a:pPr lvl="0" rtl="0" algn="ctr">
                        <a:lnSpc>
                          <a:spcPct val="115000"/>
                        </a:lnSpc>
                        <a:spcBef>
                          <a:spcPts val="0"/>
                        </a:spcBef>
                        <a:buNone/>
                      </a:pPr>
                      <a:r>
                        <a:rPr lang="en" sz="800"/>
                        <a:t>Commute-NonLoyal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r>
              <a:tr h="251450">
                <a:tc>
                  <a:txBody>
                    <a:bodyPr>
                      <a:noAutofit/>
                    </a:bodyPr>
                    <a:lstStyle/>
                    <a:p>
                      <a:pPr lvl="0" rtl="0" algn="ctr">
                        <a:lnSpc>
                          <a:spcPct val="115000"/>
                        </a:lnSpc>
                        <a:spcBef>
                          <a:spcPts val="0"/>
                        </a:spcBef>
                        <a:buNone/>
                      </a:pPr>
                      <a:r>
                        <a:rPr b="1" lang="en" sz="800">
                          <a:solidFill>
                            <a:srgbClr val="555555"/>
                          </a:solidFill>
                        </a:rPr>
                        <a:t>Feature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solidFill>
                            <a:srgbClr val="555555"/>
                          </a:solidFill>
                        </a:rPr>
                        <a:t>%Users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solidFill>
                            <a:srgbClr val="555555"/>
                          </a:solidFill>
                        </a:rPr>
                        <a:t>Feature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solidFill>
                            <a:srgbClr val="555555"/>
                          </a:solidFill>
                        </a:rPr>
                        <a:t>%Users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solidFill>
                            <a:srgbClr val="555555"/>
                          </a:solidFill>
                        </a:rPr>
                        <a:t>Feature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solidFill>
                            <a:srgbClr val="555555"/>
                          </a:solidFill>
                        </a:rPr>
                        <a:t>%Users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51450">
                <a:tc>
                  <a:txBody>
                    <a:bodyPr>
                      <a:noAutofit/>
                    </a:bodyPr>
                    <a:lstStyle/>
                    <a:p>
                      <a:pPr lvl="0" rtl="0" algn="ctr">
                        <a:lnSpc>
                          <a:spcPct val="115000"/>
                        </a:lnSpc>
                        <a:spcBef>
                          <a:spcPts val="0"/>
                        </a:spcBef>
                        <a:buNone/>
                      </a:pPr>
                      <a:r>
                        <a:rPr lang="en" sz="800"/>
                        <a:t>None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25%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None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25%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None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26%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51450">
                <a:tc>
                  <a:txBody>
                    <a:bodyPr>
                      <a:noAutofit/>
                    </a:bodyPr>
                    <a:lstStyle/>
                    <a:p>
                      <a:pPr lvl="0" rtl="0" algn="ctr">
                        <a:lnSpc>
                          <a:spcPct val="115000"/>
                        </a:lnSpc>
                        <a:spcBef>
                          <a:spcPts val="0"/>
                        </a:spcBef>
                        <a:buNone/>
                      </a:pPr>
                      <a:r>
                        <a:rPr lang="en" sz="800">
                          <a:highlight>
                            <a:srgbClr val="FF9900"/>
                          </a:highlight>
                        </a:rPr>
                        <a:t>Delay</a:t>
                      </a:r>
                      <a:r>
                        <a:rPr lang="en" sz="800"/>
                        <a:t>+</a:t>
                      </a:r>
                      <a:r>
                        <a:rPr lang="en" sz="800">
                          <a:highlight>
                            <a:srgbClr val="FFFF00"/>
                          </a:highlight>
                        </a:rPr>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9900"/>
                          </a:highlight>
                        </a:rPr>
                        <a:t>Delay</a:t>
                      </a:r>
                      <a:r>
                        <a:rPr lang="en" sz="800"/>
                        <a:t>+</a:t>
                      </a:r>
                      <a:r>
                        <a:rPr lang="en" sz="800">
                          <a:solidFill>
                            <a:schemeClr val="dk1"/>
                          </a:solidFill>
                          <a:highlight>
                            <a:srgbClr val="FFFF00"/>
                          </a:highlight>
                        </a:rPr>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9900"/>
                          </a:highlight>
                        </a:rPr>
                        <a:t>Delay</a:t>
                      </a:r>
                      <a:r>
                        <a:rPr lang="en" sz="800"/>
                        <a:t>+</a:t>
                      </a:r>
                      <a:r>
                        <a:rPr lang="en" sz="800">
                          <a:solidFill>
                            <a:schemeClr val="dk1"/>
                          </a:solidFill>
                          <a:highlight>
                            <a:srgbClr val="FFFF00"/>
                          </a:highlight>
                        </a:rPr>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51450">
                <a:tc>
                  <a:txBody>
                    <a:bodyPr>
                      <a:noAutofit/>
                    </a:bodyPr>
                    <a:lstStyle/>
                    <a:p>
                      <a:pPr lvl="0" rtl="0" algn="ctr">
                        <a:lnSpc>
                          <a:spcPct val="115000"/>
                        </a:lnSpc>
                        <a:spcBef>
                          <a:spcPts val="0"/>
                        </a:spcBef>
                        <a:buNone/>
                      </a:pPr>
                      <a:r>
                        <a:rPr lang="en" sz="800">
                          <a:highlight>
                            <a:srgbClr val="C9DAF8"/>
                          </a:highlight>
                        </a:rPr>
                        <a:t>Peak_Multiplier</a:t>
                      </a:r>
                      <a:r>
                        <a:rPr lang="en" sz="800"/>
                        <a:t>+Availability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00FF00"/>
                          </a:highlight>
                        </a:rPr>
                        <a:t>Trust_Eta</a:t>
                      </a:r>
                      <a:r>
                        <a:rPr lang="en" sz="800"/>
                        <a:t>+</a:t>
                      </a:r>
                      <a:r>
                        <a:rPr lang="en" sz="800">
                          <a:solidFill>
                            <a:schemeClr val="dk1"/>
                          </a:solidFill>
                          <a:highlight>
                            <a:srgbClr val="C9DAF8"/>
                          </a:highlight>
                        </a:rPr>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C9DAF8"/>
                          </a:highlight>
                        </a:rPr>
                        <a:t>Peak_Multiplier</a:t>
                      </a:r>
                      <a:r>
                        <a:rPr lang="en" sz="800"/>
                        <a:t>+Availability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51450">
                <a:tc>
                  <a:txBody>
                    <a:bodyPr>
                      <a:noAutofit/>
                    </a:bodyPr>
                    <a:lstStyle/>
                    <a:p>
                      <a:pPr lvl="0" rtl="0" algn="ctr">
                        <a:lnSpc>
                          <a:spcPct val="115000"/>
                        </a:lnSpc>
                        <a:spcBef>
                          <a:spcPts val="0"/>
                        </a:spcBef>
                        <a:buNone/>
                      </a:pPr>
                      <a:r>
                        <a:rPr lang="en" sz="800">
                          <a:highlight>
                            <a:srgbClr val="00FF00"/>
                          </a:highlight>
                        </a:rPr>
                        <a:t>Trust_Eta</a:t>
                      </a:r>
                      <a:r>
                        <a:rPr lang="en" sz="800"/>
                        <a:t>+</a:t>
                      </a:r>
                      <a:r>
                        <a:rPr lang="en" sz="800">
                          <a:solidFill>
                            <a:schemeClr val="dk1"/>
                          </a:solidFill>
                          <a:highlight>
                            <a:srgbClr val="FF9900"/>
                          </a:highlight>
                        </a:rPr>
                        <a:t>Delay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9900"/>
                          </a:highlight>
                        </a:rPr>
                        <a:t>Delay</a:t>
                      </a:r>
                      <a:r>
                        <a:rPr lang="en" sz="800"/>
                        <a:t>+</a:t>
                      </a:r>
                      <a:r>
                        <a:rPr lang="en" sz="800">
                          <a:solidFill>
                            <a:schemeClr val="dk1"/>
                          </a:solidFill>
                          <a:highlight>
                            <a:srgbClr val="C9DAF8"/>
                          </a:highlight>
                        </a:rPr>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00FF00"/>
                          </a:highlight>
                        </a:rPr>
                        <a:t>Trust_Eta</a:t>
                      </a:r>
                      <a:r>
                        <a:rPr lang="en" sz="800"/>
                        <a:t>+</a:t>
                      </a:r>
                      <a:r>
                        <a:rPr lang="en" sz="800">
                          <a:solidFill>
                            <a:schemeClr val="dk1"/>
                          </a:solidFill>
                          <a:highlight>
                            <a:srgbClr val="FF9900"/>
                          </a:highlight>
                        </a:rPr>
                        <a:t>Delay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r>
              <a:tr h="251450">
                <a:tc>
                  <a:txBody>
                    <a:bodyPr>
                      <a:noAutofit/>
                    </a:bodyPr>
                    <a:lstStyle/>
                    <a:p>
                      <a:pPr lvl="0" rtl="0" algn="ctr">
                        <a:lnSpc>
                          <a:spcPct val="115000"/>
                        </a:lnSpc>
                        <a:spcBef>
                          <a:spcPts val="0"/>
                        </a:spcBef>
                        <a:buNone/>
                      </a:pPr>
                      <a:r>
                        <a:rPr lang="en" sz="800">
                          <a:solidFill>
                            <a:schemeClr val="dk1"/>
                          </a:solidFill>
                          <a:highlight>
                            <a:srgbClr val="00FF00"/>
                          </a:highlight>
                        </a:rPr>
                        <a:t>Trust_Eta</a:t>
                      </a:r>
                      <a:r>
                        <a:rPr lang="en" sz="800"/>
                        <a:t>+</a:t>
                      </a:r>
                      <a:r>
                        <a:rPr lang="en" sz="800">
                          <a:solidFill>
                            <a:schemeClr val="dk1"/>
                          </a:solidFill>
                          <a:highlight>
                            <a:srgbClr val="FFFF00"/>
                          </a:highlight>
                        </a:rPr>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C9DAF8"/>
                          </a:highlight>
                        </a:rPr>
                        <a:t>Peak_Multiplier</a:t>
                      </a:r>
                      <a:r>
                        <a:rPr lang="en" sz="800"/>
                        <a:t>+Availability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00FF00"/>
                          </a:highlight>
                        </a:rPr>
                        <a:t>Trust_Eta</a:t>
                      </a:r>
                      <a:r>
                        <a:rPr lang="en" sz="800"/>
                        <a:t>+</a:t>
                      </a:r>
                      <a:r>
                        <a:rPr lang="en" sz="800">
                          <a:solidFill>
                            <a:schemeClr val="dk1"/>
                          </a:solidFill>
                          <a:highlight>
                            <a:srgbClr val="FFFF00"/>
                          </a:highlight>
                        </a:rPr>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51450">
                <a:tc>
                  <a:txBody>
                    <a:bodyPr>
                      <a:noAutofit/>
                    </a:bodyPr>
                    <a:lstStyle/>
                    <a:p>
                      <a:pPr lvl="0" rtl="0" algn="ctr">
                        <a:lnSpc>
                          <a:spcPct val="115000"/>
                        </a:lnSpc>
                        <a:spcBef>
                          <a:spcPts val="0"/>
                        </a:spcBef>
                        <a:buNone/>
                      </a:pPr>
                      <a:r>
                        <a:rPr lang="en" sz="800">
                          <a:solidFill>
                            <a:schemeClr val="dk1"/>
                          </a:solidFill>
                          <a:highlight>
                            <a:srgbClr val="00FF00"/>
                          </a:highlight>
                        </a:rPr>
                        <a:t>Trust_Eta</a:t>
                      </a:r>
                      <a:r>
                        <a:rPr lang="en" sz="800"/>
                        <a:t>+</a:t>
                      </a:r>
                      <a:r>
                        <a:rPr lang="en" sz="800">
                          <a:solidFill>
                            <a:schemeClr val="dk1"/>
                          </a:solidFill>
                          <a:highlight>
                            <a:srgbClr val="FF9900"/>
                          </a:highlight>
                        </a:rPr>
                        <a:t>Delay</a:t>
                      </a:r>
                      <a:r>
                        <a:rPr lang="en" sz="800"/>
                        <a:t>+</a:t>
                      </a:r>
                      <a:r>
                        <a:rPr lang="en" sz="800">
                          <a:solidFill>
                            <a:schemeClr val="dk1"/>
                          </a:solidFill>
                          <a:highlight>
                            <a:srgbClr val="FFFF00"/>
                          </a:highlight>
                        </a:rPr>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00FF00"/>
                          </a:highlight>
                        </a:rPr>
                        <a:t>Trust_Eta</a:t>
                      </a:r>
                      <a:r>
                        <a:rPr lang="en" sz="800"/>
                        <a:t>+</a:t>
                      </a:r>
                      <a:r>
                        <a:rPr lang="en" sz="800">
                          <a:solidFill>
                            <a:schemeClr val="dk1"/>
                          </a:solidFill>
                          <a:highlight>
                            <a:srgbClr val="FF9900"/>
                          </a:highlight>
                        </a:rPr>
                        <a:t>Delay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00FF00"/>
                          </a:highlight>
                        </a:rPr>
                        <a:t>Trust_Eta</a:t>
                      </a:r>
                      <a:r>
                        <a:rPr lang="en" sz="800"/>
                        <a:t>+</a:t>
                      </a:r>
                      <a:r>
                        <a:rPr lang="en" sz="800">
                          <a:solidFill>
                            <a:schemeClr val="dk1"/>
                          </a:solidFill>
                          <a:highlight>
                            <a:srgbClr val="FF9900"/>
                          </a:highlight>
                        </a:rPr>
                        <a:t>Delay</a:t>
                      </a:r>
                      <a:r>
                        <a:rPr lang="en" sz="800"/>
                        <a:t>+</a:t>
                      </a:r>
                      <a:r>
                        <a:rPr lang="en" sz="800">
                          <a:solidFill>
                            <a:schemeClr val="dk1"/>
                          </a:solidFill>
                          <a:highlight>
                            <a:srgbClr val="FFFF00"/>
                          </a:highlight>
                        </a:rPr>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r>
              <a:tr h="251450">
                <a:tc>
                  <a:txBody>
                    <a:bodyPr>
                      <a:noAutofit/>
                    </a:bodyPr>
                    <a:lstStyle/>
                    <a:p>
                      <a:pPr lvl="0" rtl="0" algn="ctr">
                        <a:lnSpc>
                          <a:spcPct val="115000"/>
                        </a:lnSpc>
                        <a:spcBef>
                          <a:spcPts val="0"/>
                        </a:spcBef>
                        <a:buNone/>
                      </a:pPr>
                      <a:r>
                        <a:rPr lang="en" sz="800">
                          <a:solidFill>
                            <a:schemeClr val="dk1"/>
                          </a:solidFill>
                          <a:highlight>
                            <a:srgbClr val="00FF00"/>
                          </a:highlight>
                        </a:rPr>
                        <a:t>Trust_Eta</a:t>
                      </a:r>
                      <a:r>
                        <a:rPr lang="en" sz="800"/>
                        <a:t>+</a:t>
                      </a:r>
                      <a:r>
                        <a:rPr lang="en" sz="800">
                          <a:solidFill>
                            <a:schemeClr val="dk1"/>
                          </a:solidFill>
                          <a:highlight>
                            <a:srgbClr val="C9DAF8"/>
                          </a:highlight>
                        </a:rPr>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00FF00"/>
                          </a:highlight>
                        </a:rPr>
                        <a:t>Trust_Eta</a:t>
                      </a:r>
                      <a:r>
                        <a:rPr lang="en" sz="800"/>
                        <a:t>+</a:t>
                      </a:r>
                      <a:r>
                        <a:rPr lang="en" sz="800">
                          <a:solidFill>
                            <a:schemeClr val="dk1"/>
                          </a:solidFill>
                          <a:highlight>
                            <a:srgbClr val="FFFF00"/>
                          </a:highlight>
                        </a:rPr>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00FF00"/>
                          </a:highlight>
                        </a:rPr>
                        <a:t>Trust_Eta</a:t>
                      </a:r>
                      <a:r>
                        <a:rPr lang="en" sz="800"/>
                        <a:t>+</a:t>
                      </a:r>
                      <a:r>
                        <a:rPr lang="en" sz="800">
                          <a:solidFill>
                            <a:schemeClr val="dk1"/>
                          </a:solidFill>
                          <a:highlight>
                            <a:srgbClr val="C9DAF8"/>
                          </a:highlight>
                        </a:rPr>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51450">
                <a:tc>
                  <a:txBody>
                    <a:bodyPr>
                      <a:noAutofit/>
                    </a:bodyPr>
                    <a:lstStyle/>
                    <a:p>
                      <a:pPr lvl="0" rtl="0" algn="ctr">
                        <a:lnSpc>
                          <a:spcPct val="115000"/>
                        </a:lnSpc>
                        <a:spcBef>
                          <a:spcPts val="0"/>
                        </a:spcBef>
                        <a:buNone/>
                      </a:pPr>
                      <a:r>
                        <a:rPr lang="en" sz="800">
                          <a:solidFill>
                            <a:schemeClr val="dk1"/>
                          </a:solidFill>
                          <a:highlight>
                            <a:srgbClr val="FF9900"/>
                          </a:highlight>
                        </a:rPr>
                        <a:t>Delay</a:t>
                      </a:r>
                      <a:r>
                        <a:rPr lang="en" sz="800"/>
                        <a:t>+</a:t>
                      </a:r>
                      <a:r>
                        <a:rPr lang="en" sz="800">
                          <a:solidFill>
                            <a:schemeClr val="dk1"/>
                          </a:solidFill>
                          <a:highlight>
                            <a:srgbClr val="C9DAF8"/>
                          </a:highlight>
                        </a:rPr>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FF00"/>
                          </a:highlight>
                        </a:rPr>
                        <a:t>Blended Rate</a:t>
                      </a:r>
                      <a:r>
                        <a:rPr lang="en" sz="800"/>
                        <a:t>+</a:t>
                      </a:r>
                      <a:r>
                        <a:rPr lang="en" sz="800">
                          <a:solidFill>
                            <a:schemeClr val="dk1"/>
                          </a:solidFill>
                          <a:highlight>
                            <a:srgbClr val="C9DAF8"/>
                          </a:highlight>
                        </a:rPr>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9900"/>
                          </a:highlight>
                        </a:rPr>
                        <a:t>Delay</a:t>
                      </a:r>
                      <a:r>
                        <a:rPr lang="en" sz="800"/>
                        <a:t>+</a:t>
                      </a:r>
                      <a:r>
                        <a:rPr lang="en" sz="800">
                          <a:solidFill>
                            <a:schemeClr val="dk1"/>
                          </a:solidFill>
                          <a:highlight>
                            <a:srgbClr val="C9DAF8"/>
                          </a:highlight>
                        </a:rPr>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r>
              <a:tr h="251450">
                <a:tc>
                  <a:txBody>
                    <a:bodyPr>
                      <a:noAutofit/>
                    </a:bodyPr>
                    <a:lstStyle/>
                    <a:p>
                      <a:pPr lvl="0" rtl="0" algn="ctr">
                        <a:lnSpc>
                          <a:spcPct val="115000"/>
                        </a:lnSpc>
                        <a:spcBef>
                          <a:spcPts val="0"/>
                        </a:spcBef>
                        <a:buNone/>
                      </a:pPr>
                      <a:r>
                        <a:rPr lang="en" sz="800">
                          <a:solidFill>
                            <a:schemeClr val="dk1"/>
                          </a:solidFill>
                          <a:highlight>
                            <a:srgbClr val="FFFF00"/>
                          </a:highlight>
                        </a:rPr>
                        <a:t>Blended Rate</a:t>
                      </a:r>
                      <a:r>
                        <a:rPr lang="en" sz="800"/>
                        <a:t>+</a:t>
                      </a:r>
                      <a:r>
                        <a:rPr lang="en" sz="800">
                          <a:solidFill>
                            <a:schemeClr val="dk1"/>
                          </a:solidFill>
                          <a:highlight>
                            <a:srgbClr val="C9DAF8"/>
                          </a:highlight>
                        </a:rPr>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9900"/>
                          </a:highlight>
                        </a:rPr>
                        <a:t>Delay</a:t>
                      </a:r>
                      <a:r>
                        <a:rPr lang="en" sz="800"/>
                        <a:t>+Availability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FF00"/>
                          </a:highlight>
                        </a:rPr>
                        <a:t>Blended Rate</a:t>
                      </a:r>
                      <a:r>
                        <a:rPr lang="en" sz="800"/>
                        <a:t>+</a:t>
                      </a:r>
                      <a:r>
                        <a:rPr lang="en" sz="800">
                          <a:solidFill>
                            <a:schemeClr val="dk1"/>
                          </a:solidFill>
                          <a:highlight>
                            <a:srgbClr val="C9DAF8"/>
                          </a:highlight>
                        </a:rPr>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51450">
                <a:tc>
                  <a:txBody>
                    <a:bodyPr>
                      <a:noAutofit/>
                    </a:bodyPr>
                    <a:lstStyle/>
                    <a:p>
                      <a:pPr lvl="0" rtl="0" algn="ctr">
                        <a:lnSpc>
                          <a:spcPct val="115000"/>
                        </a:lnSpc>
                        <a:spcBef>
                          <a:spcPts val="0"/>
                        </a:spcBef>
                        <a:buNone/>
                      </a:pPr>
                      <a:r>
                        <a:rPr lang="en" sz="800">
                          <a:solidFill>
                            <a:schemeClr val="dk1"/>
                          </a:solidFill>
                          <a:highlight>
                            <a:srgbClr val="FF9900"/>
                          </a:highlight>
                        </a:rPr>
                        <a:t>Delay</a:t>
                      </a:r>
                      <a:r>
                        <a:rPr lang="en" sz="800"/>
                        <a:t>+Availability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00FF00"/>
                          </a:highlight>
                        </a:rPr>
                        <a:t>Trust_Eta</a:t>
                      </a:r>
                      <a:r>
                        <a:rPr lang="en" sz="800"/>
                        <a:t>+</a:t>
                      </a:r>
                      <a:r>
                        <a:rPr lang="en" sz="800">
                          <a:solidFill>
                            <a:schemeClr val="dk1"/>
                          </a:solidFill>
                          <a:highlight>
                            <a:srgbClr val="FF9900"/>
                          </a:highlight>
                        </a:rPr>
                        <a:t>Delay</a:t>
                      </a:r>
                      <a:r>
                        <a:rPr lang="en" sz="800"/>
                        <a:t>+</a:t>
                      </a:r>
                      <a:r>
                        <a:rPr lang="en" sz="800">
                          <a:solidFill>
                            <a:schemeClr val="dk1"/>
                          </a:solidFill>
                          <a:highlight>
                            <a:srgbClr val="FFFF00"/>
                          </a:highlight>
                        </a:rPr>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9900"/>
                          </a:highlight>
                        </a:rPr>
                        <a:t>Delay</a:t>
                      </a:r>
                      <a:r>
                        <a:rPr lang="en" sz="800"/>
                        <a:t>+Availability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r>
              <a:tr h="251450">
                <a:tc>
                  <a:txBody>
                    <a:bodyPr>
                      <a:noAutofit/>
                    </a:bodyPr>
                    <a:lstStyle/>
                    <a:p>
                      <a:pPr lvl="0" rtl="0" algn="ctr">
                        <a:lnSpc>
                          <a:spcPct val="115000"/>
                        </a:lnSpc>
                        <a:spcBef>
                          <a:spcPts val="0"/>
                        </a:spcBef>
                        <a:buNone/>
                      </a:pPr>
                      <a:r>
                        <a:rPr lang="en" sz="800">
                          <a:solidFill>
                            <a:schemeClr val="dk1"/>
                          </a:solidFill>
                          <a:highlight>
                            <a:srgbClr val="FF9900"/>
                          </a:highlight>
                        </a:rPr>
                        <a:t>Delay</a:t>
                      </a:r>
                      <a:r>
                        <a:rPr lang="en" sz="800"/>
                        <a:t>+</a:t>
                      </a:r>
                      <a:r>
                        <a:rPr lang="en" sz="800">
                          <a:solidFill>
                            <a:schemeClr val="dk1"/>
                          </a:solidFill>
                          <a:highlight>
                            <a:srgbClr val="FFFF00"/>
                          </a:highlight>
                        </a:rPr>
                        <a:t>Blended Rate</a:t>
                      </a:r>
                      <a:r>
                        <a:rPr lang="en" sz="800"/>
                        <a:t>+</a:t>
                      </a:r>
                      <a:r>
                        <a:rPr lang="en" sz="800">
                          <a:solidFill>
                            <a:schemeClr val="dk1"/>
                          </a:solidFill>
                          <a:highlight>
                            <a:srgbClr val="C9DAF8"/>
                          </a:highlight>
                        </a:rPr>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9900"/>
                          </a:highlight>
                        </a:rPr>
                        <a:t>Delay</a:t>
                      </a:r>
                      <a:r>
                        <a:rPr lang="en" sz="800"/>
                        <a:t>+</a:t>
                      </a:r>
                      <a:r>
                        <a:rPr lang="en" sz="800">
                          <a:solidFill>
                            <a:schemeClr val="dk1"/>
                          </a:solidFill>
                          <a:highlight>
                            <a:srgbClr val="FFFF00"/>
                          </a:highlight>
                        </a:rPr>
                        <a:t>Blended Rate</a:t>
                      </a:r>
                      <a:r>
                        <a:rPr lang="en" sz="800"/>
                        <a:t>+</a:t>
                      </a:r>
                      <a:r>
                        <a:rPr lang="en" sz="800">
                          <a:solidFill>
                            <a:schemeClr val="dk1"/>
                          </a:solidFill>
                          <a:highlight>
                            <a:srgbClr val="C9DAF8"/>
                          </a:highlight>
                        </a:rPr>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9900"/>
                          </a:highlight>
                        </a:rPr>
                        <a:t>Delay</a:t>
                      </a:r>
                      <a:r>
                        <a:rPr lang="en" sz="800"/>
                        <a:t>+</a:t>
                      </a:r>
                      <a:r>
                        <a:rPr lang="en" sz="800">
                          <a:solidFill>
                            <a:schemeClr val="dk1"/>
                          </a:solidFill>
                          <a:highlight>
                            <a:srgbClr val="FFFF00"/>
                          </a:highlight>
                        </a:rPr>
                        <a:t>Blended Rate</a:t>
                      </a:r>
                      <a:r>
                        <a:rPr lang="en" sz="800"/>
                        <a:t>+</a:t>
                      </a:r>
                      <a:r>
                        <a:rPr lang="en" sz="800">
                          <a:solidFill>
                            <a:schemeClr val="dk1"/>
                          </a:solidFill>
                          <a:highlight>
                            <a:srgbClr val="C9DAF8"/>
                          </a:highlight>
                        </a:rPr>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bl>
          </a:graphicData>
        </a:graphic>
      </p:graphicFrame>
      <p:sp>
        <p:nvSpPr>
          <p:cNvPr id="1522" name="Shape 1522"/>
          <p:cNvSpPr txBox="1"/>
          <p:nvPr/>
        </p:nvSpPr>
        <p:spPr>
          <a:xfrm>
            <a:off x="216125" y="4046800"/>
            <a:ext cx="8787000" cy="1003200"/>
          </a:xfrm>
          <a:prstGeom prst="rect">
            <a:avLst/>
          </a:prstGeom>
          <a:noFill/>
          <a:ln>
            <a:noFill/>
          </a:ln>
        </p:spPr>
        <p:txBody>
          <a:bodyPr anchorCtr="0" anchor="ctr" bIns="91425" lIns="91425" rIns="91425" wrap="square" tIns="91425">
            <a:noAutofit/>
          </a:bodyPr>
          <a:lstStyle/>
          <a:p>
            <a:pPr indent="-317500" lvl="0" marL="457200" rtl="0">
              <a:spcBef>
                <a:spcPts val="0"/>
              </a:spcBef>
              <a:buClr>
                <a:schemeClr val="dk1"/>
              </a:buClr>
              <a:buSzPts val="1400"/>
              <a:buChar char="●"/>
            </a:pPr>
            <a:r>
              <a:rPr lang="en">
                <a:solidFill>
                  <a:schemeClr val="dk1"/>
                </a:solidFill>
              </a:rPr>
              <a:t>Feature sensitivity ranked as below (high to low) for commute users:</a:t>
            </a:r>
          </a:p>
          <a:p>
            <a:pPr indent="-317500" lvl="1" marL="914400" rtl="0">
              <a:spcBef>
                <a:spcPts val="0"/>
              </a:spcBef>
              <a:buClr>
                <a:schemeClr val="dk1"/>
              </a:buClr>
              <a:buSzPts val="1400"/>
              <a:buChar char="○"/>
            </a:pPr>
            <a:r>
              <a:rPr lang="en">
                <a:solidFill>
                  <a:schemeClr val="dk1"/>
                </a:solidFill>
              </a:rPr>
              <a:t>Delay: ~25% </a:t>
            </a:r>
          </a:p>
          <a:p>
            <a:pPr indent="-317500" lvl="1" marL="914400" rtl="0">
              <a:spcBef>
                <a:spcPts val="0"/>
              </a:spcBef>
              <a:buClr>
                <a:schemeClr val="dk1"/>
              </a:buClr>
              <a:buSzPts val="1400"/>
              <a:buChar char="○"/>
            </a:pPr>
            <a:r>
              <a:rPr lang="en">
                <a:solidFill>
                  <a:schemeClr val="dk1"/>
                </a:solidFill>
              </a:rPr>
              <a:t>Blended Rate:  ~20%</a:t>
            </a:r>
          </a:p>
          <a:p>
            <a:pPr indent="-317500" lvl="1" marL="914400" rtl="0">
              <a:spcBef>
                <a:spcPts val="0"/>
              </a:spcBef>
              <a:buClr>
                <a:schemeClr val="dk1"/>
              </a:buClr>
              <a:buSzPts val="1400"/>
              <a:buChar char="○"/>
            </a:pPr>
            <a:r>
              <a:rPr lang="en">
                <a:solidFill>
                  <a:schemeClr val="dk1"/>
                </a:solidFill>
              </a:rPr>
              <a:t>ETA Promise/Trust: ~16% </a:t>
            </a: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6" name="Shape 1526"/>
        <p:cNvGrpSpPr/>
        <p:nvPr/>
      </p:nvGrpSpPr>
      <p:grpSpPr>
        <a:xfrm>
          <a:off x="0" y="0"/>
          <a:ext cx="0" cy="0"/>
          <a:chOff x="0" y="0"/>
          <a:chExt cx="0" cy="0"/>
        </a:xfrm>
      </p:grpSpPr>
      <p:sp>
        <p:nvSpPr>
          <p:cNvPr id="1527" name="Shape 1527"/>
          <p:cNvSpPr txBox="1"/>
          <p:nvPr>
            <p:ph type="title"/>
          </p:nvPr>
        </p:nvSpPr>
        <p:spPr>
          <a:xfrm>
            <a:off x="159300" y="64025"/>
            <a:ext cx="8520600" cy="515400"/>
          </a:xfrm>
          <a:prstGeom prst="rect">
            <a:avLst/>
          </a:prstGeom>
        </p:spPr>
        <p:txBody>
          <a:bodyPr anchorCtr="0" anchor="ctr" bIns="91425" lIns="91425" rIns="91425" wrap="square" tIns="91425">
            <a:noAutofit/>
          </a:bodyPr>
          <a:lstStyle/>
          <a:p>
            <a:pPr lvl="0" rtl="0">
              <a:spcBef>
                <a:spcPts val="0"/>
              </a:spcBef>
              <a:buNone/>
            </a:pPr>
            <a:r>
              <a:rPr lang="en" sz="2000"/>
              <a:t>Findings from DS- Airport</a:t>
            </a:r>
          </a:p>
        </p:txBody>
      </p:sp>
      <p:pic>
        <p:nvPicPr>
          <p:cNvPr descr="Airport_venn.png" id="1528" name="Shape 1528"/>
          <p:cNvPicPr preferRelativeResize="0"/>
          <p:nvPr/>
        </p:nvPicPr>
        <p:blipFill>
          <a:blip r:embed="rId3">
            <a:alphaModFix/>
          </a:blip>
          <a:stretch>
            <a:fillRect/>
          </a:stretch>
        </p:blipFill>
        <p:spPr>
          <a:xfrm>
            <a:off x="305425" y="493775"/>
            <a:ext cx="7966675" cy="442867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2" name="Shape 1532"/>
        <p:cNvGrpSpPr/>
        <p:nvPr/>
      </p:nvGrpSpPr>
      <p:grpSpPr>
        <a:xfrm>
          <a:off x="0" y="0"/>
          <a:ext cx="0" cy="0"/>
          <a:chOff x="0" y="0"/>
          <a:chExt cx="0" cy="0"/>
        </a:xfrm>
      </p:grpSpPr>
      <p:sp>
        <p:nvSpPr>
          <p:cNvPr id="1533" name="Shape 1533"/>
          <p:cNvSpPr txBox="1"/>
          <p:nvPr>
            <p:ph type="title"/>
          </p:nvPr>
        </p:nvSpPr>
        <p:spPr>
          <a:xfrm>
            <a:off x="159300" y="64025"/>
            <a:ext cx="8520600" cy="515400"/>
          </a:xfrm>
          <a:prstGeom prst="rect">
            <a:avLst/>
          </a:prstGeom>
        </p:spPr>
        <p:txBody>
          <a:bodyPr anchorCtr="0" anchor="ctr" bIns="91425" lIns="91425" rIns="91425" wrap="square" tIns="91425">
            <a:noAutofit/>
          </a:bodyPr>
          <a:lstStyle/>
          <a:p>
            <a:pPr lvl="0" rtl="0">
              <a:spcBef>
                <a:spcPts val="0"/>
              </a:spcBef>
              <a:buNone/>
            </a:pPr>
            <a:r>
              <a:rPr lang="en" sz="2000"/>
              <a:t>Findings from DS- Airport</a:t>
            </a:r>
          </a:p>
        </p:txBody>
      </p:sp>
      <p:graphicFrame>
        <p:nvGraphicFramePr>
          <p:cNvPr id="1534" name="Shape 1534"/>
          <p:cNvGraphicFramePr/>
          <p:nvPr/>
        </p:nvGraphicFramePr>
        <p:xfrm>
          <a:off x="199175" y="892050"/>
          <a:ext cx="3000000" cy="3000000"/>
        </p:xfrm>
        <a:graphic>
          <a:graphicData uri="http://schemas.openxmlformats.org/drawingml/2006/table">
            <a:tbl>
              <a:tblPr>
                <a:noFill/>
                <a:tableStyleId>{CF214DF8-9EB9-4027-8DC9-FBF5C9B6CFFA}</a:tableStyleId>
              </a:tblPr>
              <a:tblGrid>
                <a:gridCol w="1806150"/>
                <a:gridCol w="645050"/>
                <a:gridCol w="912300"/>
                <a:gridCol w="1806150"/>
                <a:gridCol w="451525"/>
                <a:gridCol w="912300"/>
                <a:gridCol w="1806150"/>
                <a:gridCol w="506825"/>
              </a:tblGrid>
              <a:tr h="251450">
                <a:tc gridSpan="2">
                  <a:txBody>
                    <a:bodyPr>
                      <a:noAutofit/>
                    </a:bodyPr>
                    <a:lstStyle/>
                    <a:p>
                      <a:pPr lvl="0" rtl="0" algn="ctr">
                        <a:lnSpc>
                          <a:spcPct val="115000"/>
                        </a:lnSpc>
                        <a:spcBef>
                          <a:spcPts val="0"/>
                        </a:spcBef>
                        <a:buNone/>
                      </a:pPr>
                      <a:r>
                        <a:rPr lang="en" sz="800"/>
                        <a:t>Airport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gridSpan="2">
                  <a:txBody>
                    <a:bodyPr>
                      <a:noAutofit/>
                    </a:bodyPr>
                    <a:lstStyle/>
                    <a:p>
                      <a:pPr lvl="0" rtl="0" algn="ctr">
                        <a:lnSpc>
                          <a:spcPct val="115000"/>
                        </a:lnSpc>
                        <a:spcBef>
                          <a:spcPts val="0"/>
                        </a:spcBef>
                        <a:buNone/>
                      </a:pPr>
                      <a:r>
                        <a:rPr lang="en" sz="800"/>
                        <a:t>Airport-Loyal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gridSpan="2">
                  <a:txBody>
                    <a:bodyPr>
                      <a:noAutofit/>
                    </a:bodyPr>
                    <a:lstStyle/>
                    <a:p>
                      <a:pPr lvl="0" rtl="0" algn="ctr">
                        <a:lnSpc>
                          <a:spcPct val="115000"/>
                        </a:lnSpc>
                        <a:spcBef>
                          <a:spcPts val="0"/>
                        </a:spcBef>
                        <a:buNone/>
                      </a:pPr>
                      <a:r>
                        <a:rPr lang="en" sz="800"/>
                        <a:t>Airport-NonLoyal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r>
              <a:tr h="251450">
                <a:tc>
                  <a:txBody>
                    <a:bodyPr>
                      <a:noAutofit/>
                    </a:bodyPr>
                    <a:lstStyle/>
                    <a:p>
                      <a:pPr lvl="0" rtl="0" algn="ctr">
                        <a:lnSpc>
                          <a:spcPct val="115000"/>
                        </a:lnSpc>
                        <a:spcBef>
                          <a:spcPts val="0"/>
                        </a:spcBef>
                        <a:buNone/>
                      </a:pPr>
                      <a:r>
                        <a:rPr b="1" lang="en" sz="800">
                          <a:solidFill>
                            <a:srgbClr val="555555"/>
                          </a:solidFill>
                        </a:rPr>
                        <a:t>Feature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solidFill>
                            <a:srgbClr val="555555"/>
                          </a:solidFill>
                        </a:rPr>
                        <a:t>%Users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solidFill>
                            <a:srgbClr val="555555"/>
                          </a:solidFill>
                        </a:rPr>
                        <a:t>Feature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solidFill>
                            <a:srgbClr val="555555"/>
                          </a:solidFill>
                        </a:rPr>
                        <a:t>%Users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solidFill>
                            <a:srgbClr val="555555"/>
                          </a:solidFill>
                        </a:rPr>
                        <a:t>Feature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solidFill>
                            <a:srgbClr val="555555"/>
                          </a:solidFill>
                        </a:rPr>
                        <a:t>%Users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51450">
                <a:tc>
                  <a:txBody>
                    <a:bodyPr>
                      <a:noAutofit/>
                    </a:bodyPr>
                    <a:lstStyle/>
                    <a:p>
                      <a:pPr lvl="0" rtl="0" algn="ctr">
                        <a:lnSpc>
                          <a:spcPct val="115000"/>
                        </a:lnSpc>
                        <a:spcBef>
                          <a:spcPts val="0"/>
                        </a:spcBef>
                        <a:buNone/>
                      </a:pPr>
                      <a:r>
                        <a:rPr lang="en" sz="800"/>
                        <a:t>None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15%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None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13%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None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14%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51450">
                <a:tc>
                  <a:txBody>
                    <a:bodyPr>
                      <a:noAutofit/>
                    </a:bodyPr>
                    <a:lstStyle/>
                    <a:p>
                      <a:pPr lvl="0" rtl="0" algn="ctr">
                        <a:lnSpc>
                          <a:spcPct val="115000"/>
                        </a:lnSpc>
                        <a:spcBef>
                          <a:spcPts val="0"/>
                        </a:spcBef>
                        <a:buNone/>
                      </a:pPr>
                      <a:r>
                        <a:rPr lang="en" sz="800">
                          <a:highlight>
                            <a:srgbClr val="FFFF00"/>
                          </a:highlight>
                        </a:rPr>
                        <a:t>Delay</a:t>
                      </a:r>
                      <a:r>
                        <a:rPr lang="en" sz="800"/>
                        <a:t>+</a:t>
                      </a:r>
                      <a:r>
                        <a:rPr lang="en" sz="800">
                          <a:highlight>
                            <a:srgbClr val="00FF00"/>
                          </a:highlight>
                        </a:rPr>
                        <a:t>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10%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FF00"/>
                          </a:highlight>
                        </a:rPr>
                        <a:t>Delay</a:t>
                      </a:r>
                      <a:r>
                        <a:rPr lang="en" sz="800"/>
                        <a:t>+</a:t>
                      </a:r>
                      <a:r>
                        <a:rPr lang="en" sz="800">
                          <a:solidFill>
                            <a:schemeClr val="dk1"/>
                          </a:solidFill>
                          <a:highlight>
                            <a:srgbClr val="00FF00"/>
                          </a:highlight>
                        </a:rPr>
                        <a:t>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11%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FF00"/>
                          </a:highlight>
                        </a:rPr>
                        <a:t>Delay</a:t>
                      </a:r>
                      <a:r>
                        <a:rPr lang="en" sz="800"/>
                        <a:t>+</a:t>
                      </a:r>
                      <a:r>
                        <a:rPr lang="en" sz="800">
                          <a:solidFill>
                            <a:schemeClr val="dk1"/>
                          </a:solidFill>
                          <a:highlight>
                            <a:srgbClr val="00FF00"/>
                          </a:highlight>
                        </a:rPr>
                        <a:t>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11%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51450">
                <a:tc>
                  <a:txBody>
                    <a:bodyPr>
                      <a:noAutofit/>
                    </a:bodyPr>
                    <a:lstStyle/>
                    <a:p>
                      <a:pPr lvl="0" rtl="0" algn="ctr">
                        <a:lnSpc>
                          <a:spcPct val="115000"/>
                        </a:lnSpc>
                        <a:spcBef>
                          <a:spcPts val="0"/>
                        </a:spcBef>
                        <a:buClr>
                          <a:schemeClr val="dk1"/>
                        </a:buClr>
                        <a:buSzPts val="1100"/>
                        <a:buFont typeface="Arial"/>
                        <a:buNone/>
                      </a:pPr>
                      <a:r>
                        <a:rPr lang="en" sz="800">
                          <a:solidFill>
                            <a:schemeClr val="dk1"/>
                          </a:solidFill>
                          <a:highlight>
                            <a:srgbClr val="00FF00"/>
                          </a:highlight>
                        </a:rPr>
                        <a:t>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Clr>
                          <a:schemeClr val="dk1"/>
                        </a:buClr>
                        <a:buSzPts val="1100"/>
                        <a:buFont typeface="Arial"/>
                        <a:buNone/>
                      </a:pPr>
                      <a:r>
                        <a:rPr lang="en" sz="800">
                          <a:solidFill>
                            <a:schemeClr val="dk1"/>
                          </a:solidFill>
                          <a:highlight>
                            <a:srgbClr val="00FF00"/>
                          </a:highlight>
                        </a:rPr>
                        <a:t>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10%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Clr>
                          <a:schemeClr val="dk1"/>
                        </a:buClr>
                        <a:buSzPts val="1100"/>
                        <a:buFont typeface="Arial"/>
                        <a:buNone/>
                      </a:pPr>
                      <a:r>
                        <a:rPr lang="en" sz="800">
                          <a:solidFill>
                            <a:schemeClr val="dk1"/>
                          </a:solidFill>
                          <a:highlight>
                            <a:srgbClr val="00FF00"/>
                          </a:highlight>
                        </a:rPr>
                        <a:t>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10%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51450">
                <a:tc>
                  <a:txBody>
                    <a:bodyPr>
                      <a:noAutofit/>
                    </a:bodyPr>
                    <a:lstStyle/>
                    <a:p>
                      <a:pPr lvl="0" rtl="0" algn="ctr">
                        <a:lnSpc>
                          <a:spcPct val="115000"/>
                        </a:lnSpc>
                        <a:spcBef>
                          <a:spcPts val="0"/>
                        </a:spcBef>
                        <a:buNone/>
                      </a:pPr>
                      <a:r>
                        <a:rPr lang="en" sz="800">
                          <a:highlight>
                            <a:srgbClr val="FF9900"/>
                          </a:highlight>
                        </a:rPr>
                        <a:t>Trust_Eta</a:t>
                      </a:r>
                      <a:r>
                        <a:rPr lang="en" sz="800"/>
                        <a:t>+</a:t>
                      </a:r>
                      <a:r>
                        <a:rPr lang="en" sz="800">
                          <a:solidFill>
                            <a:schemeClr val="dk1"/>
                          </a:solidFill>
                          <a:highlight>
                            <a:srgbClr val="FFFF00"/>
                          </a:highlight>
                        </a:rPr>
                        <a:t>Delay</a:t>
                      </a:r>
                      <a:r>
                        <a:rPr lang="en" sz="800"/>
                        <a:t>+</a:t>
                      </a:r>
                      <a:r>
                        <a:rPr lang="en" sz="800"/>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9900"/>
                          </a:highlight>
                        </a:rPr>
                        <a:t>Trust_Eta</a:t>
                      </a:r>
                      <a:r>
                        <a:rPr lang="en" sz="800"/>
                        <a:t>+</a:t>
                      </a:r>
                      <a:r>
                        <a:rPr lang="en" sz="800">
                          <a:solidFill>
                            <a:schemeClr val="dk1"/>
                          </a:solidFill>
                          <a:highlight>
                            <a:srgbClr val="FFFF00"/>
                          </a:highlight>
                        </a:rPr>
                        <a:t>Delay</a:t>
                      </a:r>
                      <a:r>
                        <a:rPr lang="en" sz="800"/>
                        <a:t>+</a:t>
                      </a:r>
                      <a:r>
                        <a:rPr lang="en" sz="800"/>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9900"/>
                          </a:highlight>
                        </a:rPr>
                        <a:t>Trust_Eta</a:t>
                      </a:r>
                      <a:r>
                        <a:rPr lang="en" sz="800"/>
                        <a:t>+</a:t>
                      </a:r>
                      <a:r>
                        <a:rPr lang="en" sz="800">
                          <a:solidFill>
                            <a:schemeClr val="dk1"/>
                          </a:solidFill>
                          <a:highlight>
                            <a:srgbClr val="FFFF00"/>
                          </a:highlight>
                        </a:rPr>
                        <a:t>Delay</a:t>
                      </a:r>
                      <a:r>
                        <a:rPr lang="en" sz="800"/>
                        <a:t>+</a:t>
                      </a:r>
                      <a:r>
                        <a:rPr lang="en" sz="800"/>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r>
              <a:tr h="251450">
                <a:tc>
                  <a:txBody>
                    <a:bodyPr>
                      <a:noAutofit/>
                    </a:bodyPr>
                    <a:lstStyle/>
                    <a:p>
                      <a:pPr lvl="0" rtl="0" algn="ctr">
                        <a:lnSpc>
                          <a:spcPct val="115000"/>
                        </a:lnSpc>
                        <a:spcBef>
                          <a:spcPts val="0"/>
                        </a:spcBef>
                        <a:buNone/>
                      </a:pPr>
                      <a:r>
                        <a:rPr lang="en" sz="800">
                          <a:solidFill>
                            <a:schemeClr val="dk1"/>
                          </a:solidFill>
                          <a:highlight>
                            <a:srgbClr val="FF9900"/>
                          </a:highlight>
                        </a:rPr>
                        <a:t>Trust_Eta</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9900"/>
                          </a:highlight>
                        </a:rPr>
                        <a:t>Trust_Eta</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9900"/>
                          </a:highlight>
                        </a:rPr>
                        <a:t>Trust_Eta</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51450">
                <a:tc>
                  <a:txBody>
                    <a:bodyPr>
                      <a:noAutofit/>
                    </a:bodyPr>
                    <a:lstStyle/>
                    <a:p>
                      <a:pPr lvl="0" rtl="0" algn="ctr">
                        <a:lnSpc>
                          <a:spcPct val="115000"/>
                        </a:lnSpc>
                        <a:spcBef>
                          <a:spcPts val="0"/>
                        </a:spcBef>
                        <a:buNone/>
                      </a:pPr>
                      <a:r>
                        <a:rPr lang="en" sz="800">
                          <a:solidFill>
                            <a:schemeClr val="dk1"/>
                          </a:solidFill>
                          <a:highlight>
                            <a:srgbClr val="FFFF00"/>
                          </a:highlight>
                        </a:rPr>
                        <a:t>Delay</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9900"/>
                          </a:highlight>
                        </a:rPr>
                        <a:t>Trust_Eta</a:t>
                      </a:r>
                      <a:r>
                        <a:rPr lang="en" sz="800"/>
                        <a:t>+</a:t>
                      </a:r>
                      <a:r>
                        <a:rPr lang="en" sz="800">
                          <a:solidFill>
                            <a:schemeClr val="dk1"/>
                          </a:solidFill>
                          <a:highlight>
                            <a:srgbClr val="00FF00"/>
                          </a:highlight>
                        </a:rPr>
                        <a:t>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9900"/>
                          </a:highlight>
                        </a:rPr>
                        <a:t>Trust_Eta</a:t>
                      </a:r>
                      <a:r>
                        <a:rPr lang="en" sz="800"/>
                        <a:t>+</a:t>
                      </a:r>
                      <a:r>
                        <a:rPr lang="en" sz="800">
                          <a:solidFill>
                            <a:schemeClr val="dk1"/>
                          </a:solidFill>
                          <a:highlight>
                            <a:srgbClr val="00FF00"/>
                          </a:highlight>
                        </a:rPr>
                        <a:t>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r>
              <a:tr h="251450">
                <a:tc>
                  <a:txBody>
                    <a:bodyPr>
                      <a:noAutofit/>
                    </a:bodyPr>
                    <a:lstStyle/>
                    <a:p>
                      <a:pPr lvl="0" rtl="0" algn="ctr">
                        <a:lnSpc>
                          <a:spcPct val="115000"/>
                        </a:lnSpc>
                        <a:spcBef>
                          <a:spcPts val="0"/>
                        </a:spcBef>
                        <a:buNone/>
                      </a:pPr>
                      <a:r>
                        <a:rPr lang="en" sz="800">
                          <a:solidFill>
                            <a:schemeClr val="dk1"/>
                          </a:solidFill>
                          <a:highlight>
                            <a:srgbClr val="FF9900"/>
                          </a:highlight>
                        </a:rPr>
                        <a:t>Trust_Eta</a:t>
                      </a:r>
                      <a:r>
                        <a:rPr lang="en" sz="800"/>
                        <a:t>+</a:t>
                      </a:r>
                      <a:r>
                        <a:rPr lang="en" sz="800">
                          <a:solidFill>
                            <a:schemeClr val="dk1"/>
                          </a:solidFill>
                          <a:highlight>
                            <a:srgbClr val="00FF00"/>
                          </a:highlight>
                        </a:rPr>
                        <a:t>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FF00"/>
                          </a:highlight>
                        </a:rPr>
                        <a:t>Delay</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FF00"/>
                          </a:highlight>
                        </a:rPr>
                        <a:t>Delay</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51450">
                <a:tc>
                  <a:txBody>
                    <a:bodyPr>
                      <a:noAutofit/>
                    </a:bodyPr>
                    <a:lstStyle/>
                    <a:p>
                      <a:pPr lvl="0" rtl="0" algn="ctr">
                        <a:lnSpc>
                          <a:spcPct val="115000"/>
                        </a:lnSpc>
                        <a:spcBef>
                          <a:spcPts val="0"/>
                        </a:spcBef>
                        <a:buNone/>
                      </a:pPr>
                      <a:r>
                        <a:rPr lang="en" sz="800">
                          <a:solidFill>
                            <a:schemeClr val="dk1"/>
                          </a:solidFill>
                          <a:highlight>
                            <a:srgbClr val="FF9900"/>
                          </a:highlight>
                        </a:rPr>
                        <a:t>Trust_Eta</a:t>
                      </a:r>
                      <a:r>
                        <a:rPr lang="en" sz="800"/>
                        <a:t>+</a:t>
                      </a:r>
                      <a:r>
                        <a:rPr lang="en" sz="800">
                          <a:solidFill>
                            <a:schemeClr val="dk1"/>
                          </a:solidFill>
                          <a:highlight>
                            <a:srgbClr val="FFFF00"/>
                          </a:highlight>
                        </a:rPr>
                        <a:t>Delay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FF00"/>
                          </a:highlight>
                        </a:rPr>
                        <a:t>Delay</a:t>
                      </a:r>
                      <a:r>
                        <a:rPr lang="en" sz="800"/>
                        <a:t>+</a:t>
                      </a:r>
                      <a:r>
                        <a:rPr lang="en" sz="800"/>
                        <a:t>Blended Rate</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FF00"/>
                          </a:highlight>
                        </a:rPr>
                        <a:t>Delay</a:t>
                      </a:r>
                      <a:r>
                        <a:rPr lang="en" sz="800"/>
                        <a:t>+</a:t>
                      </a:r>
                      <a:r>
                        <a:rPr lang="en" sz="800"/>
                        <a:t>Blended Rate</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r>
              <a:tr h="251450">
                <a:tc>
                  <a:txBody>
                    <a:bodyPr>
                      <a:noAutofit/>
                    </a:bodyPr>
                    <a:lstStyle/>
                    <a:p>
                      <a:pPr lvl="0" rtl="0" algn="ctr">
                        <a:lnSpc>
                          <a:spcPct val="115000"/>
                        </a:lnSpc>
                        <a:spcBef>
                          <a:spcPts val="0"/>
                        </a:spcBef>
                        <a:buNone/>
                      </a:pPr>
                      <a:r>
                        <a:rPr lang="en" sz="800">
                          <a:solidFill>
                            <a:schemeClr val="dk1"/>
                          </a:solidFill>
                          <a:highlight>
                            <a:srgbClr val="FFFF00"/>
                          </a:highlight>
                        </a:rPr>
                        <a:t>Delay</a:t>
                      </a:r>
                      <a:r>
                        <a:rPr lang="en" sz="800"/>
                        <a:t>+</a:t>
                      </a:r>
                      <a:r>
                        <a:rPr lang="en" sz="800"/>
                        <a:t>Blended Rate</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Clr>
                          <a:schemeClr val="dk1"/>
                        </a:buClr>
                        <a:buSzPts val="1100"/>
                        <a:buFont typeface="Arial"/>
                        <a:buNone/>
                      </a:pPr>
                      <a:r>
                        <a:rPr lang="en" sz="800">
                          <a:solidFill>
                            <a:schemeClr val="dk1"/>
                          </a:solidFill>
                          <a:highlight>
                            <a:srgbClr val="FF9900"/>
                          </a:highlight>
                        </a:rPr>
                        <a:t>Trust_Eta</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Clr>
                          <a:schemeClr val="dk1"/>
                        </a:buClr>
                        <a:buSzPts val="1100"/>
                        <a:buFont typeface="Arial"/>
                        <a:buNone/>
                      </a:pPr>
                      <a:r>
                        <a:rPr lang="en" sz="800">
                          <a:solidFill>
                            <a:schemeClr val="dk1"/>
                          </a:solidFill>
                          <a:highlight>
                            <a:srgbClr val="FF9900"/>
                          </a:highlight>
                        </a:rPr>
                        <a:t>Trust_Eta</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51450">
                <a:tc>
                  <a:txBody>
                    <a:bodyPr>
                      <a:noAutofit/>
                    </a:bodyPr>
                    <a:lstStyle/>
                    <a:p>
                      <a:pPr lvl="0" rtl="0" algn="ctr">
                        <a:lnSpc>
                          <a:spcPct val="115000"/>
                        </a:lnSpc>
                        <a:spcBef>
                          <a:spcPts val="0"/>
                        </a:spcBef>
                        <a:buClr>
                          <a:schemeClr val="dk1"/>
                        </a:buClr>
                        <a:buSzPts val="1100"/>
                        <a:buFont typeface="Arial"/>
                        <a:buNone/>
                      </a:pPr>
                      <a:r>
                        <a:rPr lang="en" sz="800">
                          <a:solidFill>
                            <a:schemeClr val="dk1"/>
                          </a:solidFill>
                          <a:highlight>
                            <a:srgbClr val="FF9900"/>
                          </a:highlight>
                        </a:rPr>
                        <a:t>Trust_Eta</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Clr>
                          <a:schemeClr val="dk1"/>
                        </a:buClr>
                        <a:buSzPts val="1100"/>
                        <a:buFont typeface="Arial"/>
                        <a:buNone/>
                      </a:pPr>
                      <a:r>
                        <a:rPr lang="en" sz="800">
                          <a:solidFill>
                            <a:schemeClr val="dk1"/>
                          </a:solidFill>
                          <a:highlight>
                            <a:srgbClr val="FFFF00"/>
                          </a:highlight>
                        </a:rPr>
                        <a:t>Delay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Clr>
                          <a:schemeClr val="dk1"/>
                        </a:buClr>
                        <a:buSzPts val="1100"/>
                        <a:buFont typeface="Arial"/>
                        <a:buNone/>
                      </a:pPr>
                      <a:r>
                        <a:rPr lang="en" sz="800">
                          <a:solidFill>
                            <a:schemeClr val="dk1"/>
                          </a:solidFill>
                          <a:highlight>
                            <a:srgbClr val="FFFF00"/>
                          </a:highlight>
                        </a:rPr>
                        <a:t>Delay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r>
              <a:tr h="251450">
                <a:tc>
                  <a:txBody>
                    <a:bodyPr>
                      <a:noAutofit/>
                    </a:bodyPr>
                    <a:lstStyle/>
                    <a:p>
                      <a:pPr lvl="0" rtl="0" algn="ctr">
                        <a:lnSpc>
                          <a:spcPct val="115000"/>
                        </a:lnSpc>
                        <a:spcBef>
                          <a:spcPts val="0"/>
                        </a:spcBef>
                        <a:buClr>
                          <a:schemeClr val="dk1"/>
                        </a:buClr>
                        <a:buSzPts val="1100"/>
                        <a:buFont typeface="Arial"/>
                        <a:buNone/>
                      </a:pPr>
                      <a:r>
                        <a:rPr lang="en" sz="800">
                          <a:solidFill>
                            <a:schemeClr val="dk1"/>
                          </a:solidFill>
                          <a:highlight>
                            <a:srgbClr val="FFFF00"/>
                          </a:highlight>
                        </a:rPr>
                        <a:t>Delay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9900"/>
                          </a:highlight>
                        </a:rPr>
                        <a:t>Trust_Eta</a:t>
                      </a:r>
                      <a:r>
                        <a:rPr lang="en" sz="800"/>
                        <a:t>+</a:t>
                      </a:r>
                      <a:r>
                        <a:rPr lang="en" sz="800">
                          <a:solidFill>
                            <a:schemeClr val="dk1"/>
                          </a:solidFill>
                          <a:highlight>
                            <a:srgbClr val="FFFF00"/>
                          </a:highlight>
                        </a:rPr>
                        <a:t>Delay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9900"/>
                          </a:highlight>
                        </a:rPr>
                        <a:t>Trust_Eta</a:t>
                      </a:r>
                      <a:r>
                        <a:rPr lang="en" sz="800"/>
                        <a:t>+</a:t>
                      </a:r>
                      <a:r>
                        <a:rPr lang="en" sz="800">
                          <a:solidFill>
                            <a:schemeClr val="dk1"/>
                          </a:solidFill>
                          <a:highlight>
                            <a:srgbClr val="FFFF00"/>
                          </a:highlight>
                        </a:rPr>
                        <a:t>Delay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bl>
          </a:graphicData>
        </a:graphic>
      </p:graphicFrame>
      <p:sp>
        <p:nvSpPr>
          <p:cNvPr id="1535" name="Shape 1535"/>
          <p:cNvSpPr txBox="1"/>
          <p:nvPr/>
        </p:nvSpPr>
        <p:spPr>
          <a:xfrm>
            <a:off x="222750" y="4106300"/>
            <a:ext cx="8799300" cy="1037100"/>
          </a:xfrm>
          <a:prstGeom prst="rect">
            <a:avLst/>
          </a:prstGeom>
          <a:noFill/>
          <a:ln>
            <a:noFill/>
          </a:ln>
        </p:spPr>
        <p:txBody>
          <a:bodyPr anchorCtr="0" anchor="t" bIns="91425" lIns="91425" rIns="91425" wrap="square" tIns="91425">
            <a:noAutofit/>
          </a:bodyPr>
          <a:lstStyle/>
          <a:p>
            <a:pPr indent="-317500" lvl="0" marL="457200" rtl="0">
              <a:spcBef>
                <a:spcPts val="0"/>
              </a:spcBef>
              <a:buClr>
                <a:schemeClr val="dk1"/>
              </a:buClr>
              <a:buSzPts val="1400"/>
              <a:buChar char="●"/>
            </a:pPr>
            <a:r>
              <a:rPr lang="en">
                <a:solidFill>
                  <a:schemeClr val="dk1"/>
                </a:solidFill>
              </a:rPr>
              <a:t>Feature sensitivity ranked as below (high to low) for Airport users:</a:t>
            </a:r>
          </a:p>
          <a:p>
            <a:pPr indent="-317500" lvl="1" marL="914400" rtl="0">
              <a:spcBef>
                <a:spcPts val="0"/>
              </a:spcBef>
              <a:buClr>
                <a:schemeClr val="dk1"/>
              </a:buClr>
              <a:buSzPts val="1400"/>
              <a:buChar char="○"/>
            </a:pPr>
            <a:r>
              <a:rPr lang="en">
                <a:solidFill>
                  <a:schemeClr val="dk1"/>
                </a:solidFill>
              </a:rPr>
              <a:t>Delay: 35% </a:t>
            </a:r>
          </a:p>
          <a:p>
            <a:pPr indent="-317500" lvl="1" marL="914400" rtl="0">
              <a:spcBef>
                <a:spcPts val="0"/>
              </a:spcBef>
              <a:buClr>
                <a:schemeClr val="dk1"/>
              </a:buClr>
              <a:buSzPts val="1400"/>
              <a:buChar char="○"/>
            </a:pPr>
            <a:r>
              <a:rPr lang="en">
                <a:solidFill>
                  <a:schemeClr val="dk1"/>
                </a:solidFill>
              </a:rPr>
              <a:t>ETA Promise/Trust: ~27%</a:t>
            </a:r>
          </a:p>
          <a:p>
            <a:pPr indent="-317500" lvl="1" marL="914400" rtl="0">
              <a:spcBef>
                <a:spcPts val="0"/>
              </a:spcBef>
              <a:buClr>
                <a:schemeClr val="dk1"/>
              </a:buClr>
              <a:buSzPts val="1400"/>
              <a:buChar char="○"/>
            </a:pPr>
            <a:r>
              <a:rPr lang="en">
                <a:solidFill>
                  <a:schemeClr val="dk1"/>
                </a:solidFill>
              </a:rPr>
              <a:t>Availability: ~25%</a:t>
            </a: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9" name="Shape 1539"/>
        <p:cNvGrpSpPr/>
        <p:nvPr/>
      </p:nvGrpSpPr>
      <p:grpSpPr>
        <a:xfrm>
          <a:off x="0" y="0"/>
          <a:ext cx="0" cy="0"/>
          <a:chOff x="0" y="0"/>
          <a:chExt cx="0" cy="0"/>
        </a:xfrm>
      </p:grpSpPr>
      <p:sp>
        <p:nvSpPr>
          <p:cNvPr id="1540" name="Shape 1540"/>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Insights &amp; Patterns on Service levels</a:t>
            </a:r>
          </a:p>
        </p:txBody>
      </p:sp>
      <p:graphicFrame>
        <p:nvGraphicFramePr>
          <p:cNvPr id="1541" name="Shape 1541"/>
          <p:cNvGraphicFramePr/>
          <p:nvPr/>
        </p:nvGraphicFramePr>
        <p:xfrm>
          <a:off x="203800" y="543510"/>
          <a:ext cx="3000000" cy="3000000"/>
        </p:xfrm>
        <a:graphic>
          <a:graphicData uri="http://schemas.openxmlformats.org/drawingml/2006/table">
            <a:tbl>
              <a:tblPr>
                <a:noFill/>
                <a:tableStyleId>{CF214DF8-9EB9-4027-8DC9-FBF5C9B6CFFA}</a:tableStyleId>
              </a:tblPr>
              <a:tblGrid>
                <a:gridCol w="1771425"/>
                <a:gridCol w="632650"/>
                <a:gridCol w="894750"/>
                <a:gridCol w="1771425"/>
                <a:gridCol w="442875"/>
                <a:gridCol w="894750"/>
                <a:gridCol w="1771425"/>
                <a:gridCol w="497100"/>
              </a:tblGrid>
              <a:tr h="223000">
                <a:tc gridSpan="2">
                  <a:txBody>
                    <a:bodyPr>
                      <a:noAutofit/>
                    </a:bodyPr>
                    <a:lstStyle/>
                    <a:p>
                      <a:pPr lvl="0" rtl="0" algn="ctr">
                        <a:lnSpc>
                          <a:spcPct val="115000"/>
                        </a:lnSpc>
                        <a:spcBef>
                          <a:spcPts val="0"/>
                        </a:spcBef>
                        <a:buNone/>
                      </a:pPr>
                      <a:r>
                        <a:rPr lang="en" sz="800"/>
                        <a:t>OverAll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gridSpan="2">
                  <a:txBody>
                    <a:bodyPr>
                      <a:noAutofit/>
                    </a:bodyPr>
                    <a:lstStyle/>
                    <a:p>
                      <a:pPr lvl="0" rtl="0" algn="ctr">
                        <a:lnSpc>
                          <a:spcPct val="115000"/>
                        </a:lnSpc>
                        <a:spcBef>
                          <a:spcPts val="0"/>
                        </a:spcBef>
                        <a:buNone/>
                      </a:pPr>
                      <a:r>
                        <a:rPr lang="en" sz="800"/>
                        <a:t>Loyal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gridSpan="2">
                  <a:txBody>
                    <a:bodyPr>
                      <a:noAutofit/>
                    </a:bodyPr>
                    <a:lstStyle/>
                    <a:p>
                      <a:pPr lvl="0" rtl="0" algn="ctr">
                        <a:lnSpc>
                          <a:spcPct val="115000"/>
                        </a:lnSpc>
                        <a:spcBef>
                          <a:spcPts val="0"/>
                        </a:spcBef>
                        <a:buNone/>
                      </a:pPr>
                      <a:r>
                        <a:rPr lang="en" sz="800"/>
                        <a:t>Non Loyal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r>
              <a:tr h="223000">
                <a:tc>
                  <a:txBody>
                    <a:bodyPr>
                      <a:noAutofit/>
                    </a:bodyPr>
                    <a:lstStyle/>
                    <a:p>
                      <a:pPr lvl="0" rtl="0" algn="ctr">
                        <a:lnSpc>
                          <a:spcPct val="115000"/>
                        </a:lnSpc>
                        <a:spcBef>
                          <a:spcPts val="0"/>
                        </a:spcBef>
                        <a:buNone/>
                      </a:pPr>
                      <a:r>
                        <a:rPr b="1" lang="en" sz="800">
                          <a:solidFill>
                            <a:srgbClr val="555555"/>
                          </a:solidFill>
                        </a:rPr>
                        <a:t>Feature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solidFill>
                            <a:srgbClr val="555555"/>
                          </a:solidFill>
                        </a:rPr>
                        <a:t>%Users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solidFill>
                            <a:srgbClr val="555555"/>
                          </a:solidFill>
                        </a:rPr>
                        <a:t>Feature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solidFill>
                            <a:srgbClr val="555555"/>
                          </a:solidFill>
                        </a:rPr>
                        <a:t>%Users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solidFill>
                            <a:srgbClr val="555555"/>
                          </a:solidFill>
                        </a:rPr>
                        <a:t>Feature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solidFill>
                            <a:srgbClr val="555555"/>
                          </a:solidFill>
                        </a:rPr>
                        <a:t>%Users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23000">
                <a:tc>
                  <a:txBody>
                    <a:bodyPr>
                      <a:noAutofit/>
                    </a:bodyPr>
                    <a:lstStyle/>
                    <a:p>
                      <a:pPr lvl="0" rtl="0" algn="ctr">
                        <a:lnSpc>
                          <a:spcPct val="115000"/>
                        </a:lnSpc>
                        <a:spcBef>
                          <a:spcPts val="0"/>
                        </a:spcBef>
                        <a:buNone/>
                      </a:pPr>
                      <a:r>
                        <a:rPr lang="en" sz="800"/>
                        <a:t>None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25%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None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25%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None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25%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23000">
                <a:tc>
                  <a:txBody>
                    <a:bodyPr>
                      <a:noAutofit/>
                    </a:bodyPr>
                    <a:lstStyle/>
                    <a:p>
                      <a:pPr lvl="0" rtl="0" algn="ctr">
                        <a:lnSpc>
                          <a:spcPct val="115000"/>
                        </a:lnSpc>
                        <a:spcBef>
                          <a:spcPts val="0"/>
                        </a:spcBef>
                        <a:buNone/>
                      </a:pPr>
                      <a:r>
                        <a:rPr lang="en" sz="800">
                          <a:highlight>
                            <a:srgbClr val="FFFF00"/>
                          </a:highlight>
                        </a:rPr>
                        <a:t>Delay</a:t>
                      </a:r>
                      <a:r>
                        <a:rPr lang="en" sz="800"/>
                        <a:t>+</a:t>
                      </a:r>
                      <a:r>
                        <a:rPr lang="en" sz="800">
                          <a:highlight>
                            <a:srgbClr val="00FF00"/>
                          </a:highlight>
                        </a:rPr>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6B26B"/>
                          </a:highlight>
                        </a:rPr>
                        <a:t>Trust_Eta</a:t>
                      </a:r>
                      <a:r>
                        <a:rPr lang="en" sz="800"/>
                        <a:t>+</a:t>
                      </a:r>
                      <a:r>
                        <a:rPr lang="en" sz="800">
                          <a:solidFill>
                            <a:schemeClr val="dk1"/>
                          </a:solidFill>
                          <a:highlight>
                            <a:srgbClr val="FFFF00"/>
                          </a:highlight>
                        </a:rPr>
                        <a:t>Delay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FF00"/>
                          </a:highlight>
                        </a:rPr>
                        <a:t>Delay</a:t>
                      </a:r>
                      <a:r>
                        <a:rPr lang="en" sz="800"/>
                        <a:t>+</a:t>
                      </a:r>
                      <a:r>
                        <a:rPr lang="en" sz="800">
                          <a:solidFill>
                            <a:schemeClr val="dk1"/>
                          </a:solidFill>
                          <a:highlight>
                            <a:srgbClr val="00FF00"/>
                          </a:highlight>
                        </a:rPr>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r>
              <a:tr h="223000">
                <a:tc>
                  <a:txBody>
                    <a:bodyPr>
                      <a:noAutofit/>
                    </a:bodyPr>
                    <a:lstStyle/>
                    <a:p>
                      <a:pPr lvl="0" rtl="0" algn="ctr">
                        <a:lnSpc>
                          <a:spcPct val="115000"/>
                        </a:lnSpc>
                        <a:spcBef>
                          <a:spcPts val="0"/>
                        </a:spcBef>
                        <a:buNone/>
                      </a:pPr>
                      <a:r>
                        <a:rPr lang="en" sz="800"/>
                        <a:t>Peak_Multiplier+Availability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FF00"/>
                          </a:highlight>
                        </a:rPr>
                        <a:t>Delay</a:t>
                      </a:r>
                      <a:r>
                        <a:rPr lang="en" sz="800"/>
                        <a:t>+</a:t>
                      </a:r>
                      <a:r>
                        <a:rPr lang="en" sz="800">
                          <a:solidFill>
                            <a:schemeClr val="dk1"/>
                          </a:solidFill>
                          <a:highlight>
                            <a:srgbClr val="00FF00"/>
                          </a:highlight>
                        </a:rPr>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Peak_Multiplier+Availability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23000">
                <a:tc>
                  <a:txBody>
                    <a:bodyPr>
                      <a:noAutofit/>
                    </a:bodyPr>
                    <a:lstStyle/>
                    <a:p>
                      <a:pPr lvl="0" rtl="0" algn="ctr">
                        <a:lnSpc>
                          <a:spcPct val="115000"/>
                        </a:lnSpc>
                        <a:spcBef>
                          <a:spcPts val="0"/>
                        </a:spcBef>
                        <a:buNone/>
                      </a:pPr>
                      <a:r>
                        <a:rPr lang="en" sz="800">
                          <a:highlight>
                            <a:srgbClr val="F6B26B"/>
                          </a:highlight>
                        </a:rPr>
                        <a:t>Trust_Eta</a:t>
                      </a:r>
                      <a:r>
                        <a:rPr lang="en" sz="800"/>
                        <a:t>+</a:t>
                      </a:r>
                      <a:r>
                        <a:rPr lang="en" sz="800">
                          <a:solidFill>
                            <a:schemeClr val="dk1"/>
                          </a:solidFill>
                          <a:highlight>
                            <a:srgbClr val="FFFF00"/>
                          </a:highlight>
                        </a:rPr>
                        <a:t>Delay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6B26B"/>
                          </a:highlight>
                        </a:rPr>
                        <a:t>Trust_Eta</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6B26B"/>
                          </a:highlight>
                        </a:rPr>
                        <a:t>Trust_Eta</a:t>
                      </a:r>
                      <a:r>
                        <a:rPr lang="en" sz="800"/>
                        <a:t>+</a:t>
                      </a:r>
                      <a:r>
                        <a:rPr lang="en" sz="800">
                          <a:solidFill>
                            <a:schemeClr val="dk1"/>
                          </a:solidFill>
                          <a:highlight>
                            <a:srgbClr val="FFFF00"/>
                          </a:highlight>
                        </a:rPr>
                        <a:t>Delay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r>
              <a:tr h="223000">
                <a:tc>
                  <a:txBody>
                    <a:bodyPr>
                      <a:noAutofit/>
                    </a:bodyPr>
                    <a:lstStyle/>
                    <a:p>
                      <a:pPr lvl="0" rtl="0" algn="ctr">
                        <a:lnSpc>
                          <a:spcPct val="115000"/>
                        </a:lnSpc>
                        <a:spcBef>
                          <a:spcPts val="0"/>
                        </a:spcBef>
                        <a:buNone/>
                      </a:pPr>
                      <a:r>
                        <a:rPr lang="en" sz="800">
                          <a:solidFill>
                            <a:schemeClr val="dk1"/>
                          </a:solidFill>
                          <a:highlight>
                            <a:srgbClr val="F6B26B"/>
                          </a:highlight>
                        </a:rPr>
                        <a:t>Trust_Eta</a:t>
                      </a:r>
                      <a:r>
                        <a:rPr lang="en" sz="800"/>
                        <a:t>+</a:t>
                      </a:r>
                      <a:r>
                        <a:rPr lang="en" sz="800">
                          <a:solidFill>
                            <a:schemeClr val="dk1"/>
                          </a:solidFill>
                          <a:highlight>
                            <a:srgbClr val="00FF00"/>
                          </a:highlight>
                        </a:rPr>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FF00"/>
                          </a:highlight>
                        </a:rPr>
                        <a:t>Delay</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6B26B"/>
                          </a:highlight>
                        </a:rPr>
                        <a:t>Trust_Eta</a:t>
                      </a:r>
                      <a:r>
                        <a:rPr lang="en" sz="800"/>
                        <a:t>+</a:t>
                      </a:r>
                      <a:r>
                        <a:rPr lang="en" sz="800">
                          <a:solidFill>
                            <a:schemeClr val="dk1"/>
                          </a:solidFill>
                          <a:highlight>
                            <a:srgbClr val="00FF00"/>
                          </a:highlight>
                        </a:rPr>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23000">
                <a:tc>
                  <a:txBody>
                    <a:bodyPr>
                      <a:noAutofit/>
                    </a:bodyPr>
                    <a:lstStyle/>
                    <a:p>
                      <a:pPr lvl="0" rtl="0" algn="ctr">
                        <a:lnSpc>
                          <a:spcPct val="115000"/>
                        </a:lnSpc>
                        <a:spcBef>
                          <a:spcPts val="0"/>
                        </a:spcBef>
                        <a:buNone/>
                      </a:pPr>
                      <a:r>
                        <a:rPr lang="en" sz="800">
                          <a:solidFill>
                            <a:schemeClr val="dk1"/>
                          </a:solidFill>
                          <a:highlight>
                            <a:srgbClr val="F6B26B"/>
                          </a:highlight>
                        </a:rPr>
                        <a:t>Trust_Eta</a:t>
                      </a:r>
                      <a:r>
                        <a:rPr lang="en" sz="800"/>
                        <a:t>+</a:t>
                      </a:r>
                      <a:r>
                        <a:rPr lang="en" sz="800">
                          <a:solidFill>
                            <a:schemeClr val="dk1"/>
                          </a:solidFill>
                          <a:highlight>
                            <a:srgbClr val="FFFF00"/>
                          </a:highlight>
                        </a:rPr>
                        <a:t>Delay</a:t>
                      </a:r>
                      <a:r>
                        <a:rPr lang="en" sz="800"/>
                        <a:t>+</a:t>
                      </a:r>
                      <a:r>
                        <a:rPr lang="en" sz="800">
                          <a:solidFill>
                            <a:schemeClr val="dk1"/>
                          </a:solidFill>
                          <a:highlight>
                            <a:srgbClr val="00FF00"/>
                          </a:highlight>
                        </a:rPr>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Peak_Multiplier+Availability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6B26B"/>
                          </a:highlight>
                        </a:rPr>
                        <a:t>Trust_Eta</a:t>
                      </a:r>
                      <a:r>
                        <a:rPr lang="en" sz="800"/>
                        <a:t>+</a:t>
                      </a:r>
                      <a:r>
                        <a:rPr lang="en" sz="800">
                          <a:solidFill>
                            <a:schemeClr val="dk1"/>
                          </a:solidFill>
                          <a:highlight>
                            <a:srgbClr val="FFFF00"/>
                          </a:highlight>
                        </a:rPr>
                        <a:t>Delay</a:t>
                      </a:r>
                      <a:r>
                        <a:rPr lang="en" sz="800"/>
                        <a:t>+</a:t>
                      </a:r>
                      <a:r>
                        <a:rPr lang="en" sz="800">
                          <a:solidFill>
                            <a:schemeClr val="dk1"/>
                          </a:solidFill>
                          <a:highlight>
                            <a:srgbClr val="00FF00"/>
                          </a:highlight>
                        </a:rPr>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r>
              <a:tr h="223000">
                <a:tc>
                  <a:txBody>
                    <a:bodyPr>
                      <a:noAutofit/>
                    </a:bodyPr>
                    <a:lstStyle/>
                    <a:p>
                      <a:pPr lvl="0" rtl="0" algn="ctr">
                        <a:lnSpc>
                          <a:spcPct val="115000"/>
                        </a:lnSpc>
                        <a:spcBef>
                          <a:spcPts val="0"/>
                        </a:spcBef>
                        <a:buNone/>
                      </a:pPr>
                      <a:r>
                        <a:rPr lang="en" sz="800">
                          <a:solidFill>
                            <a:schemeClr val="dk1"/>
                          </a:solidFill>
                          <a:highlight>
                            <a:srgbClr val="F6B26B"/>
                          </a:highlight>
                        </a:rPr>
                        <a:t>Trust_Eta</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00FF00"/>
                          </a:highlight>
                        </a:rPr>
                        <a:t>Blended Rate</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6B26B"/>
                          </a:highlight>
                        </a:rPr>
                        <a:t>Trust_Eta</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23000">
                <a:tc>
                  <a:txBody>
                    <a:bodyPr>
                      <a:noAutofit/>
                    </a:bodyPr>
                    <a:lstStyle/>
                    <a:p>
                      <a:pPr lvl="0" rtl="0" algn="ctr">
                        <a:lnSpc>
                          <a:spcPct val="115000"/>
                        </a:lnSpc>
                        <a:spcBef>
                          <a:spcPts val="0"/>
                        </a:spcBef>
                        <a:buNone/>
                      </a:pPr>
                      <a:r>
                        <a:rPr lang="en" sz="800">
                          <a:solidFill>
                            <a:schemeClr val="dk1"/>
                          </a:solidFill>
                          <a:highlight>
                            <a:srgbClr val="FFFF00"/>
                          </a:highlight>
                        </a:rPr>
                        <a:t>Delay</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FF00"/>
                          </a:highlight>
                        </a:rPr>
                        <a:t>Delay</a:t>
                      </a:r>
                      <a:r>
                        <a:rPr lang="en" sz="800"/>
                        <a:t>+Availability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FF00"/>
                          </a:highlight>
                        </a:rPr>
                        <a:t>Delay</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r>
              <a:tr h="223000">
                <a:tc>
                  <a:txBody>
                    <a:bodyPr>
                      <a:noAutofit/>
                    </a:bodyPr>
                    <a:lstStyle/>
                    <a:p>
                      <a:pPr lvl="0" rtl="0" algn="ctr">
                        <a:lnSpc>
                          <a:spcPct val="115000"/>
                        </a:lnSpc>
                        <a:spcBef>
                          <a:spcPts val="0"/>
                        </a:spcBef>
                        <a:buNone/>
                      </a:pPr>
                      <a:r>
                        <a:rPr lang="en" sz="800">
                          <a:solidFill>
                            <a:schemeClr val="dk1"/>
                          </a:solidFill>
                          <a:highlight>
                            <a:srgbClr val="00FF00"/>
                          </a:highlight>
                        </a:rPr>
                        <a:t>Blended Rate</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6B26B"/>
                          </a:highlight>
                        </a:rPr>
                        <a:t>Trust_Eta</a:t>
                      </a:r>
                      <a:r>
                        <a:rPr lang="en" sz="800"/>
                        <a:t>+</a:t>
                      </a:r>
                      <a:r>
                        <a:rPr lang="en" sz="800">
                          <a:solidFill>
                            <a:schemeClr val="dk1"/>
                          </a:solidFill>
                          <a:highlight>
                            <a:srgbClr val="00FF00"/>
                          </a:highlight>
                        </a:rPr>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00FF00"/>
                          </a:highlight>
                        </a:rPr>
                        <a:t>Blended Rate</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23000">
                <a:tc>
                  <a:txBody>
                    <a:bodyPr>
                      <a:noAutofit/>
                    </a:bodyPr>
                    <a:lstStyle/>
                    <a:p>
                      <a:pPr lvl="0" rtl="0" algn="ctr">
                        <a:lnSpc>
                          <a:spcPct val="115000"/>
                        </a:lnSpc>
                        <a:spcBef>
                          <a:spcPts val="0"/>
                        </a:spcBef>
                        <a:buNone/>
                      </a:pPr>
                      <a:r>
                        <a:rPr lang="en" sz="800">
                          <a:solidFill>
                            <a:schemeClr val="dk1"/>
                          </a:solidFill>
                          <a:highlight>
                            <a:srgbClr val="FFFF00"/>
                          </a:highlight>
                        </a:rPr>
                        <a:t>Delay</a:t>
                      </a:r>
                      <a:r>
                        <a:rPr lang="en" sz="800"/>
                        <a:t>+Availability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6B26B"/>
                          </a:highlight>
                        </a:rPr>
                        <a:t>Trust_Eta</a:t>
                      </a:r>
                      <a:r>
                        <a:rPr lang="en" sz="800"/>
                        <a:t>+Delay+</a:t>
                      </a:r>
                      <a:r>
                        <a:rPr lang="en" sz="800">
                          <a:solidFill>
                            <a:schemeClr val="dk1"/>
                          </a:solidFill>
                          <a:highlight>
                            <a:srgbClr val="00FF00"/>
                          </a:highlight>
                        </a:rPr>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FF00"/>
                          </a:highlight>
                        </a:rPr>
                        <a:t>Delay</a:t>
                      </a:r>
                      <a:r>
                        <a:rPr lang="en" sz="800"/>
                        <a:t>+Availability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r>
              <a:tr h="223000">
                <a:tc>
                  <a:txBody>
                    <a:bodyPr>
                      <a:noAutofit/>
                    </a:bodyPr>
                    <a:lstStyle/>
                    <a:p>
                      <a:pPr lvl="0" rtl="0" algn="ctr">
                        <a:lnSpc>
                          <a:spcPct val="115000"/>
                        </a:lnSpc>
                        <a:spcBef>
                          <a:spcPts val="0"/>
                        </a:spcBef>
                        <a:buNone/>
                      </a:pPr>
                      <a:r>
                        <a:rPr lang="en" sz="800">
                          <a:solidFill>
                            <a:schemeClr val="dk1"/>
                          </a:solidFill>
                          <a:highlight>
                            <a:srgbClr val="FFFF00"/>
                          </a:highlight>
                        </a:rPr>
                        <a:t>Delay</a:t>
                      </a:r>
                      <a:r>
                        <a:rPr lang="en" sz="800"/>
                        <a:t>+</a:t>
                      </a:r>
                      <a:r>
                        <a:rPr lang="en" sz="800">
                          <a:solidFill>
                            <a:schemeClr val="dk1"/>
                          </a:solidFill>
                          <a:highlight>
                            <a:srgbClr val="00FF00"/>
                          </a:highlight>
                        </a:rPr>
                        <a:t>Blended Rate</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FF00"/>
                          </a:highlight>
                        </a:rPr>
                        <a:t>Delay</a:t>
                      </a:r>
                      <a:r>
                        <a:rPr lang="en" sz="800"/>
                        <a:t>+</a:t>
                      </a:r>
                      <a:r>
                        <a:rPr lang="en" sz="800">
                          <a:solidFill>
                            <a:schemeClr val="dk1"/>
                          </a:solidFill>
                          <a:highlight>
                            <a:srgbClr val="00FF00"/>
                          </a:highlight>
                        </a:rPr>
                        <a:t>Blended Rate</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solidFill>
                            <a:schemeClr val="dk1"/>
                          </a:solidFill>
                          <a:highlight>
                            <a:srgbClr val="FFFF00"/>
                          </a:highlight>
                        </a:rPr>
                        <a:t>Delay</a:t>
                      </a:r>
                      <a:r>
                        <a:rPr lang="en" sz="800"/>
                        <a:t>+</a:t>
                      </a:r>
                      <a:r>
                        <a:rPr lang="en" sz="800">
                          <a:solidFill>
                            <a:schemeClr val="dk1"/>
                          </a:solidFill>
                          <a:highlight>
                            <a:srgbClr val="00FF00"/>
                          </a:highlight>
                        </a:rPr>
                        <a:t>Blended Rate</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bl>
          </a:graphicData>
        </a:graphic>
      </p:graphicFrame>
      <p:sp>
        <p:nvSpPr>
          <p:cNvPr id="1542" name="Shape 1542"/>
          <p:cNvSpPr txBox="1"/>
          <p:nvPr/>
        </p:nvSpPr>
        <p:spPr>
          <a:xfrm>
            <a:off x="237825" y="3948075"/>
            <a:ext cx="8642400" cy="1084800"/>
          </a:xfrm>
          <a:prstGeom prst="rect">
            <a:avLst/>
          </a:prstGeom>
          <a:noFill/>
          <a:ln>
            <a:noFill/>
          </a:ln>
        </p:spPr>
        <p:txBody>
          <a:bodyPr anchorCtr="0" anchor="t" bIns="91425" lIns="91425" rIns="91425" wrap="square" tIns="91425">
            <a:noAutofit/>
          </a:bodyPr>
          <a:lstStyle/>
          <a:p>
            <a:pPr indent="-317500" lvl="0" marL="457200" rtl="0">
              <a:spcBef>
                <a:spcPts val="0"/>
              </a:spcBef>
              <a:spcAft>
                <a:spcPts val="0"/>
              </a:spcAft>
              <a:buSzPts val="1400"/>
              <a:buChar char="●"/>
            </a:pPr>
            <a:r>
              <a:rPr lang="en"/>
              <a:t>Feature sensitivity ranked as below (high to low) on an overall level:</a:t>
            </a:r>
          </a:p>
          <a:p>
            <a:pPr indent="-317500" lvl="1" marL="914400" rtl="0">
              <a:spcBef>
                <a:spcPts val="0"/>
              </a:spcBef>
              <a:spcAft>
                <a:spcPts val="0"/>
              </a:spcAft>
              <a:buSzPts val="1400"/>
              <a:buChar char="○"/>
            </a:pPr>
            <a:r>
              <a:rPr lang="en"/>
              <a:t>Delay: ~25% </a:t>
            </a:r>
          </a:p>
          <a:p>
            <a:pPr indent="-317500" lvl="1" marL="914400" rtl="0">
              <a:spcBef>
                <a:spcPts val="0"/>
              </a:spcBef>
              <a:spcAft>
                <a:spcPts val="0"/>
              </a:spcAft>
              <a:buSzPts val="1400"/>
              <a:buChar char="○"/>
            </a:pPr>
            <a:r>
              <a:rPr lang="en"/>
              <a:t>Blended Rate: ~20%</a:t>
            </a:r>
          </a:p>
          <a:p>
            <a:pPr indent="-317500" lvl="1" marL="914400" rtl="0">
              <a:spcBef>
                <a:spcPts val="0"/>
              </a:spcBef>
              <a:buSzPts val="1400"/>
              <a:buChar char="○"/>
            </a:pPr>
            <a:r>
              <a:rPr lang="en"/>
              <a:t>ETA Promise/Trust: ~15% </a:t>
            </a: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6" name="Shape 1546"/>
        <p:cNvGrpSpPr/>
        <p:nvPr/>
      </p:nvGrpSpPr>
      <p:grpSpPr>
        <a:xfrm>
          <a:off x="0" y="0"/>
          <a:ext cx="0" cy="0"/>
          <a:chOff x="0" y="0"/>
          <a:chExt cx="0" cy="0"/>
        </a:xfrm>
      </p:grpSpPr>
      <p:sp>
        <p:nvSpPr>
          <p:cNvPr id="1547" name="Shape 1547"/>
          <p:cNvSpPr txBox="1"/>
          <p:nvPr>
            <p:ph idx="1" type="body"/>
          </p:nvPr>
        </p:nvSpPr>
        <p:spPr>
          <a:xfrm>
            <a:off x="110825" y="923875"/>
            <a:ext cx="8814000" cy="1143600"/>
          </a:xfrm>
          <a:prstGeom prst="rect">
            <a:avLst/>
          </a:prstGeom>
        </p:spPr>
        <p:txBody>
          <a:bodyPr anchorCtr="0" anchor="t" bIns="91425" lIns="91425" rIns="91425" wrap="square" tIns="91425">
            <a:noAutofit/>
          </a:bodyPr>
          <a:lstStyle/>
          <a:p>
            <a:pPr lvl="0" marR="0" rtl="0" algn="l">
              <a:lnSpc>
                <a:spcPct val="115000"/>
              </a:lnSpc>
              <a:spcBef>
                <a:spcPts val="0"/>
              </a:spcBef>
              <a:spcAft>
                <a:spcPts val="1600"/>
              </a:spcAft>
              <a:buNone/>
            </a:pPr>
            <a:r>
              <a:t/>
            </a:r>
            <a:endParaRPr sz="1200"/>
          </a:p>
          <a:p>
            <a:pPr lvl="0" marR="0" rtl="0" algn="l">
              <a:lnSpc>
                <a:spcPct val="115000"/>
              </a:lnSpc>
              <a:spcBef>
                <a:spcPts val="0"/>
              </a:spcBef>
              <a:spcAft>
                <a:spcPts val="1600"/>
              </a:spcAft>
              <a:buNone/>
            </a:pPr>
            <a:r>
              <a:t/>
            </a:r>
            <a:endParaRPr sz="1200"/>
          </a:p>
        </p:txBody>
      </p:sp>
      <p:sp>
        <p:nvSpPr>
          <p:cNvPr id="1548" name="Shape 1548"/>
          <p:cNvSpPr txBox="1"/>
          <p:nvPr>
            <p:ph type="title"/>
          </p:nvPr>
        </p:nvSpPr>
        <p:spPr>
          <a:xfrm>
            <a:off x="69900" y="-12175"/>
            <a:ext cx="8958600" cy="578700"/>
          </a:xfrm>
          <a:prstGeom prst="rect">
            <a:avLst/>
          </a:prstGeom>
        </p:spPr>
        <p:txBody>
          <a:bodyPr anchorCtr="0" anchor="ctr" bIns="91425" lIns="91425" rIns="91425" wrap="square" tIns="91425">
            <a:noAutofit/>
          </a:bodyPr>
          <a:lstStyle/>
          <a:p>
            <a:pPr lvl="0" rtl="0">
              <a:spcBef>
                <a:spcPts val="0"/>
              </a:spcBef>
              <a:buNone/>
            </a:pPr>
            <a:r>
              <a:rPr lang="en" sz="1800"/>
              <a:t>Subscription programs have been successful in driving loyalty among commute segment, however, penetration remains limited due to upfront payment </a:t>
            </a:r>
          </a:p>
        </p:txBody>
      </p:sp>
      <p:graphicFrame>
        <p:nvGraphicFramePr>
          <p:cNvPr id="1549" name="Shape 1549"/>
          <p:cNvGraphicFramePr/>
          <p:nvPr/>
        </p:nvGraphicFramePr>
        <p:xfrm>
          <a:off x="457200" y="685800"/>
          <a:ext cx="3000000" cy="3000000"/>
        </p:xfrm>
        <a:graphic>
          <a:graphicData uri="http://schemas.openxmlformats.org/drawingml/2006/table">
            <a:tbl>
              <a:tblPr>
                <a:noFill/>
                <a:tableStyleId>{CF214DF8-9EB9-4027-8DC9-FBF5C9B6CFFA}</a:tableStyleId>
              </a:tblPr>
              <a:tblGrid>
                <a:gridCol w="755175"/>
                <a:gridCol w="779950"/>
                <a:gridCol w="779950"/>
                <a:gridCol w="779950"/>
                <a:gridCol w="779950"/>
                <a:gridCol w="279600"/>
                <a:gridCol w="779950"/>
                <a:gridCol w="779950"/>
                <a:gridCol w="779950"/>
                <a:gridCol w="779950"/>
              </a:tblGrid>
              <a:tr h="182450">
                <a:tc>
                  <a:txBody>
                    <a:bodyPr>
                      <a:noAutofit/>
                    </a:bodyPr>
                    <a:lstStyle/>
                    <a:p>
                      <a:pPr lvl="0" rtl="0">
                        <a:spcBef>
                          <a:spcPts val="0"/>
                        </a:spcBef>
                        <a:buNone/>
                      </a:pPr>
                      <a:r>
                        <a:t/>
                      </a:r>
                      <a:endParaRPr sz="900"/>
                    </a:p>
                  </a:txBody>
                  <a:tcPr marT="19050" marB="19050" marR="28575" marL="28575" anchor="ctr">
                    <a:lnR cap="flat" cmpd="sng" w="9525">
                      <a:solidFill>
                        <a:srgbClr val="000000"/>
                      </a:solidFill>
                      <a:prstDash val="solid"/>
                      <a:round/>
                      <a:headEnd len="med" w="med" type="none"/>
                      <a:tailEnd len="med" w="med" type="none"/>
                    </a:lnR>
                  </a:tcPr>
                </a:tc>
                <a:tc gridSpan="4">
                  <a:txBody>
                    <a:bodyPr>
                      <a:noAutofit/>
                    </a:bodyPr>
                    <a:lstStyle/>
                    <a:p>
                      <a:pPr lvl="0" rtl="0" algn="ctr">
                        <a:lnSpc>
                          <a:spcPct val="115000"/>
                        </a:lnSpc>
                        <a:spcBef>
                          <a:spcPts val="0"/>
                        </a:spcBef>
                        <a:buNone/>
                      </a:pPr>
                      <a:r>
                        <a:rPr lang="en" sz="900"/>
                        <a:t>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tcPr>
                </a:tc>
                <a:tc gridSpan="4">
                  <a:txBody>
                    <a:bodyPr>
                      <a:noAutofit/>
                    </a:bodyPr>
                    <a:lstStyle/>
                    <a:p>
                      <a:pPr lvl="0" rtl="0" algn="ctr">
                        <a:lnSpc>
                          <a:spcPct val="115000"/>
                        </a:lnSpc>
                        <a:spcBef>
                          <a:spcPts val="0"/>
                        </a:spcBef>
                        <a:buNone/>
                      </a:pPr>
                      <a:r>
                        <a:rPr lang="en" sz="900"/>
                        <a:t>Non-Loyal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r>
              <a:tr h="228075">
                <a:tc>
                  <a:txBody>
                    <a:bodyPr>
                      <a:noAutofit/>
                    </a:bodyPr>
                    <a:lstStyle/>
                    <a:p>
                      <a:pPr lvl="0" rtl="0">
                        <a:spcBef>
                          <a:spcPts val="0"/>
                        </a:spcBef>
                        <a:buNone/>
                      </a:pPr>
                      <a:r>
                        <a:t/>
                      </a:r>
                      <a:endParaRPr sz="900"/>
                    </a:p>
                  </a:txBody>
                  <a:tcPr marT="19050" marB="19050" marR="28575" marL="28575" anchor="ctr">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%Select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%Share Pass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tcPr>
                </a:tc>
                <a:tc>
                  <a:txBody>
                    <a:bodyPr>
                      <a:noAutofit/>
                    </a:bodyPr>
                    <a:lstStyle/>
                    <a:p>
                      <a:pPr lvl="0" rtl="0" algn="ctr">
                        <a:lnSpc>
                          <a:spcPct val="115000"/>
                        </a:lnSpc>
                        <a:spcBef>
                          <a:spcPts val="0"/>
                        </a:spcBef>
                        <a:buNone/>
                      </a:pPr>
                      <a:r>
                        <a:rPr lang="en" sz="900"/>
                        <a:t>#Users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%Select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%Share Pass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82450">
                <a:tc>
                  <a:txBody>
                    <a:bodyPr>
                      <a:noAutofit/>
                    </a:bodyPr>
                    <a:lstStyle/>
                    <a:p>
                      <a:pPr lvl="0" rtl="0">
                        <a:lnSpc>
                          <a:spcPct val="115000"/>
                        </a:lnSpc>
                        <a:spcBef>
                          <a:spcPts val="0"/>
                        </a:spcBef>
                        <a:buNone/>
                      </a:pPr>
                      <a:r>
                        <a:rPr lang="en" sz="900"/>
                        <a:t>Pref Cat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82450">
                <a:tc>
                  <a:txBody>
                    <a:bodyPr>
                      <a:noAutofit/>
                    </a:bodyPr>
                    <a:lstStyle/>
                    <a:p>
                      <a:pPr lvl="0" rtl="0" algn="r">
                        <a:lnSpc>
                          <a:spcPct val="115000"/>
                        </a:lnSpc>
                        <a:spcBef>
                          <a:spcPts val="0"/>
                        </a:spcBef>
                        <a:buNone/>
                      </a:pPr>
                      <a:r>
                        <a:rPr lang="en" sz="900"/>
                        <a:t>Auto</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13,346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900"/>
                        <a:t>1.7%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tcPr>
                </a:tc>
                <a:tc>
                  <a:txBody>
                    <a:bodyPr>
                      <a:noAutofit/>
                    </a:bodyPr>
                    <a:lstStyle/>
                    <a:p>
                      <a:pPr lvl="0" rtl="0" algn="ctr">
                        <a:lnSpc>
                          <a:spcPct val="115000"/>
                        </a:lnSpc>
                        <a:spcBef>
                          <a:spcPts val="0"/>
                        </a:spcBef>
                        <a:buNone/>
                      </a:pPr>
                      <a:r>
                        <a:rPr lang="en" sz="900"/>
                        <a:t>55,659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45.0%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900"/>
                        <a:t>0.8%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82450">
                <a:tc>
                  <a:txBody>
                    <a:bodyPr>
                      <a:noAutofit/>
                    </a:bodyPr>
                    <a:lstStyle/>
                    <a:p>
                      <a:pPr lvl="0" rtl="0" algn="r">
                        <a:lnSpc>
                          <a:spcPct val="115000"/>
                        </a:lnSpc>
                        <a:spcBef>
                          <a:spcPts val="0"/>
                        </a:spcBef>
                        <a:buNone/>
                      </a:pPr>
                      <a:r>
                        <a:rPr lang="en" sz="900"/>
                        <a:t>Micro</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63,060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87.0%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900"/>
                        <a:t>2.9%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tcPr>
                </a:tc>
                <a:tc>
                  <a:txBody>
                    <a:bodyPr>
                      <a:noAutofit/>
                    </a:bodyPr>
                    <a:lstStyle/>
                    <a:p>
                      <a:pPr lvl="0" rtl="0" algn="ctr">
                        <a:lnSpc>
                          <a:spcPct val="115000"/>
                        </a:lnSpc>
                        <a:spcBef>
                          <a:spcPts val="0"/>
                        </a:spcBef>
                        <a:buNone/>
                      </a:pPr>
                      <a:r>
                        <a:rPr lang="en" sz="900"/>
                        <a:t>263,860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43.0%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F0EF"/>
                    </a:solidFill>
                  </a:tcPr>
                </a:tc>
                <a:tc>
                  <a:txBody>
                    <a:bodyPr>
                      <a:noAutofit/>
                    </a:bodyPr>
                    <a:lstStyle/>
                    <a:p>
                      <a:pPr lvl="0" rtl="0" algn="ctr">
                        <a:lnSpc>
                          <a:spcPct val="115000"/>
                        </a:lnSpc>
                        <a:spcBef>
                          <a:spcPts val="0"/>
                        </a:spcBef>
                        <a:buNone/>
                      </a:pPr>
                      <a:r>
                        <a:rPr lang="en" sz="900"/>
                        <a:t>1.1%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82450">
                <a:tc>
                  <a:txBody>
                    <a:bodyPr>
                      <a:noAutofit/>
                    </a:bodyPr>
                    <a:lstStyle/>
                    <a:p>
                      <a:pPr lvl="0" rtl="0" algn="r">
                        <a:lnSpc>
                          <a:spcPct val="115000"/>
                        </a:lnSpc>
                        <a:spcBef>
                          <a:spcPts val="0"/>
                        </a:spcBef>
                        <a:buNone/>
                      </a:pPr>
                      <a:r>
                        <a:rPr lang="en" sz="900"/>
                        <a:t>Mini</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30,529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87.0%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900"/>
                        <a:t>3.9%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tcPr>
                </a:tc>
                <a:tc>
                  <a:txBody>
                    <a:bodyPr>
                      <a:noAutofit/>
                    </a:bodyPr>
                    <a:lstStyle/>
                    <a:p>
                      <a:pPr lvl="0" rtl="0" algn="ctr">
                        <a:lnSpc>
                          <a:spcPct val="115000"/>
                        </a:lnSpc>
                        <a:spcBef>
                          <a:spcPts val="0"/>
                        </a:spcBef>
                        <a:buNone/>
                      </a:pPr>
                      <a:r>
                        <a:rPr lang="en" sz="900"/>
                        <a:t>118,842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44.0%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900"/>
                        <a:t>1.8%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82450">
                <a:tc>
                  <a:txBody>
                    <a:bodyPr>
                      <a:noAutofit/>
                    </a:bodyPr>
                    <a:lstStyle/>
                    <a:p>
                      <a:pPr lvl="0" rtl="0" algn="r">
                        <a:lnSpc>
                          <a:spcPct val="115000"/>
                        </a:lnSpc>
                        <a:spcBef>
                          <a:spcPts val="0"/>
                        </a:spcBef>
                        <a:buNone/>
                      </a:pPr>
                      <a:r>
                        <a:rPr lang="en" sz="900"/>
                        <a:t>Prime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19,655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87.0%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900"/>
                        <a:t>19.9%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900"/>
                        <a:t>3.8%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tcPr>
                </a:tc>
                <a:tc>
                  <a:txBody>
                    <a:bodyPr>
                      <a:noAutofit/>
                    </a:bodyPr>
                    <a:lstStyle/>
                    <a:p>
                      <a:pPr lvl="0" rtl="0" algn="ctr">
                        <a:lnSpc>
                          <a:spcPct val="115000"/>
                        </a:lnSpc>
                        <a:spcBef>
                          <a:spcPts val="0"/>
                        </a:spcBef>
                        <a:buNone/>
                      </a:pPr>
                      <a:r>
                        <a:rPr lang="en" sz="900"/>
                        <a:t>73,117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45.0%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900"/>
                        <a:t>11.4%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900"/>
                        <a:t>3.2%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82450">
                <a:tc>
                  <a:txBody>
                    <a:bodyPr>
                      <a:noAutofit/>
                    </a:bodyPr>
                    <a:lstStyle/>
                    <a:p>
                      <a:pPr lvl="0" rtl="0" algn="r">
                        <a:lnSpc>
                          <a:spcPct val="115000"/>
                        </a:lnSpc>
                        <a:spcBef>
                          <a:spcPts val="0"/>
                        </a:spcBef>
                        <a:buNone/>
                      </a:pPr>
                      <a:r>
                        <a:rPr lang="en" sz="900"/>
                        <a:t>Share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35,669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900"/>
                        <a:t>2.8%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32.7%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tcPr>
                </a:tc>
                <a:tc>
                  <a:txBody>
                    <a:bodyPr>
                      <a:noAutofit/>
                    </a:bodyPr>
                    <a:lstStyle/>
                    <a:p>
                      <a:pPr lvl="0" rtl="0" algn="ctr">
                        <a:lnSpc>
                          <a:spcPct val="115000"/>
                        </a:lnSpc>
                        <a:spcBef>
                          <a:spcPts val="0"/>
                        </a:spcBef>
                        <a:buNone/>
                      </a:pPr>
                      <a:r>
                        <a:rPr lang="en" sz="900"/>
                        <a:t>201,102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35.0%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900"/>
                        <a:t>1.2%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31.1%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bl>
          </a:graphicData>
        </a:graphic>
      </p:graphicFrame>
      <p:sp>
        <p:nvSpPr>
          <p:cNvPr id="1550" name="Shape 1550"/>
          <p:cNvSpPr txBox="1"/>
          <p:nvPr/>
        </p:nvSpPr>
        <p:spPr>
          <a:xfrm>
            <a:off x="1655850" y="2433450"/>
            <a:ext cx="4877100" cy="237000"/>
          </a:xfrm>
          <a:prstGeom prst="rect">
            <a:avLst/>
          </a:prstGeom>
          <a:noFill/>
          <a:ln>
            <a:noFill/>
          </a:ln>
        </p:spPr>
        <p:txBody>
          <a:bodyPr anchorCtr="0" anchor="ctr" bIns="91425" lIns="91425" rIns="91425" wrap="square" tIns="91425">
            <a:noAutofit/>
          </a:bodyPr>
          <a:lstStyle/>
          <a:p>
            <a:pPr lvl="0">
              <a:spcBef>
                <a:spcPts val="0"/>
              </a:spcBef>
              <a:buNone/>
            </a:pPr>
            <a:r>
              <a:rPr lang="en"/>
              <a:t>Non-Loyal users are high </a:t>
            </a:r>
            <a:r>
              <a:rPr lang="en"/>
              <a:t>potential</a:t>
            </a:r>
            <a:r>
              <a:rPr lang="en"/>
              <a:t> users - High Opportunity </a:t>
            </a:r>
          </a:p>
        </p:txBody>
      </p:sp>
      <p:graphicFrame>
        <p:nvGraphicFramePr>
          <p:cNvPr id="1551" name="Shape 1551"/>
          <p:cNvGraphicFramePr/>
          <p:nvPr/>
        </p:nvGraphicFramePr>
        <p:xfrm>
          <a:off x="425775" y="2769450"/>
          <a:ext cx="3000000" cy="3000000"/>
        </p:xfrm>
        <a:graphic>
          <a:graphicData uri="http://schemas.openxmlformats.org/drawingml/2006/table">
            <a:tbl>
              <a:tblPr>
                <a:noFill/>
                <a:tableStyleId>{CF214DF8-9EB9-4027-8DC9-FBF5C9B6CFFA}</a:tableStyleId>
              </a:tblPr>
              <a:tblGrid>
                <a:gridCol w="838200"/>
                <a:gridCol w="628650"/>
                <a:gridCol w="628650"/>
                <a:gridCol w="628650"/>
                <a:gridCol w="628650"/>
                <a:gridCol w="628650"/>
              </a:tblGrid>
              <a:tr h="200025">
                <a:tc>
                  <a:txBody>
                    <a:bodyPr>
                      <a:noAutofit/>
                    </a:bodyPr>
                    <a:lstStyle/>
                    <a:p>
                      <a:pPr lvl="0" rtl="0">
                        <a:spcBef>
                          <a:spcPts val="0"/>
                        </a:spcBef>
                        <a:buNone/>
                      </a:pPr>
                      <a:r>
                        <a:rPr lang="en" sz="900"/>
                        <a:t>Select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Rides/User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GMV/User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ATS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29.9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7,127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238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Non 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18.0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3,926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221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35.4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4CCCC"/>
                    </a:solidFill>
                  </a:tcPr>
                </a:tc>
              </a:tr>
            </a:tbl>
          </a:graphicData>
        </a:graphic>
      </p:graphicFrame>
      <p:graphicFrame>
        <p:nvGraphicFramePr>
          <p:cNvPr id="1552" name="Shape 1552"/>
          <p:cNvGraphicFramePr/>
          <p:nvPr/>
        </p:nvGraphicFramePr>
        <p:xfrm>
          <a:off x="4572000" y="2769450"/>
          <a:ext cx="3000000" cy="3000000"/>
        </p:xfrm>
        <a:graphic>
          <a:graphicData uri="http://schemas.openxmlformats.org/drawingml/2006/table">
            <a:tbl>
              <a:tblPr>
                <a:noFill/>
                <a:tableStyleId>{CF214DF8-9EB9-4027-8DC9-FBF5C9B6CFFA}</a:tableStyleId>
              </a:tblPr>
              <a:tblGrid>
                <a:gridCol w="904875"/>
                <a:gridCol w="657225"/>
                <a:gridCol w="657225"/>
                <a:gridCol w="657225"/>
                <a:gridCol w="657225"/>
                <a:gridCol w="657225"/>
              </a:tblGrid>
              <a:tr h="200025">
                <a:tc>
                  <a:txBody>
                    <a:bodyPr>
                      <a:noAutofit/>
                    </a:bodyPr>
                    <a:lstStyle/>
                    <a:p>
                      <a:pPr lvl="0" rtl="0">
                        <a:spcBef>
                          <a:spcPts val="0"/>
                        </a:spcBef>
                        <a:buClr>
                          <a:schemeClr val="dk1"/>
                        </a:buClr>
                        <a:buSzPts val="1100"/>
                        <a:buFont typeface="Arial"/>
                        <a:buNone/>
                      </a:pPr>
                      <a:r>
                        <a:rPr lang="en" sz="900">
                          <a:solidFill>
                            <a:schemeClr val="dk1"/>
                          </a:solidFill>
                        </a:rPr>
                        <a:t>Share Pass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Rides/User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GMV/User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ATS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25.5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3,944.5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155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Non 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18.2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2,099.5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117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49.5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4CCCC"/>
                    </a:solidFill>
                  </a:tcPr>
                </a:tc>
              </a:tr>
            </a:tbl>
          </a:graphicData>
        </a:graphic>
      </p:graphicFrame>
      <p:graphicFrame>
        <p:nvGraphicFramePr>
          <p:cNvPr id="1553" name="Shape 1553"/>
          <p:cNvGraphicFramePr/>
          <p:nvPr/>
        </p:nvGraphicFramePr>
        <p:xfrm>
          <a:off x="585900" y="3704238"/>
          <a:ext cx="3000000" cy="3000000"/>
        </p:xfrm>
        <a:graphic>
          <a:graphicData uri="http://schemas.openxmlformats.org/drawingml/2006/table">
            <a:tbl>
              <a:tblPr>
                <a:noFill/>
                <a:tableStyleId>{CF214DF8-9EB9-4027-8DC9-FBF5C9B6CFFA}</a:tableStyleId>
              </a:tblPr>
              <a:tblGrid>
                <a:gridCol w="952500"/>
                <a:gridCol w="952500"/>
                <a:gridCol w="952500"/>
                <a:gridCol w="952500"/>
              </a:tblGrid>
              <a:tr h="200025">
                <a:tc gridSpan="4">
                  <a:txBody>
                    <a:bodyPr>
                      <a:noAutofit/>
                    </a:bodyPr>
                    <a:lstStyle/>
                    <a:p>
                      <a:pPr lvl="0" rtl="0" algn="ctr">
                        <a:lnSpc>
                          <a:spcPct val="115000"/>
                        </a:lnSpc>
                        <a:spcBef>
                          <a:spcPts val="0"/>
                        </a:spcBef>
                        <a:buNone/>
                      </a:pPr>
                      <a:r>
                        <a:rPr lang="en" sz="900"/>
                        <a:t>Select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r>
              <a:tr h="200025">
                <a:tc>
                  <a:txBody>
                    <a:bodyPr>
                      <a:noAutofit/>
                    </a:bodyPr>
                    <a:lstStyle/>
                    <a:p>
                      <a:pPr lvl="0" rtl="0" algn="ctr">
                        <a:lnSpc>
                          <a:spcPct val="115000"/>
                        </a:lnSpc>
                        <a:spcBef>
                          <a:spcPts val="0"/>
                        </a:spcBef>
                        <a:buNone/>
                      </a:pPr>
                      <a:r>
                        <a:rPr lang="en" sz="900"/>
                        <a:t>Use Case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Pre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Post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%Change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Commute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r h="200025">
                <a:tc>
                  <a:txBody>
                    <a:bodyPr>
                      <a:noAutofit/>
                    </a:bodyPr>
                    <a:lstStyle/>
                    <a:p>
                      <a:pPr lvl="0" rtl="0">
                        <a:lnSpc>
                          <a:spcPct val="115000"/>
                        </a:lnSpc>
                        <a:spcBef>
                          <a:spcPts val="0"/>
                        </a:spcBef>
                        <a:buNone/>
                      </a:pPr>
                      <a:r>
                        <a:rPr lang="en" sz="900"/>
                        <a:t>To Airport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r h="200025">
                <a:tc>
                  <a:txBody>
                    <a:bodyPr>
                      <a:noAutofit/>
                    </a:bodyPr>
                    <a:lstStyle/>
                    <a:p>
                      <a:pPr lvl="0" rtl="0">
                        <a:lnSpc>
                          <a:spcPct val="115000"/>
                        </a:lnSpc>
                        <a:spcBef>
                          <a:spcPts val="0"/>
                        </a:spcBef>
                        <a:buNone/>
                      </a:pPr>
                      <a:r>
                        <a:rPr lang="en" sz="900"/>
                        <a:t>From Airport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r h="200025">
                <a:tc>
                  <a:txBody>
                    <a:bodyPr>
                      <a:noAutofit/>
                    </a:bodyPr>
                    <a:lstStyle/>
                    <a:p>
                      <a:pPr lvl="0" rtl="0">
                        <a:lnSpc>
                          <a:spcPct val="115000"/>
                        </a:lnSpc>
                        <a:spcBef>
                          <a:spcPts val="0"/>
                        </a:spcBef>
                        <a:buNone/>
                      </a:pPr>
                      <a:r>
                        <a:rPr lang="en" sz="900"/>
                        <a:t>Others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r h="200025">
                <a:tc>
                  <a:txBody>
                    <a:bodyPr>
                      <a:noAutofit/>
                    </a:bodyPr>
                    <a:lstStyle/>
                    <a:p>
                      <a:pPr lvl="0" rtl="0">
                        <a:lnSpc>
                          <a:spcPct val="115000"/>
                        </a:lnSpc>
                        <a:spcBef>
                          <a:spcPts val="0"/>
                        </a:spcBef>
                        <a:buNone/>
                      </a:pPr>
                      <a:r>
                        <a:rPr lang="en" sz="900"/>
                        <a:t>Total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9.8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16.2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bl>
          </a:graphicData>
        </a:graphic>
      </p:graphicFrame>
      <p:graphicFrame>
        <p:nvGraphicFramePr>
          <p:cNvPr id="1554" name="Shape 1554"/>
          <p:cNvGraphicFramePr/>
          <p:nvPr/>
        </p:nvGraphicFramePr>
        <p:xfrm>
          <a:off x="4648200" y="3704250"/>
          <a:ext cx="3000000" cy="3000000"/>
        </p:xfrm>
        <a:graphic>
          <a:graphicData uri="http://schemas.openxmlformats.org/drawingml/2006/table">
            <a:tbl>
              <a:tblPr>
                <a:noFill/>
                <a:tableStyleId>{CF214DF8-9EB9-4027-8DC9-FBF5C9B6CFFA}</a:tableStyleId>
              </a:tblPr>
              <a:tblGrid>
                <a:gridCol w="952500"/>
                <a:gridCol w="952500"/>
                <a:gridCol w="952500"/>
                <a:gridCol w="952500"/>
              </a:tblGrid>
              <a:tr h="200025">
                <a:tc gridSpan="4">
                  <a:txBody>
                    <a:bodyPr>
                      <a:noAutofit/>
                    </a:bodyPr>
                    <a:lstStyle/>
                    <a:p>
                      <a:pPr lvl="0" rtl="0" algn="ctr">
                        <a:lnSpc>
                          <a:spcPct val="115000"/>
                        </a:lnSpc>
                        <a:spcBef>
                          <a:spcPts val="0"/>
                        </a:spcBef>
                        <a:buNone/>
                      </a:pPr>
                      <a:r>
                        <a:rPr lang="en" sz="900"/>
                        <a:t>Share Pass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r>
              <a:tr h="200025">
                <a:tc>
                  <a:txBody>
                    <a:bodyPr>
                      <a:noAutofit/>
                    </a:bodyPr>
                    <a:lstStyle/>
                    <a:p>
                      <a:pPr lvl="0" rtl="0" algn="ctr">
                        <a:lnSpc>
                          <a:spcPct val="115000"/>
                        </a:lnSpc>
                        <a:spcBef>
                          <a:spcPts val="0"/>
                        </a:spcBef>
                        <a:buNone/>
                      </a:pPr>
                      <a:r>
                        <a:rPr lang="en" sz="900"/>
                        <a:t>Use Case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Pre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Post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%Change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Commute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77%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r h="200025">
                <a:tc>
                  <a:txBody>
                    <a:bodyPr>
                      <a:noAutofit/>
                    </a:bodyPr>
                    <a:lstStyle/>
                    <a:p>
                      <a:pPr lvl="0" rtl="0">
                        <a:lnSpc>
                          <a:spcPct val="115000"/>
                        </a:lnSpc>
                        <a:spcBef>
                          <a:spcPts val="0"/>
                        </a:spcBef>
                        <a:buNone/>
                      </a:pPr>
                      <a:r>
                        <a:rPr lang="en" sz="900"/>
                        <a:t>To Airport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78%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r h="200025">
                <a:tc>
                  <a:txBody>
                    <a:bodyPr>
                      <a:noAutofit/>
                    </a:bodyPr>
                    <a:lstStyle/>
                    <a:p>
                      <a:pPr lvl="0" rtl="0">
                        <a:lnSpc>
                          <a:spcPct val="115000"/>
                        </a:lnSpc>
                        <a:spcBef>
                          <a:spcPts val="0"/>
                        </a:spcBef>
                        <a:buNone/>
                      </a:pPr>
                      <a:r>
                        <a:rPr lang="en" sz="900"/>
                        <a:t>From Airport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90%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r h="200025">
                <a:tc>
                  <a:txBody>
                    <a:bodyPr>
                      <a:noAutofit/>
                    </a:bodyPr>
                    <a:lstStyle/>
                    <a:p>
                      <a:pPr lvl="0" rtl="0">
                        <a:lnSpc>
                          <a:spcPct val="115000"/>
                        </a:lnSpc>
                        <a:spcBef>
                          <a:spcPts val="0"/>
                        </a:spcBef>
                        <a:buNone/>
                      </a:pPr>
                      <a:r>
                        <a:rPr lang="en" sz="900"/>
                        <a:t>Others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93%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r h="200025">
                <a:tc>
                  <a:txBody>
                    <a:bodyPr>
                      <a:noAutofit/>
                    </a:bodyPr>
                    <a:lstStyle/>
                    <a:p>
                      <a:pPr lvl="0" rtl="0">
                        <a:lnSpc>
                          <a:spcPct val="115000"/>
                        </a:lnSpc>
                        <a:spcBef>
                          <a:spcPts val="0"/>
                        </a:spcBef>
                        <a:buNone/>
                      </a:pPr>
                      <a:r>
                        <a:rPr lang="en" sz="900"/>
                        <a:t>Total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bl>
          </a:graphicData>
        </a:graphic>
      </p:graphicFrame>
      <p:sp>
        <p:nvSpPr>
          <p:cNvPr id="1555" name="Shape 1555"/>
          <p:cNvSpPr txBox="1"/>
          <p:nvPr/>
        </p:nvSpPr>
        <p:spPr>
          <a:xfrm>
            <a:off x="585900" y="3424050"/>
            <a:ext cx="7872300" cy="237000"/>
          </a:xfrm>
          <a:prstGeom prst="rect">
            <a:avLst/>
          </a:prstGeom>
          <a:noFill/>
          <a:ln>
            <a:noFill/>
          </a:ln>
        </p:spPr>
        <p:txBody>
          <a:bodyPr anchorCtr="0" anchor="ctr" bIns="91425" lIns="91425" rIns="91425" wrap="square" tIns="91425">
            <a:noAutofit/>
          </a:bodyPr>
          <a:lstStyle/>
          <a:p>
            <a:pPr lvl="0" rtl="0" algn="ctr">
              <a:spcBef>
                <a:spcPts val="0"/>
              </a:spcBef>
              <a:buNone/>
            </a:pPr>
            <a:r>
              <a:rPr lang="en">
                <a:solidFill>
                  <a:schemeClr val="dk1"/>
                </a:solidFill>
              </a:rPr>
              <a:t>Subscription program leads to increase in rides across all use cases</a:t>
            </a: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9" name="Shape 1559"/>
        <p:cNvGrpSpPr/>
        <p:nvPr/>
      </p:nvGrpSpPr>
      <p:grpSpPr>
        <a:xfrm>
          <a:off x="0" y="0"/>
          <a:ext cx="0" cy="0"/>
          <a:chOff x="0" y="0"/>
          <a:chExt cx="0" cy="0"/>
        </a:xfrm>
      </p:grpSpPr>
      <p:sp>
        <p:nvSpPr>
          <p:cNvPr id="1560" name="Shape 1560"/>
          <p:cNvSpPr txBox="1"/>
          <p:nvPr>
            <p:ph idx="1" type="body"/>
          </p:nvPr>
        </p:nvSpPr>
        <p:spPr>
          <a:xfrm>
            <a:off x="7740225" y="2262175"/>
            <a:ext cx="1107300" cy="883800"/>
          </a:xfrm>
          <a:prstGeom prst="rect">
            <a:avLst/>
          </a:prstGeom>
        </p:spPr>
        <p:txBody>
          <a:bodyPr anchorCtr="0" anchor="t" bIns="91425" lIns="91425" rIns="91425" wrap="square" tIns="91425">
            <a:noAutofit/>
          </a:bodyPr>
          <a:lstStyle/>
          <a:p>
            <a:pPr lvl="0" marR="0" rtl="0" algn="l">
              <a:lnSpc>
                <a:spcPct val="115000"/>
              </a:lnSpc>
              <a:spcBef>
                <a:spcPts val="0"/>
              </a:spcBef>
              <a:spcAft>
                <a:spcPts val="1600"/>
              </a:spcAft>
              <a:buNone/>
            </a:pPr>
            <a:r>
              <a:rPr lang="en" sz="1200"/>
              <a:t>Add venn diagram for this</a:t>
            </a:r>
          </a:p>
        </p:txBody>
      </p:sp>
      <p:sp>
        <p:nvSpPr>
          <p:cNvPr id="1561" name="Shape 1561"/>
          <p:cNvSpPr txBox="1"/>
          <p:nvPr>
            <p:ph idx="1" type="body"/>
          </p:nvPr>
        </p:nvSpPr>
        <p:spPr>
          <a:xfrm>
            <a:off x="110825" y="923875"/>
            <a:ext cx="8814000" cy="372000"/>
          </a:xfrm>
          <a:prstGeom prst="rect">
            <a:avLst/>
          </a:prstGeom>
        </p:spPr>
        <p:txBody>
          <a:bodyPr anchorCtr="0" anchor="t" bIns="91425" lIns="91425" rIns="91425" wrap="square" tIns="91425">
            <a:noAutofit/>
          </a:bodyPr>
          <a:lstStyle/>
          <a:p>
            <a:pPr lvl="0" marR="0" rtl="0" algn="l">
              <a:lnSpc>
                <a:spcPct val="115000"/>
              </a:lnSpc>
              <a:spcBef>
                <a:spcPts val="0"/>
              </a:spcBef>
              <a:spcAft>
                <a:spcPts val="1600"/>
              </a:spcAft>
              <a:buNone/>
            </a:pPr>
            <a:r>
              <a:rPr lang="en" sz="1200"/>
              <a:t>There are 3 broad segments of users -</a:t>
            </a:r>
          </a:p>
          <a:p>
            <a:pPr indent="-304800" lvl="0" marL="457200" marR="0" rtl="0" algn="l">
              <a:lnSpc>
                <a:spcPct val="115000"/>
              </a:lnSpc>
              <a:spcBef>
                <a:spcPts val="0"/>
              </a:spcBef>
              <a:spcAft>
                <a:spcPts val="0"/>
              </a:spcAft>
              <a:buSzPts val="1200"/>
              <a:buAutoNum type="arabicPeriod"/>
            </a:pPr>
            <a:r>
              <a:rPr lang="en" sz="1200"/>
              <a:t>Only Leisure</a:t>
            </a:r>
          </a:p>
          <a:p>
            <a:pPr indent="-304800" lvl="0" marL="457200" marR="0" rtl="0" algn="l">
              <a:lnSpc>
                <a:spcPct val="115000"/>
              </a:lnSpc>
              <a:spcBef>
                <a:spcPts val="0"/>
              </a:spcBef>
              <a:spcAft>
                <a:spcPts val="0"/>
              </a:spcAft>
              <a:buSzPts val="1200"/>
              <a:buAutoNum type="arabicPeriod"/>
            </a:pPr>
            <a:r>
              <a:rPr lang="en" sz="1200"/>
              <a:t>Commute + Leisure</a:t>
            </a:r>
          </a:p>
          <a:p>
            <a:pPr indent="-304800" lvl="0" marL="457200" marR="0" rtl="0" algn="l">
              <a:lnSpc>
                <a:spcPct val="115000"/>
              </a:lnSpc>
              <a:spcBef>
                <a:spcPts val="0"/>
              </a:spcBef>
              <a:spcAft>
                <a:spcPts val="1600"/>
              </a:spcAft>
              <a:buSzPts val="1200"/>
              <a:buAutoNum type="arabicPeriod"/>
            </a:pPr>
            <a:r>
              <a:rPr lang="en" sz="1200"/>
              <a:t>Airport</a:t>
            </a:r>
          </a:p>
          <a:p>
            <a:pPr lvl="0" marR="0" rtl="0" algn="l">
              <a:lnSpc>
                <a:spcPct val="115000"/>
              </a:lnSpc>
              <a:spcBef>
                <a:spcPts val="0"/>
              </a:spcBef>
              <a:spcAft>
                <a:spcPts val="1600"/>
              </a:spcAft>
              <a:buNone/>
            </a:pPr>
            <a:r>
              <a:t/>
            </a:r>
            <a:endParaRPr sz="1200"/>
          </a:p>
        </p:txBody>
      </p:sp>
      <p:sp>
        <p:nvSpPr>
          <p:cNvPr id="1562" name="Shape 1562"/>
          <p:cNvSpPr txBox="1"/>
          <p:nvPr>
            <p:ph type="title"/>
          </p:nvPr>
        </p:nvSpPr>
        <p:spPr>
          <a:xfrm>
            <a:off x="83100" y="64025"/>
            <a:ext cx="8917800" cy="572700"/>
          </a:xfrm>
          <a:prstGeom prst="rect">
            <a:avLst/>
          </a:prstGeom>
        </p:spPr>
        <p:txBody>
          <a:bodyPr anchorCtr="0" anchor="t" bIns="91425" lIns="91425" rIns="91425" wrap="square" tIns="91425">
            <a:noAutofit/>
          </a:bodyPr>
          <a:lstStyle/>
          <a:p>
            <a:pPr lvl="0" rtl="0">
              <a:spcBef>
                <a:spcPts val="0"/>
              </a:spcBef>
              <a:buNone/>
            </a:pPr>
            <a:r>
              <a:rPr lang="en" sz="2400"/>
              <a:t>All commuters use Ola for leisure, but only leisure is the biggest segment</a:t>
            </a:r>
          </a:p>
        </p:txBody>
      </p:sp>
      <p:graphicFrame>
        <p:nvGraphicFramePr>
          <p:cNvPr id="1563" name="Shape 1563"/>
          <p:cNvGraphicFramePr/>
          <p:nvPr/>
        </p:nvGraphicFramePr>
        <p:xfrm>
          <a:off x="277050" y="2197825"/>
          <a:ext cx="3000000" cy="3000000"/>
        </p:xfrm>
        <a:graphic>
          <a:graphicData uri="http://schemas.openxmlformats.org/drawingml/2006/table">
            <a:tbl>
              <a:tblPr>
                <a:noFill/>
                <a:tableStyleId>{CF214DF8-9EB9-4027-8DC9-FBF5C9B6CFFA}</a:tableStyleId>
              </a:tblPr>
              <a:tblGrid>
                <a:gridCol w="923925"/>
                <a:gridCol w="923925"/>
                <a:gridCol w="923925"/>
                <a:gridCol w="923925"/>
                <a:gridCol w="923925"/>
                <a:gridCol w="923925"/>
                <a:gridCol w="923925"/>
                <a:gridCol w="923925"/>
              </a:tblGrid>
              <a:tr h="147900">
                <a:tc>
                  <a:txBody>
                    <a:bodyPr>
                      <a:noAutofit/>
                    </a:bodyPr>
                    <a:lstStyle/>
                    <a:p>
                      <a:pPr lvl="0" rtl="0" algn="ctr">
                        <a:lnSpc>
                          <a:spcPct val="115000"/>
                        </a:lnSpc>
                        <a:spcBef>
                          <a:spcPts val="0"/>
                        </a:spcBef>
                        <a:buNone/>
                      </a:pPr>
                      <a:r>
                        <a:rPr lang="en" sz="800"/>
                        <a:t>Commute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To_Airport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From_Airport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Other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Non-Loyal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Non-Loyal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47900">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800"/>
                        <a:t>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17,039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27,952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47900">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800"/>
                        <a:t>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13,633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34,459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47900">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7,913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20,317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47900">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35%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27%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111,919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464,474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147900">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1,729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5,252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47900">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1,327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8,216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47900">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805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4,894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47900">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800"/>
                        <a:t>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10,677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149,797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47900">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4F81BD"/>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4F81BD"/>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4F81BD"/>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4F81BD"/>
                    </a:solidFill>
                  </a:tcPr>
                </a:tc>
                <a:tc>
                  <a:txBody>
                    <a:bodyPr>
                      <a:noAutofit/>
                    </a:bodyPr>
                    <a:lstStyle/>
                    <a:p>
                      <a:pPr lvl="0" rtl="0" algn="ctr">
                        <a:lnSpc>
                          <a:spcPct val="115000"/>
                        </a:lnSpc>
                        <a:spcBef>
                          <a:spcPts val="0"/>
                        </a:spcBef>
                        <a:buNone/>
                      </a:pPr>
                      <a:r>
                        <a:rPr lang="en" sz="800"/>
                        <a:t>12%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800"/>
                        <a:t>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37,774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86,930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47900">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4F81BD"/>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4F81BD"/>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4F81BD"/>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4F81BD"/>
                    </a:solidFill>
                  </a:tcPr>
                </a:tc>
                <a:tc>
                  <a:txBody>
                    <a:bodyPr>
                      <a:noAutofit/>
                    </a:bodyPr>
                    <a:lstStyle/>
                    <a:p>
                      <a:pPr lvl="0" rtl="0" algn="ctr">
                        <a:lnSpc>
                          <a:spcPct val="115000"/>
                        </a:lnSpc>
                        <a:spcBef>
                          <a:spcPts val="0"/>
                        </a:spcBef>
                        <a:buNone/>
                      </a:pPr>
                      <a:r>
                        <a:rPr lang="en" sz="800"/>
                        <a:t>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800"/>
                        <a:t>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17,088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74,671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47900">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4F81BD"/>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4F81BD"/>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4F81BD"/>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4F81BD"/>
                    </a:solidFill>
                  </a:tcPr>
                </a:tc>
                <a:tc>
                  <a:txBody>
                    <a:bodyPr>
                      <a:noAutofit/>
                    </a:bodyPr>
                    <a:lstStyle/>
                    <a:p>
                      <a:pPr lvl="0" rtl="0" algn="ctr">
                        <a:lnSpc>
                          <a:spcPct val="115000"/>
                        </a:lnSpc>
                        <a:spcBef>
                          <a:spcPts val="0"/>
                        </a:spcBef>
                        <a:buNone/>
                      </a:pPr>
                      <a:r>
                        <a:rPr lang="en" sz="800"/>
                        <a:t>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800"/>
                        <a:t>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11,685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50,555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47900">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4F81BD"/>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4F81BD"/>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4F81BD"/>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4F81BD"/>
                    </a:solidFill>
                  </a:tcPr>
                </a:tc>
                <a:tc>
                  <a:txBody>
                    <a:bodyPr>
                      <a:noAutofit/>
                    </a:bodyPr>
                    <a:lstStyle/>
                    <a:p>
                      <a:pPr lvl="0" rtl="0" algn="ctr">
                        <a:lnSpc>
                          <a:spcPct val="115000"/>
                        </a:lnSpc>
                        <a:spcBef>
                          <a:spcPts val="0"/>
                        </a:spcBef>
                        <a:buNone/>
                      </a:pPr>
                      <a:r>
                        <a:rPr lang="en" sz="800"/>
                        <a:t>26%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84,121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760,469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147900">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3,121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19,320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47900">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789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20,560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47900">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776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15,761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7" name="Shape 1567"/>
        <p:cNvGrpSpPr/>
        <p:nvPr/>
      </p:nvGrpSpPr>
      <p:grpSpPr>
        <a:xfrm>
          <a:off x="0" y="0"/>
          <a:ext cx="0" cy="0"/>
          <a:chOff x="0" y="0"/>
          <a:chExt cx="0" cy="0"/>
        </a:xfrm>
      </p:grpSpPr>
      <p:sp>
        <p:nvSpPr>
          <p:cNvPr id="1568" name="Shape 1568"/>
          <p:cNvSpPr txBox="1"/>
          <p:nvPr>
            <p:ph type="title"/>
          </p:nvPr>
        </p:nvSpPr>
        <p:spPr>
          <a:xfrm>
            <a:off x="159300" y="64025"/>
            <a:ext cx="8520600" cy="515400"/>
          </a:xfrm>
          <a:prstGeom prst="rect">
            <a:avLst/>
          </a:prstGeom>
        </p:spPr>
        <p:txBody>
          <a:bodyPr anchorCtr="0" anchor="ctr" bIns="91425" lIns="91425" rIns="91425" wrap="square" tIns="91425">
            <a:noAutofit/>
          </a:bodyPr>
          <a:lstStyle/>
          <a:p>
            <a:pPr lvl="0" rtl="0">
              <a:spcBef>
                <a:spcPts val="0"/>
              </a:spcBef>
              <a:buNone/>
            </a:pPr>
            <a:r>
              <a:rPr lang="en" sz="2000"/>
              <a:t>Findings from DS- Leisure</a:t>
            </a:r>
          </a:p>
        </p:txBody>
      </p:sp>
      <p:pic>
        <p:nvPicPr>
          <p:cNvPr descr="Leisure_venn.png" id="1569" name="Shape 1569"/>
          <p:cNvPicPr preferRelativeResize="0"/>
          <p:nvPr/>
        </p:nvPicPr>
        <p:blipFill>
          <a:blip r:embed="rId3">
            <a:alphaModFix/>
          </a:blip>
          <a:stretch>
            <a:fillRect/>
          </a:stretch>
        </p:blipFill>
        <p:spPr>
          <a:xfrm>
            <a:off x="330925" y="544800"/>
            <a:ext cx="7507600" cy="42592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Shape 377"/>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a:t>
            </a:r>
          </a:p>
        </p:txBody>
      </p:sp>
      <p:sp>
        <p:nvSpPr>
          <p:cNvPr id="378" name="Shape 378"/>
          <p:cNvSpPr txBox="1"/>
          <p:nvPr>
            <p:ph idx="1" type="body"/>
          </p:nvPr>
        </p:nvSpPr>
        <p:spPr>
          <a:xfrm>
            <a:off x="238950" y="610325"/>
            <a:ext cx="8453700" cy="1882200"/>
          </a:xfrm>
          <a:prstGeom prst="rect">
            <a:avLst/>
          </a:prstGeom>
        </p:spPr>
        <p:txBody>
          <a:bodyPr anchorCtr="0" anchor="t" bIns="91425" lIns="91425" rIns="91425" wrap="square" tIns="91425">
            <a:noAutofit/>
          </a:bodyPr>
          <a:lstStyle/>
          <a:p>
            <a:pPr lvl="0">
              <a:lnSpc>
                <a:spcPct val="150000"/>
              </a:lnSpc>
              <a:spcBef>
                <a:spcPts val="0"/>
              </a:spcBef>
              <a:buNone/>
            </a:pPr>
            <a:r>
              <a:rPr lang="en" sz="1200">
                <a:solidFill>
                  <a:srgbClr val="000000"/>
                </a:solidFill>
              </a:rPr>
              <a:t>Guide on how to read graphs in following Slides -</a:t>
            </a:r>
          </a:p>
          <a:p>
            <a:pPr indent="-304800" lvl="0" marL="457200" rtl="0">
              <a:lnSpc>
                <a:spcPct val="150000"/>
              </a:lnSpc>
              <a:spcBef>
                <a:spcPts val="0"/>
              </a:spcBef>
              <a:spcAft>
                <a:spcPts val="0"/>
              </a:spcAft>
              <a:buClr>
                <a:srgbClr val="000000"/>
              </a:buClr>
              <a:buSzPts val="1200"/>
              <a:buChar char="●"/>
            </a:pPr>
            <a:r>
              <a:rPr lang="en" sz="1200">
                <a:solidFill>
                  <a:srgbClr val="000000"/>
                </a:solidFill>
              </a:rPr>
              <a:t>Y-axis : change in true demand (engagement with Ola) of the user &amp; x-axis: change in the respective variable</a:t>
            </a:r>
          </a:p>
          <a:p>
            <a:pPr indent="-304800" lvl="1" marL="914400" rtl="0">
              <a:lnSpc>
                <a:spcPct val="150000"/>
              </a:lnSpc>
              <a:spcBef>
                <a:spcPts val="0"/>
              </a:spcBef>
              <a:spcAft>
                <a:spcPts val="0"/>
              </a:spcAft>
              <a:buClr>
                <a:srgbClr val="000000"/>
              </a:buClr>
              <a:buSzPts val="1200"/>
              <a:buChar char="○"/>
            </a:pPr>
            <a:r>
              <a:rPr lang="en" sz="1200">
                <a:solidFill>
                  <a:srgbClr val="000000"/>
                </a:solidFill>
              </a:rPr>
              <a:t>6 months of customer data (Mar’17 - Aug’17)</a:t>
            </a:r>
          </a:p>
          <a:p>
            <a:pPr indent="-304800" lvl="0" marL="457200" rtl="0">
              <a:lnSpc>
                <a:spcPct val="150000"/>
              </a:lnSpc>
              <a:spcBef>
                <a:spcPts val="0"/>
              </a:spcBef>
              <a:spcAft>
                <a:spcPts val="0"/>
              </a:spcAft>
              <a:buClr>
                <a:srgbClr val="000000"/>
              </a:buClr>
              <a:buSzPts val="1200"/>
              <a:buChar char="●"/>
            </a:pPr>
            <a:r>
              <a:rPr lang="en" sz="1200">
                <a:solidFill>
                  <a:srgbClr val="000000"/>
                </a:solidFill>
              </a:rPr>
              <a:t>It tells the affiliation between engagement (true demand) and respective variable</a:t>
            </a:r>
          </a:p>
          <a:p>
            <a:pPr indent="-304800" lvl="0" marL="457200" rtl="0">
              <a:lnSpc>
                <a:spcPct val="150000"/>
              </a:lnSpc>
              <a:spcBef>
                <a:spcPts val="0"/>
              </a:spcBef>
              <a:spcAft>
                <a:spcPts val="0"/>
              </a:spcAft>
              <a:buClr>
                <a:srgbClr val="000000"/>
              </a:buClr>
              <a:buSzPts val="1200"/>
              <a:buChar char="●"/>
            </a:pPr>
            <a:r>
              <a:rPr lang="en" sz="1200">
                <a:solidFill>
                  <a:srgbClr val="000000"/>
                </a:solidFill>
              </a:rPr>
              <a:t>The gradient shows the variability in engagement - broader the gradient, higher is the variation in the demand</a:t>
            </a:r>
          </a:p>
          <a:p>
            <a:pPr indent="-304800" lvl="0" marL="457200" rtl="0">
              <a:lnSpc>
                <a:spcPct val="150000"/>
              </a:lnSpc>
              <a:spcBef>
                <a:spcPts val="0"/>
              </a:spcBef>
              <a:buClr>
                <a:srgbClr val="000000"/>
              </a:buClr>
              <a:buSzPts val="1200"/>
              <a:buChar char="●"/>
            </a:pPr>
            <a:r>
              <a:rPr lang="en" sz="1200">
                <a:solidFill>
                  <a:srgbClr val="000000"/>
                </a:solidFill>
              </a:rPr>
              <a:t>Example - </a:t>
            </a:r>
          </a:p>
        </p:txBody>
      </p:sp>
      <p:sp>
        <p:nvSpPr>
          <p:cNvPr id="379" name="Shape 379"/>
          <p:cNvSpPr txBox="1"/>
          <p:nvPr>
            <p:ph idx="1" type="body"/>
          </p:nvPr>
        </p:nvSpPr>
        <p:spPr>
          <a:xfrm>
            <a:off x="5223400" y="3047050"/>
            <a:ext cx="2758200" cy="995400"/>
          </a:xfrm>
          <a:prstGeom prst="rect">
            <a:avLst/>
          </a:prstGeom>
        </p:spPr>
        <p:txBody>
          <a:bodyPr anchorCtr="0" anchor="ctr" bIns="91425" lIns="91425" rIns="91425" wrap="square" tIns="91425">
            <a:noAutofit/>
          </a:bodyPr>
          <a:lstStyle/>
          <a:p>
            <a:pPr lvl="0" rtl="0">
              <a:spcBef>
                <a:spcPts val="0"/>
              </a:spcBef>
              <a:buNone/>
            </a:pPr>
            <a:r>
              <a:rPr lang="en" sz="1200">
                <a:solidFill>
                  <a:srgbClr val="000000"/>
                </a:solidFill>
              </a:rPr>
              <a:t>Availability &lt; 87% leads to demand fluctuation &amp; disengagement</a:t>
            </a:r>
          </a:p>
        </p:txBody>
      </p:sp>
      <p:pic>
        <p:nvPicPr>
          <p:cNvPr descr="Overall_Feature_Plot.png" id="380" name="Shape 380"/>
          <p:cNvPicPr preferRelativeResize="0"/>
          <p:nvPr/>
        </p:nvPicPr>
        <p:blipFill rotWithShape="1">
          <a:blip r:embed="rId3">
            <a:alphaModFix/>
          </a:blip>
          <a:srcRect b="48143" l="0" r="74821" t="0"/>
          <a:stretch/>
        </p:blipFill>
        <p:spPr>
          <a:xfrm>
            <a:off x="1824225" y="2624250"/>
            <a:ext cx="2758325" cy="2395973"/>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3" name="Shape 1573"/>
        <p:cNvGrpSpPr/>
        <p:nvPr/>
      </p:nvGrpSpPr>
      <p:grpSpPr>
        <a:xfrm>
          <a:off x="0" y="0"/>
          <a:ext cx="0" cy="0"/>
          <a:chOff x="0" y="0"/>
          <a:chExt cx="0" cy="0"/>
        </a:xfrm>
      </p:grpSpPr>
      <p:sp>
        <p:nvSpPr>
          <p:cNvPr id="1574" name="Shape 1574"/>
          <p:cNvSpPr txBox="1"/>
          <p:nvPr>
            <p:ph type="title"/>
          </p:nvPr>
        </p:nvSpPr>
        <p:spPr>
          <a:xfrm>
            <a:off x="159300" y="64025"/>
            <a:ext cx="8520600" cy="515400"/>
          </a:xfrm>
          <a:prstGeom prst="rect">
            <a:avLst/>
          </a:prstGeom>
        </p:spPr>
        <p:txBody>
          <a:bodyPr anchorCtr="0" anchor="ctr" bIns="91425" lIns="91425" rIns="91425" wrap="square" tIns="91425">
            <a:noAutofit/>
          </a:bodyPr>
          <a:lstStyle/>
          <a:p>
            <a:pPr lvl="0" rtl="0">
              <a:spcBef>
                <a:spcPts val="0"/>
              </a:spcBef>
              <a:buNone/>
            </a:pPr>
            <a:r>
              <a:rPr lang="en" sz="2000"/>
              <a:t>Findings from DS- Leisure</a:t>
            </a:r>
          </a:p>
        </p:txBody>
      </p:sp>
      <p:graphicFrame>
        <p:nvGraphicFramePr>
          <p:cNvPr id="1575" name="Shape 1575"/>
          <p:cNvGraphicFramePr/>
          <p:nvPr/>
        </p:nvGraphicFramePr>
        <p:xfrm>
          <a:off x="207675" y="849525"/>
          <a:ext cx="3000000" cy="3000000"/>
        </p:xfrm>
        <a:graphic>
          <a:graphicData uri="http://schemas.openxmlformats.org/drawingml/2006/table">
            <a:tbl>
              <a:tblPr>
                <a:noFill/>
                <a:tableStyleId>{CF214DF8-9EB9-4027-8DC9-FBF5C9B6CFFA}</a:tableStyleId>
              </a:tblPr>
              <a:tblGrid>
                <a:gridCol w="1799200"/>
                <a:gridCol w="642575"/>
                <a:gridCol w="908775"/>
                <a:gridCol w="1799200"/>
                <a:gridCol w="449800"/>
                <a:gridCol w="908775"/>
                <a:gridCol w="1799200"/>
                <a:gridCol w="504875"/>
              </a:tblGrid>
              <a:tr h="251450">
                <a:tc gridSpan="2">
                  <a:txBody>
                    <a:bodyPr>
                      <a:noAutofit/>
                    </a:bodyPr>
                    <a:lstStyle/>
                    <a:p>
                      <a:pPr lvl="0" rtl="0" algn="ctr">
                        <a:lnSpc>
                          <a:spcPct val="115000"/>
                        </a:lnSpc>
                        <a:spcBef>
                          <a:spcPts val="0"/>
                        </a:spcBef>
                        <a:buNone/>
                      </a:pPr>
                      <a:r>
                        <a:rPr lang="en" sz="800"/>
                        <a:t>Leisure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gridSpan="2">
                  <a:txBody>
                    <a:bodyPr>
                      <a:noAutofit/>
                    </a:bodyPr>
                    <a:lstStyle/>
                    <a:p>
                      <a:pPr lvl="0" rtl="0" algn="ctr">
                        <a:lnSpc>
                          <a:spcPct val="115000"/>
                        </a:lnSpc>
                        <a:spcBef>
                          <a:spcPts val="0"/>
                        </a:spcBef>
                        <a:buNone/>
                      </a:pPr>
                      <a:r>
                        <a:rPr lang="en" sz="800"/>
                        <a:t>Leisure-Loyal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gridSpan="2">
                  <a:txBody>
                    <a:bodyPr>
                      <a:noAutofit/>
                    </a:bodyPr>
                    <a:lstStyle/>
                    <a:p>
                      <a:pPr lvl="0" rtl="0" algn="ctr">
                        <a:lnSpc>
                          <a:spcPct val="115000"/>
                        </a:lnSpc>
                        <a:spcBef>
                          <a:spcPts val="0"/>
                        </a:spcBef>
                        <a:buNone/>
                      </a:pPr>
                      <a:r>
                        <a:rPr lang="en" sz="800"/>
                        <a:t>Leisure-NonLoyal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r>
              <a:tr h="251450">
                <a:tc>
                  <a:txBody>
                    <a:bodyPr>
                      <a:noAutofit/>
                    </a:bodyPr>
                    <a:lstStyle/>
                    <a:p>
                      <a:pPr lvl="0" rtl="0" algn="ctr">
                        <a:lnSpc>
                          <a:spcPct val="115000"/>
                        </a:lnSpc>
                        <a:spcBef>
                          <a:spcPts val="0"/>
                        </a:spcBef>
                        <a:buNone/>
                      </a:pPr>
                      <a:r>
                        <a:rPr b="1" lang="en" sz="800">
                          <a:solidFill>
                            <a:srgbClr val="555555"/>
                          </a:solidFill>
                        </a:rPr>
                        <a:t>Feature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solidFill>
                            <a:srgbClr val="555555"/>
                          </a:solidFill>
                        </a:rPr>
                        <a:t>%Users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solidFill>
                            <a:srgbClr val="555555"/>
                          </a:solidFill>
                        </a:rPr>
                        <a:t>Feature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solidFill>
                            <a:srgbClr val="555555"/>
                          </a:solidFill>
                        </a:rPr>
                        <a:t>%Users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solidFill>
                            <a:srgbClr val="555555"/>
                          </a:solidFill>
                        </a:rPr>
                        <a:t>Feature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solidFill>
                            <a:srgbClr val="555555"/>
                          </a:solidFill>
                        </a:rPr>
                        <a:t>%Users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51450">
                <a:tc>
                  <a:txBody>
                    <a:bodyPr>
                      <a:noAutofit/>
                    </a:bodyPr>
                    <a:lstStyle/>
                    <a:p>
                      <a:pPr lvl="0" rtl="0" algn="ctr">
                        <a:lnSpc>
                          <a:spcPct val="115000"/>
                        </a:lnSpc>
                        <a:spcBef>
                          <a:spcPts val="0"/>
                        </a:spcBef>
                        <a:buNone/>
                      </a:pPr>
                      <a:r>
                        <a:rPr lang="en" sz="800"/>
                        <a:t>None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25%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None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26%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None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25%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51450">
                <a:tc>
                  <a:txBody>
                    <a:bodyPr>
                      <a:noAutofit/>
                    </a:bodyPr>
                    <a:lstStyle/>
                    <a:p>
                      <a:pPr lvl="0" rtl="0" algn="ctr">
                        <a:lnSpc>
                          <a:spcPct val="115000"/>
                        </a:lnSpc>
                        <a:spcBef>
                          <a:spcPts val="0"/>
                        </a:spcBef>
                        <a:buNone/>
                      </a:pPr>
                      <a:r>
                        <a:rPr lang="en" sz="800"/>
                        <a:t>Trust_Eta+Delay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Trust_Eta+Delay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Trust_Eta+Delay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51450">
                <a:tc>
                  <a:txBody>
                    <a:bodyPr>
                      <a:noAutofit/>
                    </a:bodyPr>
                    <a:lstStyle/>
                    <a:p>
                      <a:pPr lvl="0" rtl="0" algn="ctr">
                        <a:lnSpc>
                          <a:spcPct val="115000"/>
                        </a:lnSpc>
                        <a:spcBef>
                          <a:spcPts val="0"/>
                        </a:spcBef>
                        <a:buNone/>
                      </a:pPr>
                      <a:r>
                        <a:rPr lang="en" sz="800"/>
                        <a:t>Delay+</a:t>
                      </a:r>
                      <a:r>
                        <a:rPr lang="en" sz="800"/>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Delay+</a:t>
                      </a:r>
                      <a:r>
                        <a:rPr lang="en" sz="800"/>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Delay+</a:t>
                      </a:r>
                      <a:r>
                        <a:rPr lang="en" sz="800"/>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51450">
                <a:tc>
                  <a:txBody>
                    <a:bodyPr>
                      <a:noAutofit/>
                    </a:bodyPr>
                    <a:lstStyle/>
                    <a:p>
                      <a:pPr lvl="0" rtl="0" algn="ctr">
                        <a:lnSpc>
                          <a:spcPct val="115000"/>
                        </a:lnSpc>
                        <a:spcBef>
                          <a:spcPts val="0"/>
                        </a:spcBef>
                        <a:buNone/>
                      </a:pPr>
                      <a:r>
                        <a:rPr lang="en" sz="800"/>
                        <a:t>Peak_Multiplier+Availability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Trust_Eta+Peak_Multiplier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Peak_Multiplier+Availability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r>
              <a:tr h="251450">
                <a:tc>
                  <a:txBody>
                    <a:bodyPr>
                      <a:noAutofit/>
                    </a:bodyPr>
                    <a:lstStyle/>
                    <a:p>
                      <a:pPr lvl="0" rtl="0" algn="ctr">
                        <a:lnSpc>
                          <a:spcPct val="115000"/>
                        </a:lnSpc>
                        <a:spcBef>
                          <a:spcPts val="0"/>
                        </a:spcBef>
                        <a:buNone/>
                      </a:pPr>
                      <a:r>
                        <a:rPr lang="en" sz="800"/>
                        <a:t>Trust_Eta+</a:t>
                      </a:r>
                      <a:r>
                        <a:rPr lang="en" sz="800"/>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Delay+Peak_Multiplier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Trust_Eta+</a:t>
                      </a:r>
                      <a:r>
                        <a:rPr lang="en" sz="800"/>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51450">
                <a:tc>
                  <a:txBody>
                    <a:bodyPr>
                      <a:noAutofit/>
                    </a:bodyPr>
                    <a:lstStyle/>
                    <a:p>
                      <a:pPr lvl="0" rtl="0" algn="ctr">
                        <a:lnSpc>
                          <a:spcPct val="115000"/>
                        </a:lnSpc>
                        <a:spcBef>
                          <a:spcPts val="0"/>
                        </a:spcBef>
                        <a:buNone/>
                      </a:pPr>
                      <a:r>
                        <a:rPr lang="en" sz="800"/>
                        <a:t>Trust_Eta+Delay+</a:t>
                      </a:r>
                      <a:r>
                        <a:rPr lang="en" sz="800"/>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Peak_Multiplier+Availability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Trust_Eta+Delay+</a:t>
                      </a:r>
                      <a:r>
                        <a:rPr lang="en" sz="800"/>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r>
              <a:tr h="251450">
                <a:tc>
                  <a:txBody>
                    <a:bodyPr>
                      <a:noAutofit/>
                    </a:bodyPr>
                    <a:lstStyle/>
                    <a:p>
                      <a:pPr lvl="0" rtl="0" algn="ctr">
                        <a:lnSpc>
                          <a:spcPct val="115000"/>
                        </a:lnSpc>
                        <a:spcBef>
                          <a:spcPts val="0"/>
                        </a:spcBef>
                        <a:buNone/>
                      </a:pPr>
                      <a:r>
                        <a:rPr lang="en" sz="800"/>
                        <a:t>Trust_Eta+Peak_Multiplier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Blended Rate</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Trust_Eta+Peak_Multiplier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51450">
                <a:tc>
                  <a:txBody>
                    <a:bodyPr>
                      <a:noAutofit/>
                    </a:bodyPr>
                    <a:lstStyle/>
                    <a:p>
                      <a:pPr lvl="0" rtl="0" algn="ctr">
                        <a:lnSpc>
                          <a:spcPct val="115000"/>
                        </a:lnSpc>
                        <a:spcBef>
                          <a:spcPts val="0"/>
                        </a:spcBef>
                        <a:buNone/>
                      </a:pPr>
                      <a:r>
                        <a:rPr lang="en" sz="800"/>
                        <a:t>Delay+Peak_Multiplier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Delay+Availability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Delay+Peak_Multiplier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r>
              <a:tr h="251450">
                <a:tc>
                  <a:txBody>
                    <a:bodyPr>
                      <a:noAutofit/>
                    </a:bodyPr>
                    <a:lstStyle/>
                    <a:p>
                      <a:pPr lvl="0" rtl="0" algn="ctr">
                        <a:lnSpc>
                          <a:spcPct val="115000"/>
                        </a:lnSpc>
                        <a:spcBef>
                          <a:spcPts val="0"/>
                        </a:spcBef>
                        <a:buNone/>
                      </a:pPr>
                      <a:r>
                        <a:rPr lang="en" sz="800"/>
                        <a:t>Blended Rate</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Trust_Eta+</a:t>
                      </a:r>
                      <a:r>
                        <a:rPr lang="en" sz="800"/>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Blended Rate</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51450">
                <a:tc>
                  <a:txBody>
                    <a:bodyPr>
                      <a:noAutofit/>
                    </a:bodyPr>
                    <a:lstStyle/>
                    <a:p>
                      <a:pPr lvl="0" rtl="0" algn="ctr">
                        <a:lnSpc>
                          <a:spcPct val="115000"/>
                        </a:lnSpc>
                        <a:spcBef>
                          <a:spcPts val="0"/>
                        </a:spcBef>
                        <a:buNone/>
                      </a:pPr>
                      <a:r>
                        <a:rPr lang="en" sz="800"/>
                        <a:t>Delay+Availability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Trust_Eta+Delay+</a:t>
                      </a:r>
                      <a:r>
                        <a:rPr lang="en" sz="800"/>
                        <a:t>Blended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Delay+Availability</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c>
                  <a:txBody>
                    <a:bodyPr>
                      <a:noAutofit/>
                    </a:bodyPr>
                    <a:lstStyle/>
                    <a:p>
                      <a:pPr lvl="0" rtl="0" algn="ctr">
                        <a:lnSpc>
                          <a:spcPct val="115000"/>
                        </a:lnSpc>
                        <a:spcBef>
                          <a:spcPts val="0"/>
                        </a:spcBef>
                        <a:buNone/>
                      </a:pPr>
                      <a:r>
                        <a:rPr lang="en" sz="8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DFD"/>
                    </a:solidFill>
                  </a:tcPr>
                </a:tc>
              </a:tr>
              <a:tr h="251450">
                <a:tc>
                  <a:txBody>
                    <a:bodyPr>
                      <a:noAutofit/>
                    </a:bodyPr>
                    <a:lstStyle/>
                    <a:p>
                      <a:pPr lvl="0" rtl="0" algn="ctr">
                        <a:lnSpc>
                          <a:spcPct val="115000"/>
                        </a:lnSpc>
                        <a:spcBef>
                          <a:spcPts val="0"/>
                        </a:spcBef>
                        <a:buNone/>
                      </a:pPr>
                      <a:r>
                        <a:rPr lang="en" sz="800"/>
                        <a:t>Delay+</a:t>
                      </a:r>
                      <a:r>
                        <a:rPr lang="en" sz="800"/>
                        <a:t>Blended Rate</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Delay+</a:t>
                      </a:r>
                      <a:r>
                        <a:rPr lang="en" sz="800"/>
                        <a:t>Blended Rate</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CCCCCC"/>
                      </a:solidFill>
                      <a:prstDash val="solid"/>
                      <a:round/>
                      <a:headEnd len="med" w="med" type="none"/>
                      <a:tailEnd len="med" w="med" type="none"/>
                    </a:lnT>
                    <a:lnB cap="flat" cmpd="sng" w="9525">
                      <a:solidFill>
                        <a:srgbClr val="CCCCCC"/>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Delay+</a:t>
                      </a:r>
                      <a:r>
                        <a:rPr lang="en" sz="800"/>
                        <a:t>Blended Rate</a:t>
                      </a:r>
                      <a:r>
                        <a:rPr lang="en" sz="800"/>
                        <a:t>+Peak_Multiplier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bl>
          </a:graphicData>
        </a:graphic>
      </p:graphicFrame>
      <p:sp>
        <p:nvSpPr>
          <p:cNvPr id="1576" name="Shape 1576"/>
          <p:cNvSpPr txBox="1"/>
          <p:nvPr/>
        </p:nvSpPr>
        <p:spPr>
          <a:xfrm>
            <a:off x="255050" y="4259325"/>
            <a:ext cx="8765100" cy="688500"/>
          </a:xfrm>
          <a:prstGeom prst="rect">
            <a:avLst/>
          </a:prstGeom>
          <a:noFill/>
          <a:ln>
            <a:noFill/>
          </a:ln>
        </p:spPr>
        <p:txBody>
          <a:bodyPr anchorCtr="0" anchor="t" bIns="91425" lIns="91425" rIns="91425" wrap="square" tIns="91425">
            <a:noAutofit/>
          </a:bodyPr>
          <a:lstStyle/>
          <a:p>
            <a:pPr indent="-317500" lvl="0" marL="457200">
              <a:spcBef>
                <a:spcPts val="0"/>
              </a:spcBef>
              <a:buSzPts val="1400"/>
              <a:buChar char="●"/>
            </a:pPr>
            <a:r>
              <a:rPr lang="en"/>
              <a:t>ETA and ATA prominent feature for Leisure rides</a:t>
            </a: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0" name="Shape 1580"/>
        <p:cNvGrpSpPr/>
        <p:nvPr/>
      </p:nvGrpSpPr>
      <p:grpSpPr>
        <a:xfrm>
          <a:off x="0" y="0"/>
          <a:ext cx="0" cy="0"/>
          <a:chOff x="0" y="0"/>
          <a:chExt cx="0" cy="0"/>
        </a:xfrm>
      </p:grpSpPr>
      <p:sp>
        <p:nvSpPr>
          <p:cNvPr id="1581" name="Shape 1581"/>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t>Types of Loyalty Programs</a:t>
            </a:r>
          </a:p>
        </p:txBody>
      </p:sp>
      <p:sp>
        <p:nvSpPr>
          <p:cNvPr id="1582" name="Shape 1582"/>
          <p:cNvSpPr txBox="1"/>
          <p:nvPr/>
        </p:nvSpPr>
        <p:spPr>
          <a:xfrm>
            <a:off x="213150" y="730750"/>
            <a:ext cx="8280900" cy="4232700"/>
          </a:xfrm>
          <a:prstGeom prst="rect">
            <a:avLst/>
          </a:prstGeom>
          <a:noFill/>
          <a:ln>
            <a:noFill/>
          </a:ln>
        </p:spPr>
        <p:txBody>
          <a:bodyPr anchorCtr="0" anchor="t" bIns="91425" lIns="91425" rIns="91425" wrap="square" tIns="91425">
            <a:noAutofit/>
          </a:bodyPr>
          <a:lstStyle/>
          <a:p>
            <a:pPr indent="-304800" lvl="0" marL="457200" rtl="0">
              <a:lnSpc>
                <a:spcPct val="115000"/>
              </a:lnSpc>
              <a:spcBef>
                <a:spcPts val="0"/>
              </a:spcBef>
              <a:spcAft>
                <a:spcPts val="0"/>
              </a:spcAft>
              <a:buSzPts val="1200"/>
              <a:buChar char="-"/>
            </a:pPr>
            <a:r>
              <a:rPr b="1" lang="en" sz="1200"/>
              <a:t>Subscription Program (Amazon Prime)</a:t>
            </a:r>
          </a:p>
          <a:p>
            <a:pPr indent="-304800" lvl="1" marL="914400" rtl="0">
              <a:lnSpc>
                <a:spcPct val="115000"/>
              </a:lnSpc>
              <a:spcBef>
                <a:spcPts val="0"/>
              </a:spcBef>
              <a:buClr>
                <a:schemeClr val="dk1"/>
              </a:buClr>
              <a:buSzPts val="1200"/>
              <a:buChar char="-"/>
            </a:pPr>
            <a:r>
              <a:rPr lang="en" sz="1200">
                <a:solidFill>
                  <a:schemeClr val="dk1"/>
                </a:solidFill>
              </a:rPr>
              <a:t>Typically paid program</a:t>
            </a:r>
          </a:p>
          <a:p>
            <a:pPr indent="-304800" lvl="1" marL="914400" rtl="0">
              <a:lnSpc>
                <a:spcPct val="115000"/>
              </a:lnSpc>
              <a:spcBef>
                <a:spcPts val="0"/>
              </a:spcBef>
              <a:buClr>
                <a:schemeClr val="dk1"/>
              </a:buClr>
              <a:buSzPts val="1200"/>
              <a:buChar char="-"/>
            </a:pPr>
            <a:r>
              <a:rPr lang="en" sz="1200">
                <a:solidFill>
                  <a:schemeClr val="dk1"/>
                </a:solidFill>
              </a:rPr>
              <a:t>Pros</a:t>
            </a:r>
          </a:p>
          <a:p>
            <a:pPr indent="-304800" lvl="2" marL="1371600" rtl="0">
              <a:lnSpc>
                <a:spcPct val="115000"/>
              </a:lnSpc>
              <a:spcBef>
                <a:spcPts val="0"/>
              </a:spcBef>
              <a:spcAft>
                <a:spcPts val="0"/>
              </a:spcAft>
              <a:buSzPts val="1200"/>
              <a:buChar char="-"/>
            </a:pPr>
            <a:r>
              <a:rPr lang="en" sz="1200"/>
              <a:t>Effective loyalty tool among HF customers</a:t>
            </a:r>
          </a:p>
          <a:p>
            <a:pPr indent="-304800" lvl="2" marL="1371600" rtl="0">
              <a:lnSpc>
                <a:spcPct val="115000"/>
              </a:lnSpc>
              <a:spcBef>
                <a:spcPts val="0"/>
              </a:spcBef>
              <a:spcAft>
                <a:spcPts val="0"/>
              </a:spcAft>
              <a:buSzPts val="1200"/>
              <a:buChar char="-"/>
            </a:pPr>
            <a:r>
              <a:rPr lang="en" sz="1200"/>
              <a:t>Captures major majority share of wallet from HF customers</a:t>
            </a:r>
          </a:p>
          <a:p>
            <a:pPr indent="-304800" lvl="2" marL="1371600" rtl="0">
              <a:lnSpc>
                <a:spcPct val="115000"/>
              </a:lnSpc>
              <a:spcBef>
                <a:spcPts val="0"/>
              </a:spcBef>
              <a:spcAft>
                <a:spcPts val="0"/>
              </a:spcAft>
              <a:buSzPts val="1200"/>
              <a:buChar char="-"/>
            </a:pPr>
            <a:r>
              <a:rPr lang="en" sz="1200"/>
              <a:t>Should have a strong Value Prop and attractive Pricing to drive purchase</a:t>
            </a:r>
          </a:p>
          <a:p>
            <a:pPr indent="-304800" lvl="1" marL="914400" marR="0" rtl="0" algn="l">
              <a:lnSpc>
                <a:spcPct val="115000"/>
              </a:lnSpc>
              <a:spcBef>
                <a:spcPts val="0"/>
              </a:spcBef>
              <a:spcAft>
                <a:spcPts val="0"/>
              </a:spcAft>
              <a:buClr>
                <a:srgbClr val="000000"/>
              </a:buClr>
              <a:buSzPts val="1200"/>
              <a:buFont typeface="Arial"/>
              <a:buChar char="-"/>
            </a:pPr>
            <a:r>
              <a:rPr lang="en" sz="1200"/>
              <a:t>Cons</a:t>
            </a:r>
          </a:p>
          <a:p>
            <a:pPr indent="-304800" lvl="2" marL="1371600" rtl="0">
              <a:lnSpc>
                <a:spcPct val="115000"/>
              </a:lnSpc>
              <a:spcBef>
                <a:spcPts val="0"/>
              </a:spcBef>
              <a:buSzPts val="1200"/>
              <a:buChar char="-"/>
            </a:pPr>
            <a:r>
              <a:rPr lang="en" sz="1200">
                <a:solidFill>
                  <a:schemeClr val="dk1"/>
                </a:solidFill>
              </a:rPr>
              <a:t>Price of subscription is very critical and may result profitability at a certain scale</a:t>
            </a:r>
          </a:p>
          <a:p>
            <a:pPr indent="0" lvl="0" marL="0" rtl="0">
              <a:lnSpc>
                <a:spcPct val="115000"/>
              </a:lnSpc>
              <a:spcBef>
                <a:spcPts val="0"/>
              </a:spcBef>
              <a:buNone/>
            </a:pPr>
            <a:r>
              <a:t/>
            </a:r>
            <a:endParaRPr sz="1200">
              <a:solidFill>
                <a:schemeClr val="dk1"/>
              </a:solidFill>
            </a:endParaRPr>
          </a:p>
          <a:p>
            <a:pPr indent="-304800" lvl="0" marL="457200" marR="0" rtl="0" algn="l">
              <a:lnSpc>
                <a:spcPct val="115000"/>
              </a:lnSpc>
              <a:spcBef>
                <a:spcPts val="0"/>
              </a:spcBef>
              <a:spcAft>
                <a:spcPts val="0"/>
              </a:spcAft>
              <a:buClr>
                <a:srgbClr val="000000"/>
              </a:buClr>
              <a:buSzPts val="1200"/>
              <a:buFont typeface="Arial"/>
              <a:buChar char="-"/>
            </a:pPr>
            <a:r>
              <a:rPr b="1" lang="en" sz="1200"/>
              <a:t>Earned loyalty Program (Credit Cards, Jet Privilege, Starbucks etc)</a:t>
            </a:r>
          </a:p>
          <a:p>
            <a:pPr indent="-304800" lvl="1" marL="914400" marR="0" rtl="0" algn="l">
              <a:lnSpc>
                <a:spcPct val="115000"/>
              </a:lnSpc>
              <a:spcBef>
                <a:spcPts val="0"/>
              </a:spcBef>
              <a:spcAft>
                <a:spcPts val="0"/>
              </a:spcAft>
              <a:buClr>
                <a:srgbClr val="000000"/>
              </a:buClr>
              <a:buSzPts val="1200"/>
              <a:buFont typeface="Arial"/>
              <a:buChar char="-"/>
            </a:pPr>
            <a:r>
              <a:rPr lang="en" sz="1200"/>
              <a:t>Typically reward points/miles program having tiers with accelerated earn/burn rates</a:t>
            </a:r>
          </a:p>
          <a:p>
            <a:pPr indent="-304800" lvl="1" marL="914400" marR="0" rtl="0" algn="l">
              <a:lnSpc>
                <a:spcPct val="115000"/>
              </a:lnSpc>
              <a:spcBef>
                <a:spcPts val="0"/>
              </a:spcBef>
              <a:spcAft>
                <a:spcPts val="0"/>
              </a:spcAft>
              <a:buSzPts val="1200"/>
              <a:buChar char="-"/>
            </a:pPr>
            <a:r>
              <a:rPr lang="en" sz="1200"/>
              <a:t>Pros</a:t>
            </a:r>
          </a:p>
          <a:p>
            <a:pPr indent="-304800" lvl="1" marL="1371600" marR="0" rtl="0" algn="l">
              <a:lnSpc>
                <a:spcPct val="115000"/>
              </a:lnSpc>
              <a:spcBef>
                <a:spcPts val="0"/>
              </a:spcBef>
              <a:spcAft>
                <a:spcPts val="0"/>
              </a:spcAft>
              <a:buClr>
                <a:srgbClr val="000000"/>
              </a:buClr>
              <a:buSzPts val="1200"/>
              <a:buFont typeface="Arial"/>
              <a:buChar char="-"/>
            </a:pPr>
            <a:r>
              <a:rPr lang="en" sz="1200"/>
              <a:t>Increases share of wallet among MF customers due to incentivizing structure of the program</a:t>
            </a:r>
          </a:p>
          <a:p>
            <a:pPr indent="-304800" lvl="1" marL="1371600" marR="0" rtl="0" algn="l">
              <a:lnSpc>
                <a:spcPct val="115000"/>
              </a:lnSpc>
              <a:spcBef>
                <a:spcPts val="0"/>
              </a:spcBef>
              <a:spcAft>
                <a:spcPts val="0"/>
              </a:spcAft>
              <a:buSzPts val="1200"/>
              <a:buChar char="-"/>
            </a:pPr>
            <a:r>
              <a:rPr lang="en" sz="1200"/>
              <a:t>Increases repeat usage among LF customers as they will have unused points </a:t>
            </a:r>
          </a:p>
          <a:p>
            <a:pPr indent="-304800" lvl="1" marL="1371600" marR="0" rtl="0" algn="l">
              <a:lnSpc>
                <a:spcPct val="115000"/>
              </a:lnSpc>
              <a:spcBef>
                <a:spcPts val="0"/>
              </a:spcBef>
              <a:spcAft>
                <a:spcPts val="0"/>
              </a:spcAft>
              <a:buSzPts val="1200"/>
              <a:buChar char="-"/>
            </a:pPr>
            <a:r>
              <a:rPr lang="en" sz="1200"/>
              <a:t>First time users would see immense value in this programme</a:t>
            </a:r>
          </a:p>
          <a:p>
            <a:pPr indent="-304800" lvl="1" marL="914400" marR="0" rtl="0" algn="l">
              <a:lnSpc>
                <a:spcPct val="115000"/>
              </a:lnSpc>
              <a:spcBef>
                <a:spcPts val="0"/>
              </a:spcBef>
              <a:spcAft>
                <a:spcPts val="0"/>
              </a:spcAft>
              <a:buSzPts val="1200"/>
              <a:buChar char="-"/>
            </a:pPr>
            <a:r>
              <a:rPr lang="en" sz="1200"/>
              <a:t>Cons</a:t>
            </a:r>
          </a:p>
          <a:p>
            <a:pPr indent="-304800" lvl="2" marL="1371600" rtl="0">
              <a:lnSpc>
                <a:spcPct val="115000"/>
              </a:lnSpc>
              <a:spcBef>
                <a:spcPts val="0"/>
              </a:spcBef>
              <a:buClr>
                <a:schemeClr val="dk1"/>
              </a:buClr>
              <a:buSzPts val="1200"/>
              <a:buChar char="-"/>
            </a:pPr>
            <a:r>
              <a:rPr lang="en" sz="1200">
                <a:solidFill>
                  <a:schemeClr val="dk1"/>
                </a:solidFill>
              </a:rPr>
              <a:t>Most traditional way of driving loyalty</a:t>
            </a:r>
          </a:p>
          <a:p>
            <a:pPr indent="-304800" lvl="2" marL="1371600" rtl="0">
              <a:lnSpc>
                <a:spcPct val="115000"/>
              </a:lnSpc>
              <a:spcBef>
                <a:spcPts val="0"/>
              </a:spcBef>
              <a:buClr>
                <a:schemeClr val="dk1"/>
              </a:buClr>
              <a:buSzPts val="1200"/>
              <a:buChar char="-"/>
            </a:pPr>
            <a:r>
              <a:rPr lang="en" sz="1200">
                <a:solidFill>
                  <a:schemeClr val="dk1"/>
                </a:solidFill>
              </a:rPr>
              <a:t>Incurs certain burn on every transaction which can only be compensated by </a:t>
            </a:r>
          </a:p>
          <a:p>
            <a:pPr indent="-304800" lvl="3" marL="1828800" rtl="0">
              <a:lnSpc>
                <a:spcPct val="115000"/>
              </a:lnSpc>
              <a:spcBef>
                <a:spcPts val="0"/>
              </a:spcBef>
              <a:buClr>
                <a:schemeClr val="dk1"/>
              </a:buClr>
              <a:buSzPts val="1200"/>
              <a:buChar char="-"/>
            </a:pPr>
            <a:r>
              <a:rPr lang="en" sz="1200">
                <a:solidFill>
                  <a:schemeClr val="dk1"/>
                </a:solidFill>
              </a:rPr>
              <a:t>Growth revenue and Reduced marketing spends</a:t>
            </a:r>
          </a:p>
          <a:p>
            <a:pPr indent="0" lvl="0" marL="914400" rtl="0">
              <a:lnSpc>
                <a:spcPct val="115000"/>
              </a:lnSpc>
              <a:spcBef>
                <a:spcPts val="0"/>
              </a:spcBef>
              <a:buNone/>
            </a:pPr>
            <a:r>
              <a:t/>
            </a:r>
            <a:endParaRPr sz="1200"/>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6" name="Shape 1586"/>
        <p:cNvGrpSpPr/>
        <p:nvPr/>
      </p:nvGrpSpPr>
      <p:grpSpPr>
        <a:xfrm>
          <a:off x="0" y="0"/>
          <a:ext cx="0" cy="0"/>
          <a:chOff x="0" y="0"/>
          <a:chExt cx="0" cy="0"/>
        </a:xfrm>
      </p:grpSpPr>
      <p:sp>
        <p:nvSpPr>
          <p:cNvPr id="1587" name="Shape 1587"/>
          <p:cNvSpPr txBox="1"/>
          <p:nvPr>
            <p:ph type="title"/>
          </p:nvPr>
        </p:nvSpPr>
        <p:spPr>
          <a:xfrm>
            <a:off x="311700" y="1693650"/>
            <a:ext cx="8520600" cy="2298000"/>
          </a:xfrm>
          <a:prstGeom prst="rect">
            <a:avLst/>
          </a:prstGeom>
        </p:spPr>
        <p:txBody>
          <a:bodyPr anchorCtr="0" anchor="ctr" bIns="91425" lIns="91425" rIns="91425" wrap="square" tIns="91425">
            <a:noAutofit/>
          </a:bodyPr>
          <a:lstStyle/>
          <a:p>
            <a:pPr lvl="0" rtl="0" algn="l">
              <a:spcBef>
                <a:spcPts val="0"/>
              </a:spcBef>
              <a:buNone/>
            </a:pPr>
            <a:r>
              <a:rPr lang="en" sz="2400"/>
              <a:t>Subscription Program</a:t>
            </a:r>
          </a:p>
          <a:p>
            <a:pPr indent="0" lvl="0" marL="1371600" rtl="0" algn="l">
              <a:spcBef>
                <a:spcPts val="0"/>
              </a:spcBef>
              <a:buNone/>
            </a:pPr>
            <a:r>
              <a:rPr lang="en" sz="1800"/>
              <a:t>Global </a:t>
            </a:r>
          </a:p>
          <a:p>
            <a:pPr indent="-342900" lvl="0" marL="1828800" rtl="0" algn="l">
              <a:spcBef>
                <a:spcPts val="0"/>
              </a:spcBef>
              <a:buSzPts val="1800"/>
              <a:buChar char="-"/>
            </a:pPr>
            <a:r>
              <a:rPr lang="en" sz="1800"/>
              <a:t>Amazon Prime</a:t>
            </a:r>
          </a:p>
          <a:p>
            <a:pPr indent="0" lvl="0" marL="1371600" rtl="0" algn="l">
              <a:spcBef>
                <a:spcPts val="0"/>
              </a:spcBef>
              <a:buNone/>
            </a:pPr>
            <a:r>
              <a:rPr lang="en" sz="1800"/>
              <a:t>Indian</a:t>
            </a:r>
          </a:p>
          <a:p>
            <a:pPr indent="-342900" lvl="0" marL="1828800" rtl="0" algn="l">
              <a:spcBef>
                <a:spcPts val="0"/>
              </a:spcBef>
              <a:buSzPts val="1800"/>
              <a:buChar char="-"/>
            </a:pPr>
            <a:r>
              <a:rPr lang="en" sz="1800"/>
              <a:t>Amazon Prime India</a:t>
            </a:r>
          </a:p>
          <a:p>
            <a:pPr indent="0" lvl="0" marL="1371600" rtl="0" algn="l">
              <a:spcBef>
                <a:spcPts val="0"/>
              </a:spcBef>
              <a:buNone/>
            </a:pPr>
            <a:r>
              <a:t/>
            </a:r>
            <a:endParaRPr sz="1800"/>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1" name="Shape 1591"/>
        <p:cNvGrpSpPr/>
        <p:nvPr/>
      </p:nvGrpSpPr>
      <p:grpSpPr>
        <a:xfrm>
          <a:off x="0" y="0"/>
          <a:ext cx="0" cy="0"/>
          <a:chOff x="0" y="0"/>
          <a:chExt cx="0" cy="0"/>
        </a:xfrm>
      </p:grpSpPr>
      <p:sp>
        <p:nvSpPr>
          <p:cNvPr id="1592" name="Shape 1592"/>
          <p:cNvSpPr txBox="1"/>
          <p:nvPr>
            <p:ph idx="1" type="body"/>
          </p:nvPr>
        </p:nvSpPr>
        <p:spPr>
          <a:xfrm>
            <a:off x="235500" y="579425"/>
            <a:ext cx="8520600" cy="3621300"/>
          </a:xfrm>
          <a:prstGeom prst="rect">
            <a:avLst/>
          </a:prstGeom>
        </p:spPr>
        <p:txBody>
          <a:bodyPr anchorCtr="0" anchor="t" bIns="91425" lIns="91425" rIns="91425" wrap="square" tIns="91425">
            <a:noAutofit/>
          </a:bodyPr>
          <a:lstStyle/>
          <a:p>
            <a:pPr lvl="0" rtl="0" algn="just">
              <a:lnSpc>
                <a:spcPct val="150000"/>
              </a:lnSpc>
              <a:spcBef>
                <a:spcPts val="0"/>
              </a:spcBef>
              <a:spcAft>
                <a:spcPts val="0"/>
              </a:spcAft>
              <a:buClr>
                <a:schemeClr val="dk1"/>
              </a:buClr>
              <a:buSzPts val="1100"/>
              <a:buFont typeface="Arial"/>
              <a:buNone/>
            </a:pPr>
            <a:r>
              <a:rPr lang="en" sz="1100">
                <a:solidFill>
                  <a:schemeClr val="dk1"/>
                </a:solidFill>
              </a:rPr>
              <a:t>Point System - Users will amass points based on their activity. With points, users can start amassing points right from their first ride, hence it will attract all types of users, especially commuters who have regular need for cabs. </a:t>
            </a:r>
          </a:p>
          <a:p>
            <a:pPr lvl="0" rtl="0" algn="just">
              <a:lnSpc>
                <a:spcPct val="150000"/>
              </a:lnSpc>
              <a:spcBef>
                <a:spcPts val="0"/>
              </a:spcBef>
              <a:spcAft>
                <a:spcPts val="0"/>
              </a:spcAft>
              <a:buNone/>
            </a:pPr>
            <a:r>
              <a:t/>
            </a:r>
            <a:endParaRPr sz="1100">
              <a:solidFill>
                <a:schemeClr val="dk1"/>
              </a:solidFill>
            </a:endParaRPr>
          </a:p>
          <a:p>
            <a:pPr lvl="0" rtl="0" algn="just">
              <a:lnSpc>
                <a:spcPct val="150000"/>
              </a:lnSpc>
              <a:spcBef>
                <a:spcPts val="0"/>
              </a:spcBef>
              <a:spcAft>
                <a:spcPts val="0"/>
              </a:spcAft>
              <a:buNone/>
            </a:pPr>
            <a:r>
              <a:rPr lang="en" sz="1100">
                <a:solidFill>
                  <a:schemeClr val="dk1"/>
                </a:solidFill>
              </a:rPr>
              <a:t>Tiering of the program -</a:t>
            </a:r>
          </a:p>
          <a:p>
            <a:pPr indent="-298450" lvl="0" marL="457200" rtl="0" algn="just">
              <a:lnSpc>
                <a:spcPct val="150000"/>
              </a:lnSpc>
              <a:spcBef>
                <a:spcPts val="0"/>
              </a:spcBef>
              <a:spcAft>
                <a:spcPts val="0"/>
              </a:spcAft>
              <a:buClr>
                <a:schemeClr val="dk1"/>
              </a:buClr>
              <a:buSzPts val="1100"/>
              <a:buAutoNum type="arabicPeriod"/>
            </a:pPr>
            <a:r>
              <a:rPr lang="en" sz="1100">
                <a:solidFill>
                  <a:schemeClr val="dk1"/>
                </a:solidFill>
              </a:rPr>
              <a:t>Users will earn points based on their total bill size. “</a:t>
            </a:r>
            <a:r>
              <a:rPr i="1" lang="en" sz="1100">
                <a:solidFill>
                  <a:schemeClr val="dk1"/>
                </a:solidFill>
              </a:rPr>
              <a:t>Points Balance</a:t>
            </a:r>
            <a:r>
              <a:rPr lang="en" sz="1100">
                <a:solidFill>
                  <a:schemeClr val="dk1"/>
                </a:solidFill>
              </a:rPr>
              <a:t>” will increase as people will earn more points</a:t>
            </a:r>
          </a:p>
          <a:p>
            <a:pPr indent="-298450" lvl="0" marL="457200" rtl="0" algn="just">
              <a:lnSpc>
                <a:spcPct val="150000"/>
              </a:lnSpc>
              <a:spcBef>
                <a:spcPts val="0"/>
              </a:spcBef>
              <a:spcAft>
                <a:spcPts val="0"/>
              </a:spcAft>
              <a:buClr>
                <a:schemeClr val="dk1"/>
              </a:buClr>
              <a:buSzPts val="1100"/>
              <a:buAutoNum type="arabicPeriod"/>
            </a:pPr>
            <a:r>
              <a:rPr lang="en" sz="1100">
                <a:solidFill>
                  <a:schemeClr val="dk1"/>
                </a:solidFill>
              </a:rPr>
              <a:t>Users can redeem their points if they are in a favorable tier. The total points redeemed will be categorised as “</a:t>
            </a:r>
            <a:r>
              <a:rPr i="1" lang="en" sz="1100">
                <a:solidFill>
                  <a:schemeClr val="dk1"/>
                </a:solidFill>
              </a:rPr>
              <a:t>Points Redeemed</a:t>
            </a:r>
            <a:r>
              <a:rPr lang="en" sz="1100">
                <a:solidFill>
                  <a:schemeClr val="dk1"/>
                </a:solidFill>
              </a:rPr>
              <a:t>”</a:t>
            </a:r>
          </a:p>
          <a:p>
            <a:pPr indent="-298450" lvl="0" marL="457200" rtl="0" algn="just">
              <a:lnSpc>
                <a:spcPct val="150000"/>
              </a:lnSpc>
              <a:spcBef>
                <a:spcPts val="0"/>
              </a:spcBef>
              <a:spcAft>
                <a:spcPts val="0"/>
              </a:spcAft>
              <a:buClr>
                <a:schemeClr val="dk1"/>
              </a:buClr>
              <a:buSzPts val="1100"/>
              <a:buAutoNum type="arabicPeriod"/>
            </a:pPr>
            <a:r>
              <a:rPr lang="en" sz="1100">
                <a:solidFill>
                  <a:schemeClr val="dk1"/>
                </a:solidFill>
              </a:rPr>
              <a:t>Points will get expired after 3 months</a:t>
            </a:r>
          </a:p>
          <a:p>
            <a:pPr indent="-298450" lvl="0" marL="457200" rtl="0">
              <a:lnSpc>
                <a:spcPct val="150000"/>
              </a:lnSpc>
              <a:spcBef>
                <a:spcPts val="0"/>
              </a:spcBef>
              <a:spcAft>
                <a:spcPts val="0"/>
              </a:spcAft>
              <a:buClr>
                <a:schemeClr val="dk1"/>
              </a:buClr>
              <a:buSzPts val="1100"/>
              <a:buAutoNum type="arabicPeriod"/>
            </a:pPr>
            <a:r>
              <a:rPr lang="en" sz="1100">
                <a:solidFill>
                  <a:schemeClr val="dk1"/>
                </a:solidFill>
              </a:rPr>
              <a:t>Points Earned = Points Redeemed + Points Balance (for that month)</a:t>
            </a:r>
          </a:p>
          <a:p>
            <a:pPr indent="-298450" lvl="0" marL="457200" rtl="0" algn="just">
              <a:lnSpc>
                <a:spcPct val="150000"/>
              </a:lnSpc>
              <a:spcBef>
                <a:spcPts val="0"/>
              </a:spcBef>
              <a:spcAft>
                <a:spcPts val="0"/>
              </a:spcAft>
              <a:buClr>
                <a:schemeClr val="dk1"/>
              </a:buClr>
              <a:buSzPts val="1100"/>
              <a:buAutoNum type="arabicPeriod"/>
            </a:pPr>
            <a:r>
              <a:rPr lang="en" sz="1100">
                <a:solidFill>
                  <a:schemeClr val="dk1"/>
                </a:solidFill>
              </a:rPr>
              <a:t>Points Earned in last 30 days will be used to allot a tier to a user. Eg. If cutoff for Gold membership is 1000 points &amp;  someone earns 1000 points in last 1 month, irrespective of how many they have redeemed, he/she will be made a Gold member</a:t>
            </a:r>
          </a:p>
          <a:p>
            <a:pPr indent="-298450" lvl="1" marL="914400" rtl="0" algn="just">
              <a:lnSpc>
                <a:spcPct val="150000"/>
              </a:lnSpc>
              <a:spcBef>
                <a:spcPts val="0"/>
              </a:spcBef>
              <a:spcAft>
                <a:spcPts val="0"/>
              </a:spcAft>
              <a:buClr>
                <a:schemeClr val="dk1"/>
              </a:buClr>
              <a:buSzPts val="1100"/>
              <a:buAutoNum type="alphaLcPeriod"/>
            </a:pPr>
            <a:r>
              <a:rPr lang="en" sz="1100">
                <a:solidFill>
                  <a:schemeClr val="dk1"/>
                </a:solidFill>
              </a:rPr>
              <a:t>When this programme is rolled out, users will be automatically allocated points based on last month history</a:t>
            </a:r>
          </a:p>
          <a:p>
            <a:pPr indent="-298450" lvl="0" marL="457200" rtl="0" algn="just">
              <a:lnSpc>
                <a:spcPct val="150000"/>
              </a:lnSpc>
              <a:spcBef>
                <a:spcPts val="0"/>
              </a:spcBef>
              <a:spcAft>
                <a:spcPts val="0"/>
              </a:spcAft>
              <a:buClr>
                <a:schemeClr val="dk1"/>
              </a:buClr>
              <a:buSzPts val="1100"/>
              <a:buAutoNum type="arabicPeriod"/>
            </a:pPr>
            <a:r>
              <a:rPr lang="en" sz="1100">
                <a:solidFill>
                  <a:schemeClr val="dk1"/>
                </a:solidFill>
              </a:rPr>
              <a:t>Users will get vouchers as and when their points get redeemed. Automatic redemption will happen (</a:t>
            </a:r>
            <a:r>
              <a:rPr i="1" lang="en" sz="1100">
                <a:solidFill>
                  <a:schemeClr val="dk1"/>
                </a:solidFill>
              </a:rPr>
              <a:t>in consideration</a:t>
            </a:r>
            <a:r>
              <a:rPr lang="en" sz="1100">
                <a:solidFill>
                  <a:schemeClr val="dk1"/>
                </a:solidFill>
              </a:rPr>
              <a:t>), and details will be added to invoice</a:t>
            </a:r>
          </a:p>
          <a:p>
            <a:pPr lvl="0" rtl="0" algn="just">
              <a:lnSpc>
                <a:spcPct val="150000"/>
              </a:lnSpc>
              <a:spcBef>
                <a:spcPts val="0"/>
              </a:spcBef>
              <a:spcAft>
                <a:spcPts val="0"/>
              </a:spcAft>
              <a:buNone/>
            </a:pPr>
            <a:r>
              <a:t/>
            </a:r>
            <a:endParaRPr sz="1100">
              <a:solidFill>
                <a:schemeClr val="dk1"/>
              </a:solidFill>
            </a:endParaRPr>
          </a:p>
          <a:p>
            <a:pPr lvl="0" rtl="0">
              <a:lnSpc>
                <a:spcPct val="150000"/>
              </a:lnSpc>
              <a:spcBef>
                <a:spcPts val="0"/>
              </a:spcBef>
              <a:buNone/>
            </a:pPr>
            <a:r>
              <a:t/>
            </a:r>
            <a:endParaRPr sz="1600">
              <a:solidFill>
                <a:srgbClr val="000000"/>
              </a:solidFill>
            </a:endParaRPr>
          </a:p>
        </p:txBody>
      </p:sp>
      <p:sp>
        <p:nvSpPr>
          <p:cNvPr id="1593" name="Shape 1593"/>
          <p:cNvSpPr txBox="1"/>
          <p:nvPr>
            <p:ph type="title"/>
          </p:nvPr>
        </p:nvSpPr>
        <p:spPr>
          <a:xfrm>
            <a:off x="159300" y="64025"/>
            <a:ext cx="8520600" cy="515400"/>
          </a:xfrm>
          <a:prstGeom prst="rect">
            <a:avLst/>
          </a:prstGeom>
        </p:spPr>
        <p:txBody>
          <a:bodyPr anchorCtr="0" anchor="ctr" bIns="91425" lIns="91425" rIns="91425" wrap="square" tIns="91425">
            <a:noAutofit/>
          </a:bodyPr>
          <a:lstStyle/>
          <a:p>
            <a:pPr lvl="0" rtl="0">
              <a:spcBef>
                <a:spcPts val="0"/>
              </a:spcBef>
              <a:buNone/>
            </a:pPr>
            <a:r>
              <a:rPr lang="en" sz="2000"/>
              <a:t>Proposed Loyalty Program (WIP)</a:t>
            </a: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7" name="Shape 1597"/>
        <p:cNvGrpSpPr/>
        <p:nvPr/>
      </p:nvGrpSpPr>
      <p:grpSpPr>
        <a:xfrm>
          <a:off x="0" y="0"/>
          <a:ext cx="0" cy="0"/>
          <a:chOff x="0" y="0"/>
          <a:chExt cx="0" cy="0"/>
        </a:xfrm>
      </p:grpSpPr>
      <p:sp>
        <p:nvSpPr>
          <p:cNvPr id="1598" name="Shape 1598"/>
          <p:cNvSpPr txBox="1"/>
          <p:nvPr>
            <p:ph type="title"/>
          </p:nvPr>
        </p:nvSpPr>
        <p:spPr>
          <a:xfrm>
            <a:off x="381000" y="323850"/>
            <a:ext cx="8229600" cy="549000"/>
          </a:xfrm>
          <a:prstGeom prst="rect">
            <a:avLst/>
          </a:prstGeom>
          <a:noFill/>
        </p:spPr>
        <p:txBody>
          <a:bodyPr anchorCtr="0" anchor="ctr" bIns="91425" lIns="91425" rIns="91425" wrap="square" tIns="91425">
            <a:noAutofit/>
          </a:bodyPr>
          <a:lstStyle/>
          <a:p>
            <a:pPr lvl="0" rtl="0">
              <a:spcBef>
                <a:spcPts val="0"/>
              </a:spcBef>
              <a:buNone/>
            </a:pPr>
            <a:r>
              <a:rPr lang="en" sz="1800">
                <a:latin typeface="Roboto"/>
                <a:ea typeface="Roboto"/>
                <a:cs typeface="Roboto"/>
                <a:sym typeface="Roboto"/>
              </a:rPr>
              <a:t>Amazon Prime </a:t>
            </a:r>
          </a:p>
        </p:txBody>
      </p:sp>
      <p:sp>
        <p:nvSpPr>
          <p:cNvPr id="1599" name="Shape 1599"/>
          <p:cNvSpPr/>
          <p:nvPr/>
        </p:nvSpPr>
        <p:spPr>
          <a:xfrm>
            <a:off x="2178175" y="1142250"/>
            <a:ext cx="4626000" cy="5808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u="sng">
              <a:solidFill>
                <a:schemeClr val="dk1"/>
              </a:solidFill>
              <a:latin typeface="Roboto"/>
              <a:ea typeface="Roboto"/>
              <a:cs typeface="Roboto"/>
              <a:sym typeface="Roboto"/>
            </a:endParaRPr>
          </a:p>
          <a:p>
            <a:pPr lvl="0" rtl="0" algn="ctr">
              <a:spcBef>
                <a:spcPts val="0"/>
              </a:spcBef>
              <a:buClr>
                <a:schemeClr val="dk1"/>
              </a:buClr>
              <a:buSzPts val="1100"/>
              <a:buFont typeface="Arial"/>
              <a:buNone/>
            </a:pPr>
            <a:r>
              <a:rPr lang="en">
                <a:solidFill>
                  <a:schemeClr val="dk1"/>
                </a:solidFill>
                <a:latin typeface="Roboto"/>
                <a:ea typeface="Roboto"/>
                <a:cs typeface="Roboto"/>
                <a:sym typeface="Roboto"/>
              </a:rPr>
              <a:t>Estimated </a:t>
            </a:r>
            <a:r>
              <a:rPr b="1" lang="en">
                <a:solidFill>
                  <a:schemeClr val="dk1"/>
                </a:solidFill>
                <a:latin typeface="Roboto"/>
                <a:ea typeface="Roboto"/>
                <a:cs typeface="Roboto"/>
                <a:sym typeface="Roboto"/>
              </a:rPr>
              <a:t>65+ mn </a:t>
            </a:r>
            <a:r>
              <a:rPr lang="en">
                <a:solidFill>
                  <a:schemeClr val="dk1"/>
                </a:solidFill>
                <a:latin typeface="Roboto"/>
                <a:ea typeface="Roboto"/>
                <a:cs typeface="Roboto"/>
                <a:sym typeface="Roboto"/>
              </a:rPr>
              <a:t>paid</a:t>
            </a:r>
            <a:r>
              <a:rPr b="1" lang="en">
                <a:solidFill>
                  <a:schemeClr val="dk1"/>
                </a:solidFill>
                <a:latin typeface="Roboto"/>
                <a:ea typeface="Roboto"/>
                <a:cs typeface="Roboto"/>
                <a:sym typeface="Roboto"/>
              </a:rPr>
              <a:t> </a:t>
            </a:r>
            <a:r>
              <a:rPr lang="en">
                <a:solidFill>
                  <a:schemeClr val="dk1"/>
                </a:solidFill>
                <a:latin typeface="Roboto"/>
                <a:ea typeface="Roboto"/>
                <a:cs typeface="Roboto"/>
                <a:sym typeface="Roboto"/>
              </a:rPr>
              <a:t>members globally</a:t>
            </a:r>
          </a:p>
          <a:p>
            <a:pPr lvl="0" rtl="0" algn="ctr">
              <a:spcBef>
                <a:spcPts val="0"/>
              </a:spcBef>
              <a:buClr>
                <a:schemeClr val="dk1"/>
              </a:buClr>
              <a:buSzPts val="1100"/>
              <a:buFont typeface="Arial"/>
              <a:buNone/>
            </a:pPr>
            <a:r>
              <a:rPr lang="en">
                <a:solidFill>
                  <a:schemeClr val="dk1"/>
                </a:solidFill>
                <a:latin typeface="Roboto"/>
                <a:ea typeface="Roboto"/>
                <a:cs typeface="Roboto"/>
                <a:sym typeface="Roboto"/>
              </a:rPr>
              <a:t>$99/year after 30 day trial</a:t>
            </a:r>
          </a:p>
          <a:p>
            <a:pPr lvl="0" rtl="0">
              <a:spcBef>
                <a:spcPts val="0"/>
              </a:spcBef>
              <a:buNone/>
            </a:pPr>
            <a:r>
              <a:t/>
            </a:r>
            <a:endParaRPr/>
          </a:p>
        </p:txBody>
      </p:sp>
      <p:sp>
        <p:nvSpPr>
          <p:cNvPr id="1600" name="Shape 1600"/>
          <p:cNvSpPr/>
          <p:nvPr/>
        </p:nvSpPr>
        <p:spPr>
          <a:xfrm rot="5400000">
            <a:off x="6932575" y="1388075"/>
            <a:ext cx="187500" cy="256800"/>
          </a:xfrm>
          <a:prstGeom prst="downArrow">
            <a:avLst>
              <a:gd fmla="val 50000" name="adj1"/>
              <a:gd fmla="val 50000" name="adj2"/>
            </a:avLst>
          </a:prstGeom>
          <a:solidFill>
            <a:srgbClr val="FF0000"/>
          </a:solidFill>
          <a:ln cap="flat" cmpd="sng" w="9525">
            <a:solidFill>
              <a:srgbClr val="FF0000"/>
            </a:solidFill>
            <a:prstDash val="solid"/>
            <a:round/>
            <a:headEnd len="med" w="med" type="none"/>
            <a:tailEnd len="med" w="med" type="none"/>
          </a:ln>
        </p:spPr>
        <p:txBody>
          <a:bodyPr anchorCtr="0" anchor="ctr" bIns="91425" lIns="91425" rIns="91425" wrap="square" tIns="91425">
            <a:noAutofit/>
          </a:bodyPr>
          <a:lstStyle/>
          <a:p>
            <a:pPr lvl="0">
              <a:spcBef>
                <a:spcPts val="0"/>
              </a:spcBef>
              <a:buNone/>
            </a:pPr>
            <a:r>
              <a:t/>
            </a:r>
            <a:endParaRPr/>
          </a:p>
        </p:txBody>
      </p:sp>
      <p:sp>
        <p:nvSpPr>
          <p:cNvPr id="1601" name="Shape 1601"/>
          <p:cNvSpPr/>
          <p:nvPr/>
        </p:nvSpPr>
        <p:spPr>
          <a:xfrm>
            <a:off x="7248475" y="1187587"/>
            <a:ext cx="1836300" cy="580800"/>
          </a:xfrm>
          <a:prstGeom prst="rect">
            <a:avLst/>
          </a:prstGeom>
          <a:solidFill>
            <a:srgbClr val="EFEFEF"/>
          </a:solidFill>
          <a:ln cap="flat" cmpd="sng" w="9525">
            <a:solidFill>
              <a:srgbClr val="F3F3F3"/>
            </a:solidFill>
            <a:prstDash val="solid"/>
            <a:round/>
            <a:headEnd len="med" w="med" type="none"/>
            <a:tailEnd len="med" w="med" type="none"/>
          </a:ln>
        </p:spPr>
        <p:txBody>
          <a:bodyPr anchorCtr="0" anchor="ctr" bIns="91425" lIns="91425" rIns="91425" wrap="square" tIns="91425">
            <a:noAutofit/>
          </a:bodyPr>
          <a:lstStyle/>
          <a:p>
            <a:pPr lvl="0" rtl="0">
              <a:spcBef>
                <a:spcPts val="0"/>
              </a:spcBef>
              <a:buNone/>
            </a:pPr>
            <a:r>
              <a:rPr b="1" lang="en" sz="1200"/>
              <a:t>After paying this customers will not shop anywhere</a:t>
            </a:r>
          </a:p>
        </p:txBody>
      </p:sp>
      <p:sp>
        <p:nvSpPr>
          <p:cNvPr id="1602" name="Shape 1602"/>
          <p:cNvSpPr txBox="1"/>
          <p:nvPr/>
        </p:nvSpPr>
        <p:spPr>
          <a:xfrm>
            <a:off x="4873875" y="2083900"/>
            <a:ext cx="3792000" cy="2458200"/>
          </a:xfrm>
          <a:prstGeom prst="rect">
            <a:avLst/>
          </a:prstGeom>
          <a:noFill/>
          <a:ln>
            <a:noFill/>
          </a:ln>
        </p:spPr>
        <p:txBody>
          <a:bodyPr anchorCtr="0" anchor="t" bIns="91425" lIns="91425" rIns="91425" wrap="square" tIns="91425">
            <a:noAutofit/>
          </a:bodyPr>
          <a:lstStyle/>
          <a:p>
            <a:pPr lvl="0" rtl="0">
              <a:spcBef>
                <a:spcPts val="0"/>
              </a:spcBef>
              <a:buNone/>
            </a:pPr>
            <a:r>
              <a:rPr b="1" lang="en" sz="1200">
                <a:solidFill>
                  <a:schemeClr val="dk1"/>
                </a:solidFill>
                <a:latin typeface="Roboto"/>
                <a:ea typeface="Roboto"/>
                <a:cs typeface="Roboto"/>
                <a:sym typeface="Roboto"/>
              </a:rPr>
              <a:t>INSIGHTS</a:t>
            </a:r>
          </a:p>
          <a:p>
            <a:pPr indent="-304800" lvl="0" marL="457200" rtl="0">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Prime members spend estimated </a:t>
            </a:r>
            <a:r>
              <a:rPr b="1" lang="en" sz="1200">
                <a:solidFill>
                  <a:schemeClr val="dk1"/>
                </a:solidFill>
                <a:latin typeface="Roboto"/>
                <a:ea typeface="Roboto"/>
                <a:cs typeface="Roboto"/>
                <a:sym typeface="Roboto"/>
              </a:rPr>
              <a:t>4X </a:t>
            </a:r>
            <a:r>
              <a:rPr lang="en" sz="1200">
                <a:solidFill>
                  <a:schemeClr val="dk1"/>
                </a:solidFill>
                <a:latin typeface="Roboto"/>
                <a:ea typeface="Roboto"/>
                <a:cs typeface="Roboto"/>
                <a:sym typeface="Roboto"/>
              </a:rPr>
              <a:t>what non prime members spend</a:t>
            </a:r>
          </a:p>
          <a:p>
            <a:pPr indent="-304800" lvl="0" marL="457200" rtl="0">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Customers spend </a:t>
            </a:r>
            <a:r>
              <a:rPr b="1" lang="en" sz="1200">
                <a:solidFill>
                  <a:schemeClr val="dk1"/>
                </a:solidFill>
                <a:latin typeface="Roboto"/>
                <a:ea typeface="Roboto"/>
                <a:cs typeface="Roboto"/>
                <a:sym typeface="Roboto"/>
              </a:rPr>
              <a:t>~40% more </a:t>
            </a:r>
            <a:r>
              <a:rPr lang="en" sz="1200">
                <a:solidFill>
                  <a:schemeClr val="dk1"/>
                </a:solidFill>
                <a:latin typeface="Roboto"/>
                <a:ea typeface="Roboto"/>
                <a:cs typeface="Roboto"/>
                <a:sym typeface="Roboto"/>
              </a:rPr>
              <a:t>after joining prime</a:t>
            </a:r>
          </a:p>
          <a:p>
            <a:pPr indent="-304800" lvl="0" marL="457200" rtl="0">
              <a:lnSpc>
                <a:spcPct val="115000"/>
              </a:lnSpc>
              <a:spcBef>
                <a:spcPts val="0"/>
              </a:spcBef>
              <a:buClr>
                <a:schemeClr val="dk1"/>
              </a:buClr>
              <a:buSzPts val="1200"/>
              <a:buFont typeface="Roboto"/>
              <a:buChar char="●"/>
            </a:pPr>
            <a:r>
              <a:rPr lang="en" sz="1200">
                <a:solidFill>
                  <a:schemeClr val="dk1"/>
                </a:solidFill>
                <a:latin typeface="Roboto"/>
                <a:ea typeface="Roboto"/>
                <a:cs typeface="Roboto"/>
                <a:sym typeface="Roboto"/>
              </a:rPr>
              <a:t>Estimate : 10% of the Amazon base is Prime</a:t>
            </a:r>
          </a:p>
          <a:p>
            <a:pPr lvl="0" rtl="0">
              <a:lnSpc>
                <a:spcPct val="115000"/>
              </a:lnSpc>
              <a:spcBef>
                <a:spcPts val="0"/>
              </a:spcBef>
              <a:buNone/>
            </a:pPr>
            <a:r>
              <a:t/>
            </a:r>
            <a:endParaRPr sz="1200">
              <a:solidFill>
                <a:schemeClr val="dk1"/>
              </a:solidFill>
              <a:latin typeface="Roboto"/>
              <a:ea typeface="Roboto"/>
              <a:cs typeface="Roboto"/>
              <a:sym typeface="Roboto"/>
            </a:endParaRPr>
          </a:p>
          <a:p>
            <a:pPr lvl="0" rtl="0">
              <a:lnSpc>
                <a:spcPct val="115000"/>
              </a:lnSpc>
              <a:spcBef>
                <a:spcPts val="0"/>
              </a:spcBef>
              <a:buNone/>
            </a:pPr>
            <a:r>
              <a:t/>
            </a:r>
            <a:endParaRPr sz="1200">
              <a:solidFill>
                <a:schemeClr val="dk1"/>
              </a:solidFill>
              <a:latin typeface="Roboto"/>
              <a:ea typeface="Roboto"/>
              <a:cs typeface="Roboto"/>
              <a:sym typeface="Roboto"/>
            </a:endParaRPr>
          </a:p>
          <a:p>
            <a:pPr lvl="0" rtl="0">
              <a:lnSpc>
                <a:spcPct val="115000"/>
              </a:lnSpc>
              <a:spcBef>
                <a:spcPts val="0"/>
              </a:spcBef>
              <a:buNone/>
            </a:pPr>
            <a:r>
              <a:t/>
            </a:r>
            <a:endParaRPr sz="1200">
              <a:solidFill>
                <a:schemeClr val="dk1"/>
              </a:solidFill>
              <a:latin typeface="Roboto"/>
              <a:ea typeface="Roboto"/>
              <a:cs typeface="Roboto"/>
              <a:sym typeface="Roboto"/>
            </a:endParaRPr>
          </a:p>
          <a:p>
            <a:pPr lvl="0" rtl="0">
              <a:spcBef>
                <a:spcPts val="0"/>
              </a:spcBef>
              <a:buNone/>
            </a:pPr>
            <a:r>
              <a:t/>
            </a:r>
            <a:endParaRPr sz="1200">
              <a:solidFill>
                <a:schemeClr val="dk1"/>
              </a:solidFill>
              <a:latin typeface="Roboto"/>
              <a:ea typeface="Roboto"/>
              <a:cs typeface="Roboto"/>
              <a:sym typeface="Roboto"/>
            </a:endParaRPr>
          </a:p>
          <a:p>
            <a:pPr lvl="0" rtl="0">
              <a:spcBef>
                <a:spcPts val="0"/>
              </a:spcBef>
              <a:buNone/>
            </a:pPr>
            <a:r>
              <a:t/>
            </a:r>
            <a:endParaRPr sz="1200">
              <a:solidFill>
                <a:schemeClr val="dk1"/>
              </a:solidFill>
              <a:latin typeface="Roboto"/>
              <a:ea typeface="Roboto"/>
              <a:cs typeface="Roboto"/>
              <a:sym typeface="Roboto"/>
            </a:endParaRPr>
          </a:p>
        </p:txBody>
      </p:sp>
      <p:sp>
        <p:nvSpPr>
          <p:cNvPr id="1603" name="Shape 1603"/>
          <p:cNvSpPr txBox="1"/>
          <p:nvPr/>
        </p:nvSpPr>
        <p:spPr>
          <a:xfrm>
            <a:off x="286000" y="2066425"/>
            <a:ext cx="5279700" cy="2555700"/>
          </a:xfrm>
          <a:prstGeom prst="rect">
            <a:avLst/>
          </a:prstGeom>
          <a:noFill/>
          <a:ln>
            <a:noFill/>
          </a:ln>
        </p:spPr>
        <p:txBody>
          <a:bodyPr anchorCtr="0" anchor="t" bIns="91425" lIns="91425" rIns="91425" wrap="square" tIns="91425">
            <a:noAutofit/>
          </a:bodyPr>
          <a:lstStyle/>
          <a:p>
            <a:pPr lvl="0" rtl="0">
              <a:spcBef>
                <a:spcPts val="0"/>
              </a:spcBef>
              <a:buNone/>
            </a:pPr>
            <a:r>
              <a:rPr b="1" lang="en">
                <a:latin typeface="Roboto"/>
                <a:ea typeface="Roboto"/>
                <a:cs typeface="Roboto"/>
                <a:sym typeface="Roboto"/>
              </a:rPr>
              <a:t>BENEFITS </a:t>
            </a:r>
          </a:p>
          <a:p>
            <a:pPr lvl="0" rtl="0">
              <a:spcBef>
                <a:spcPts val="0"/>
              </a:spcBef>
              <a:buNone/>
            </a:pPr>
            <a:r>
              <a:rPr lang="en" sz="1200">
                <a:latin typeface="Roboto"/>
                <a:ea typeface="Roboto"/>
                <a:cs typeface="Roboto"/>
                <a:sym typeface="Roboto"/>
              </a:rPr>
              <a:t>Unlimited Free Shipping</a:t>
            </a:r>
          </a:p>
          <a:p>
            <a:pPr indent="-304800" lvl="0" marL="457200" rtl="0">
              <a:spcBef>
                <a:spcPts val="0"/>
              </a:spcBef>
              <a:spcAft>
                <a:spcPts val="0"/>
              </a:spcAft>
              <a:buSzPts val="1200"/>
              <a:buFont typeface="Roboto"/>
              <a:buChar char="●"/>
            </a:pPr>
            <a:r>
              <a:rPr lang="en" sz="1200">
                <a:latin typeface="Roboto"/>
                <a:ea typeface="Roboto"/>
                <a:cs typeface="Roboto"/>
                <a:sym typeface="Roboto"/>
              </a:rPr>
              <a:t>Free 2 day shipping with no minimum order size</a:t>
            </a:r>
          </a:p>
          <a:p>
            <a:pPr indent="-304800" lvl="0" marL="457200" rtl="0">
              <a:spcBef>
                <a:spcPts val="0"/>
              </a:spcBef>
              <a:spcAft>
                <a:spcPts val="0"/>
              </a:spcAft>
              <a:buSzPts val="1200"/>
              <a:buFont typeface="Roboto"/>
              <a:buChar char="●"/>
            </a:pPr>
            <a:r>
              <a:rPr lang="en" sz="1200">
                <a:latin typeface="Roboto"/>
                <a:ea typeface="Roboto"/>
                <a:cs typeface="Roboto"/>
                <a:sym typeface="Roboto"/>
              </a:rPr>
              <a:t>Promotional credit for choosing No-rush delivery</a:t>
            </a:r>
          </a:p>
          <a:p>
            <a:pPr indent="-304800" lvl="0" marL="457200" rtl="0">
              <a:spcBef>
                <a:spcPts val="0"/>
              </a:spcBef>
              <a:buSzPts val="1200"/>
              <a:buFont typeface="Roboto"/>
              <a:buChar char="●"/>
            </a:pPr>
            <a:r>
              <a:rPr lang="en" sz="1200">
                <a:latin typeface="Roboto"/>
                <a:ea typeface="Roboto"/>
                <a:cs typeface="Roboto"/>
                <a:sym typeface="Roboto"/>
              </a:rPr>
              <a:t>Ability to share benefits with up to 4 other family members</a:t>
            </a:r>
          </a:p>
          <a:p>
            <a:pPr lvl="0" rtl="0">
              <a:spcBef>
                <a:spcPts val="0"/>
              </a:spcBef>
              <a:buNone/>
            </a:pPr>
            <a:r>
              <a:rPr lang="en" sz="1200">
                <a:latin typeface="Roboto"/>
                <a:ea typeface="Roboto"/>
                <a:cs typeface="Roboto"/>
                <a:sym typeface="Roboto"/>
              </a:rPr>
              <a:t>Free Digital content</a:t>
            </a:r>
          </a:p>
          <a:p>
            <a:pPr indent="-304800" lvl="0" marL="457200" rtl="0">
              <a:spcBef>
                <a:spcPts val="0"/>
              </a:spcBef>
              <a:buSzPts val="1200"/>
              <a:buFont typeface="Roboto"/>
              <a:buChar char="●"/>
            </a:pPr>
            <a:r>
              <a:rPr lang="en" sz="1200">
                <a:latin typeface="Roboto"/>
                <a:ea typeface="Roboto"/>
                <a:cs typeface="Roboto"/>
                <a:sym typeface="Roboto"/>
              </a:rPr>
              <a:t>Unlimited streaming and downloads of movies, music</a:t>
            </a:r>
          </a:p>
          <a:p>
            <a:pPr lvl="0" rtl="0">
              <a:spcBef>
                <a:spcPts val="0"/>
              </a:spcBef>
              <a:buNone/>
            </a:pPr>
            <a:r>
              <a:rPr lang="en" sz="1200">
                <a:latin typeface="Roboto"/>
                <a:ea typeface="Roboto"/>
                <a:cs typeface="Roboto"/>
                <a:sym typeface="Roboto"/>
              </a:rPr>
              <a:t>Access to e-books</a:t>
            </a:r>
          </a:p>
          <a:p>
            <a:pPr indent="-304800" lvl="0" marL="457200" rtl="0">
              <a:spcBef>
                <a:spcPts val="0"/>
              </a:spcBef>
              <a:buSzPts val="1200"/>
              <a:buFont typeface="Roboto"/>
              <a:buChar char="●"/>
            </a:pPr>
            <a:r>
              <a:rPr lang="en" sz="1200">
                <a:latin typeface="Roboto"/>
                <a:ea typeface="Roboto"/>
                <a:cs typeface="Roboto"/>
                <a:sym typeface="Roboto"/>
              </a:rPr>
              <a:t>One free kindle e-book to borrow each month</a:t>
            </a:r>
          </a:p>
          <a:p>
            <a:pPr lvl="0" rtl="0">
              <a:spcBef>
                <a:spcPts val="0"/>
              </a:spcBef>
              <a:buNone/>
            </a:pPr>
            <a:r>
              <a:rPr lang="en" sz="1200">
                <a:latin typeface="Roboto"/>
                <a:ea typeface="Roboto"/>
                <a:cs typeface="Roboto"/>
                <a:sym typeface="Roboto"/>
              </a:rPr>
              <a:t>Other benefits</a:t>
            </a:r>
          </a:p>
          <a:p>
            <a:pPr indent="-304800" lvl="0" marL="457200" rtl="0">
              <a:spcBef>
                <a:spcPts val="0"/>
              </a:spcBef>
              <a:spcAft>
                <a:spcPts val="0"/>
              </a:spcAft>
              <a:buSzPts val="1200"/>
              <a:buFont typeface="Roboto"/>
              <a:buChar char="●"/>
            </a:pPr>
            <a:r>
              <a:rPr lang="en" sz="1200">
                <a:latin typeface="Roboto"/>
                <a:ea typeface="Roboto"/>
                <a:cs typeface="Roboto"/>
                <a:sym typeface="Roboto"/>
              </a:rPr>
              <a:t>Early access to Amazon deals</a:t>
            </a:r>
          </a:p>
          <a:p>
            <a:pPr indent="-304800" lvl="0" marL="457200" rtl="0">
              <a:spcBef>
                <a:spcPts val="0"/>
              </a:spcBef>
              <a:buSzPts val="1200"/>
              <a:buFont typeface="Roboto"/>
              <a:buChar char="●"/>
            </a:pPr>
            <a:r>
              <a:rPr lang="en" sz="1200">
                <a:latin typeface="Roboto"/>
                <a:ea typeface="Roboto"/>
                <a:cs typeface="Roboto"/>
                <a:sym typeface="Roboto"/>
              </a:rPr>
              <a:t>Access to Prime pantry, Prime Now(one hour delivery)</a:t>
            </a:r>
          </a:p>
        </p:txBody>
      </p:sp>
      <p:sp>
        <p:nvSpPr>
          <p:cNvPr id="1604" name="Shape 1604"/>
          <p:cNvSpPr txBox="1"/>
          <p:nvPr/>
        </p:nvSpPr>
        <p:spPr>
          <a:xfrm>
            <a:off x="7097625" y="4857625"/>
            <a:ext cx="1609800" cy="187500"/>
          </a:xfrm>
          <a:prstGeom prst="rect">
            <a:avLst/>
          </a:prstGeom>
          <a:noFill/>
          <a:ln>
            <a:noFill/>
          </a:ln>
        </p:spPr>
        <p:txBody>
          <a:bodyPr anchorCtr="0" anchor="ctr" bIns="91425" lIns="91425" rIns="91425" wrap="square" tIns="91425">
            <a:noAutofit/>
          </a:bodyPr>
          <a:lstStyle/>
          <a:p>
            <a:pPr lvl="0" algn="r">
              <a:spcBef>
                <a:spcPts val="0"/>
              </a:spcBef>
              <a:buNone/>
            </a:pPr>
            <a:r>
              <a:rPr lang="en" sz="1200" u="sng">
                <a:solidFill>
                  <a:schemeClr val="hlink"/>
                </a:solidFill>
                <a:hlinkClick r:id="rId3"/>
              </a:rPr>
              <a:t>Back</a:t>
            </a: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8" name="Shape 1608"/>
        <p:cNvGrpSpPr/>
        <p:nvPr/>
      </p:nvGrpSpPr>
      <p:grpSpPr>
        <a:xfrm>
          <a:off x="0" y="0"/>
          <a:ext cx="0" cy="0"/>
          <a:chOff x="0" y="0"/>
          <a:chExt cx="0" cy="0"/>
        </a:xfrm>
      </p:grpSpPr>
      <p:sp>
        <p:nvSpPr>
          <p:cNvPr id="1609" name="Shape 1609"/>
          <p:cNvSpPr txBox="1"/>
          <p:nvPr>
            <p:ph type="title"/>
          </p:nvPr>
        </p:nvSpPr>
        <p:spPr>
          <a:xfrm>
            <a:off x="452600" y="343600"/>
            <a:ext cx="7730100" cy="549000"/>
          </a:xfrm>
          <a:prstGeom prst="rect">
            <a:avLst/>
          </a:prstGeom>
          <a:noFill/>
        </p:spPr>
        <p:txBody>
          <a:bodyPr anchorCtr="0" anchor="ctr" bIns="91425" lIns="91425" rIns="91425" wrap="square" tIns="91425">
            <a:noAutofit/>
          </a:bodyPr>
          <a:lstStyle/>
          <a:p>
            <a:pPr lvl="0" rtl="0">
              <a:spcBef>
                <a:spcPts val="0"/>
              </a:spcBef>
              <a:buNone/>
            </a:pPr>
            <a:r>
              <a:rPr lang="en" sz="1800">
                <a:latin typeface="Roboto"/>
                <a:ea typeface="Roboto"/>
                <a:cs typeface="Roboto"/>
                <a:sym typeface="Roboto"/>
              </a:rPr>
              <a:t>What worked for Amazon Prime ?</a:t>
            </a:r>
          </a:p>
        </p:txBody>
      </p:sp>
      <p:sp>
        <p:nvSpPr>
          <p:cNvPr id="1610" name="Shape 1610"/>
          <p:cNvSpPr txBox="1"/>
          <p:nvPr/>
        </p:nvSpPr>
        <p:spPr>
          <a:xfrm>
            <a:off x="808725" y="1078300"/>
            <a:ext cx="7526400" cy="462600"/>
          </a:xfrm>
          <a:prstGeom prst="rect">
            <a:avLst/>
          </a:prstGeom>
          <a:noFill/>
          <a:ln>
            <a:noFill/>
          </a:ln>
        </p:spPr>
        <p:txBody>
          <a:bodyPr anchorCtr="0" anchor="t" bIns="91425" lIns="91425" rIns="91425" wrap="square" tIns="91425">
            <a:noAutofit/>
          </a:bodyPr>
          <a:lstStyle/>
          <a:p>
            <a:pPr lvl="0" rtl="0" algn="ctr">
              <a:spcBef>
                <a:spcPts val="0"/>
              </a:spcBef>
              <a:buNone/>
            </a:pPr>
            <a:r>
              <a:t/>
            </a:r>
            <a:endParaRPr>
              <a:latin typeface="Roboto"/>
              <a:ea typeface="Roboto"/>
              <a:cs typeface="Roboto"/>
              <a:sym typeface="Roboto"/>
            </a:endParaRPr>
          </a:p>
        </p:txBody>
      </p:sp>
      <p:pic>
        <p:nvPicPr>
          <p:cNvPr id="1611" name="Shape 1611"/>
          <p:cNvPicPr preferRelativeResize="0"/>
          <p:nvPr/>
        </p:nvPicPr>
        <p:blipFill>
          <a:blip r:embed="rId3">
            <a:alphaModFix/>
          </a:blip>
          <a:stretch>
            <a:fillRect/>
          </a:stretch>
        </p:blipFill>
        <p:spPr>
          <a:xfrm>
            <a:off x="1122963" y="975275"/>
            <a:ext cx="6959836" cy="3010113"/>
          </a:xfrm>
          <a:prstGeom prst="rect">
            <a:avLst/>
          </a:prstGeom>
          <a:noFill/>
          <a:ln>
            <a:noFill/>
          </a:ln>
        </p:spPr>
      </p:pic>
      <p:sp>
        <p:nvSpPr>
          <p:cNvPr id="1612" name="Shape 1612"/>
          <p:cNvSpPr txBox="1"/>
          <p:nvPr/>
        </p:nvSpPr>
        <p:spPr>
          <a:xfrm>
            <a:off x="731525" y="4018550"/>
            <a:ext cx="7852500" cy="1017300"/>
          </a:xfrm>
          <a:prstGeom prst="rect">
            <a:avLst/>
          </a:prstGeom>
          <a:solidFill>
            <a:srgbClr val="FFFFFF"/>
          </a:solidFill>
          <a:ln>
            <a:noFill/>
          </a:ln>
        </p:spPr>
        <p:txBody>
          <a:bodyPr anchorCtr="0" anchor="t" bIns="91425" lIns="91425" rIns="91425" wrap="square" tIns="91425">
            <a:noAutofit/>
          </a:bodyPr>
          <a:lstStyle/>
          <a:p>
            <a:pPr indent="-304800" lvl="0" marL="457200" rtl="0">
              <a:spcBef>
                <a:spcPts val="0"/>
              </a:spcBef>
              <a:spcAft>
                <a:spcPts val="0"/>
              </a:spcAft>
              <a:buClr>
                <a:srgbClr val="333333"/>
              </a:buClr>
              <a:buSzPts val="1200"/>
              <a:buChar char="●"/>
            </a:pPr>
            <a:r>
              <a:rPr lang="en" sz="1200">
                <a:solidFill>
                  <a:srgbClr val="333333"/>
                </a:solidFill>
                <a:highlight>
                  <a:srgbClr val="FFFFFF"/>
                </a:highlight>
              </a:rPr>
              <a:t>The average shopping cart abandonment rate for eCommerce websites is </a:t>
            </a:r>
            <a:r>
              <a:rPr b="1" lang="en" sz="1200">
                <a:solidFill>
                  <a:srgbClr val="333333"/>
                </a:solidFill>
                <a:highlight>
                  <a:srgbClr val="FFFFFF"/>
                </a:highlight>
              </a:rPr>
              <a:t>67.91% </a:t>
            </a:r>
            <a:r>
              <a:rPr lang="en" sz="1200">
                <a:solidFill>
                  <a:srgbClr val="333333"/>
                </a:solidFill>
                <a:highlight>
                  <a:srgbClr val="FFFFFF"/>
                </a:highlight>
              </a:rPr>
              <a:t>which is mainly due to delivery charges and high taxes</a:t>
            </a:r>
          </a:p>
          <a:p>
            <a:pPr indent="-304800" lvl="0" marL="457200" rtl="0">
              <a:spcBef>
                <a:spcPts val="0"/>
              </a:spcBef>
              <a:buClr>
                <a:srgbClr val="333333"/>
              </a:buClr>
              <a:buSzPts val="1200"/>
              <a:buChar char="●"/>
            </a:pPr>
            <a:r>
              <a:rPr lang="en" sz="1200">
                <a:solidFill>
                  <a:srgbClr val="333333"/>
                </a:solidFill>
                <a:highlight>
                  <a:srgbClr val="FFFFFF"/>
                </a:highlight>
              </a:rPr>
              <a:t>Amazon understood this part of shopper psyche and came up with a solution called Prime</a:t>
            </a: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6" name="Shape 1616"/>
        <p:cNvGrpSpPr/>
        <p:nvPr/>
      </p:nvGrpSpPr>
      <p:grpSpPr>
        <a:xfrm>
          <a:off x="0" y="0"/>
          <a:ext cx="0" cy="0"/>
          <a:chOff x="0" y="0"/>
          <a:chExt cx="0" cy="0"/>
        </a:xfrm>
      </p:grpSpPr>
      <p:sp>
        <p:nvSpPr>
          <p:cNvPr id="1617" name="Shape 1617"/>
          <p:cNvSpPr txBox="1"/>
          <p:nvPr/>
        </p:nvSpPr>
        <p:spPr>
          <a:xfrm>
            <a:off x="213150" y="654550"/>
            <a:ext cx="4458900" cy="2388600"/>
          </a:xfrm>
          <a:prstGeom prst="rect">
            <a:avLst/>
          </a:prstGeom>
          <a:noFill/>
          <a:ln>
            <a:noFill/>
          </a:ln>
        </p:spPr>
        <p:txBody>
          <a:bodyPr anchorCtr="0" anchor="t" bIns="91425" lIns="91425" rIns="91425" wrap="square" tIns="91425">
            <a:noAutofit/>
          </a:bodyPr>
          <a:lstStyle/>
          <a:p>
            <a:pPr indent="-304800" lvl="0" marL="457200" marR="0" rtl="0" algn="l">
              <a:lnSpc>
                <a:spcPct val="100000"/>
              </a:lnSpc>
              <a:spcBef>
                <a:spcPts val="0"/>
              </a:spcBef>
              <a:spcAft>
                <a:spcPts val="0"/>
              </a:spcAft>
              <a:buClr>
                <a:schemeClr val="dk1"/>
              </a:buClr>
              <a:buSzPts val="1200"/>
              <a:buChar char="●"/>
            </a:pPr>
            <a:r>
              <a:rPr lang="en" sz="1200">
                <a:solidFill>
                  <a:schemeClr val="dk1"/>
                </a:solidFill>
              </a:rPr>
              <a:t>Earn Points</a:t>
            </a:r>
          </a:p>
          <a:p>
            <a:pPr indent="-304800" lvl="1" marL="914400" marR="0" rtl="0" algn="l">
              <a:lnSpc>
                <a:spcPct val="100000"/>
              </a:lnSpc>
              <a:spcBef>
                <a:spcPts val="0"/>
              </a:spcBef>
              <a:spcAft>
                <a:spcPts val="0"/>
              </a:spcAft>
              <a:buClr>
                <a:schemeClr val="dk1"/>
              </a:buClr>
              <a:buSzPts val="1200"/>
              <a:buChar char="○"/>
            </a:pPr>
            <a:r>
              <a:rPr lang="en" sz="1200">
                <a:solidFill>
                  <a:schemeClr val="dk1"/>
                </a:solidFill>
              </a:rPr>
              <a:t>Earn JP miles on retail spend</a:t>
            </a:r>
          </a:p>
          <a:p>
            <a:pPr indent="-304800" lvl="1" marL="914400" marR="0" rtl="0" algn="l">
              <a:lnSpc>
                <a:spcPct val="100000"/>
              </a:lnSpc>
              <a:spcBef>
                <a:spcPts val="0"/>
              </a:spcBef>
              <a:spcAft>
                <a:spcPts val="0"/>
              </a:spcAft>
              <a:buClr>
                <a:schemeClr val="dk1"/>
              </a:buClr>
              <a:buSzPts val="1200"/>
              <a:buChar char="○"/>
            </a:pPr>
            <a:r>
              <a:rPr lang="en" sz="1200">
                <a:solidFill>
                  <a:schemeClr val="dk1"/>
                </a:solidFill>
              </a:rPr>
              <a:t>Earn accelerated miles on spend on Jet airways</a:t>
            </a:r>
          </a:p>
          <a:p>
            <a:pPr indent="-304800" lvl="0" marL="457200" rtl="0">
              <a:lnSpc>
                <a:spcPct val="100000"/>
              </a:lnSpc>
              <a:spcBef>
                <a:spcPts val="0"/>
              </a:spcBef>
              <a:buClr>
                <a:schemeClr val="dk1"/>
              </a:buClr>
              <a:buSzPts val="1200"/>
              <a:buChar char="●"/>
            </a:pPr>
            <a:r>
              <a:rPr lang="en" sz="1200">
                <a:solidFill>
                  <a:schemeClr val="dk1"/>
                </a:solidFill>
              </a:rPr>
              <a:t>Burn points </a:t>
            </a:r>
          </a:p>
          <a:p>
            <a:pPr indent="-304800" lvl="1" marL="914400" rtl="0">
              <a:lnSpc>
                <a:spcPct val="100000"/>
              </a:lnSpc>
              <a:spcBef>
                <a:spcPts val="0"/>
              </a:spcBef>
              <a:buClr>
                <a:schemeClr val="dk1"/>
              </a:buClr>
              <a:buSzPts val="1200"/>
              <a:buChar char="○"/>
            </a:pPr>
            <a:r>
              <a:rPr lang="en" sz="1200">
                <a:solidFill>
                  <a:schemeClr val="dk1"/>
                </a:solidFill>
              </a:rPr>
              <a:t>On the platform - Jet Flights + Partner Flights</a:t>
            </a:r>
          </a:p>
          <a:p>
            <a:pPr indent="-304800" lvl="1" marL="914400" rtl="0">
              <a:lnSpc>
                <a:spcPct val="100000"/>
              </a:lnSpc>
              <a:spcBef>
                <a:spcPts val="0"/>
              </a:spcBef>
              <a:buClr>
                <a:schemeClr val="dk1"/>
              </a:buClr>
              <a:buSzPts val="1200"/>
              <a:buChar char="○"/>
            </a:pPr>
            <a:r>
              <a:rPr lang="en" sz="1200">
                <a:solidFill>
                  <a:schemeClr val="dk1"/>
                </a:solidFill>
              </a:rPr>
              <a:t>On a specific catalog maintained at JP website</a:t>
            </a:r>
          </a:p>
          <a:p>
            <a:pPr lvl="0" rtl="0">
              <a:lnSpc>
                <a:spcPct val="100000"/>
              </a:lnSpc>
              <a:spcBef>
                <a:spcPts val="0"/>
              </a:spcBef>
              <a:buNone/>
            </a:pPr>
            <a:r>
              <a:t/>
            </a:r>
            <a:endParaRPr sz="1200">
              <a:solidFill>
                <a:schemeClr val="dk1"/>
              </a:solidFill>
            </a:endParaRPr>
          </a:p>
          <a:p>
            <a:pPr lvl="0" rtl="0">
              <a:lnSpc>
                <a:spcPct val="100000"/>
              </a:lnSpc>
              <a:spcBef>
                <a:spcPts val="0"/>
              </a:spcBef>
              <a:buClr>
                <a:schemeClr val="dk1"/>
              </a:buClr>
              <a:buSzPts val="1100"/>
              <a:buFont typeface="Arial"/>
              <a:buNone/>
            </a:pPr>
            <a:r>
              <a:rPr lang="en" sz="1200">
                <a:solidFill>
                  <a:schemeClr val="dk1"/>
                </a:solidFill>
              </a:rPr>
              <a:t>Value of points - Unknown</a:t>
            </a:r>
          </a:p>
        </p:txBody>
      </p:sp>
      <p:sp>
        <p:nvSpPr>
          <p:cNvPr id="1618" name="Shape 1618"/>
          <p:cNvSpPr txBox="1"/>
          <p:nvPr>
            <p:ph type="title"/>
          </p:nvPr>
        </p:nvSpPr>
        <p:spPr>
          <a:xfrm>
            <a:off x="224000" y="115000"/>
            <a:ext cx="7730100" cy="549000"/>
          </a:xfrm>
          <a:prstGeom prst="rect">
            <a:avLst/>
          </a:prstGeom>
          <a:noFill/>
          <a:ln>
            <a:noFill/>
          </a:ln>
        </p:spPr>
        <p:txBody>
          <a:bodyPr anchorCtr="0" anchor="ctr" bIns="91425" lIns="91425" rIns="91425" wrap="square" tIns="91425">
            <a:noAutofit/>
          </a:bodyPr>
          <a:lstStyle/>
          <a:p>
            <a:pPr lvl="0" rtl="0">
              <a:spcBef>
                <a:spcPts val="0"/>
              </a:spcBef>
              <a:buClr>
                <a:schemeClr val="dk1"/>
              </a:buClr>
              <a:buSzPts val="1100"/>
              <a:buFont typeface="Arial"/>
              <a:buNone/>
            </a:pPr>
            <a:r>
              <a:rPr lang="en" sz="1800"/>
              <a:t>JetPrivilege</a:t>
            </a:r>
          </a:p>
        </p:txBody>
      </p:sp>
      <p:sp>
        <p:nvSpPr>
          <p:cNvPr id="1619" name="Shape 1619"/>
          <p:cNvSpPr txBox="1"/>
          <p:nvPr/>
        </p:nvSpPr>
        <p:spPr>
          <a:xfrm>
            <a:off x="439525" y="4297950"/>
            <a:ext cx="8280900" cy="7425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a:solidFill>
                  <a:schemeClr val="dk1"/>
                </a:solidFill>
              </a:rPr>
              <a:t>Jet Airways exclusive card is promoting spend on jet platform by giving accelerated points and burn exclusively on its platform</a:t>
            </a: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3" name="Shape 1623"/>
        <p:cNvGrpSpPr/>
        <p:nvPr/>
      </p:nvGrpSpPr>
      <p:grpSpPr>
        <a:xfrm>
          <a:off x="0" y="0"/>
          <a:ext cx="0" cy="0"/>
          <a:chOff x="0" y="0"/>
          <a:chExt cx="0" cy="0"/>
        </a:xfrm>
      </p:grpSpPr>
      <p:sp>
        <p:nvSpPr>
          <p:cNvPr id="1624" name="Shape 1624"/>
          <p:cNvSpPr txBox="1"/>
          <p:nvPr>
            <p:ph type="title"/>
          </p:nvPr>
        </p:nvSpPr>
        <p:spPr>
          <a:xfrm>
            <a:off x="381000" y="323850"/>
            <a:ext cx="8229600" cy="549000"/>
          </a:xfrm>
          <a:prstGeom prst="rect">
            <a:avLst/>
          </a:prstGeom>
          <a:noFill/>
        </p:spPr>
        <p:txBody>
          <a:bodyPr anchorCtr="0" anchor="ctr" bIns="91425" lIns="91425" rIns="91425" wrap="square" tIns="91425">
            <a:noAutofit/>
          </a:bodyPr>
          <a:lstStyle/>
          <a:p>
            <a:pPr lvl="0" rtl="0">
              <a:spcBef>
                <a:spcPts val="0"/>
              </a:spcBef>
              <a:buNone/>
            </a:pPr>
            <a:r>
              <a:rPr lang="en" sz="1800">
                <a:latin typeface="Roboto"/>
                <a:ea typeface="Roboto"/>
                <a:cs typeface="Roboto"/>
                <a:sym typeface="Roboto"/>
              </a:rPr>
              <a:t>Amazon Prime India </a:t>
            </a:r>
          </a:p>
        </p:txBody>
      </p:sp>
      <p:sp>
        <p:nvSpPr>
          <p:cNvPr id="1625" name="Shape 1625"/>
          <p:cNvSpPr/>
          <p:nvPr/>
        </p:nvSpPr>
        <p:spPr>
          <a:xfrm>
            <a:off x="2178175" y="1447050"/>
            <a:ext cx="4626000" cy="1844400"/>
          </a:xfrm>
          <a:prstGeom prst="rect">
            <a:avLst/>
          </a:prstGeom>
          <a:solidFill>
            <a:srgbClr val="F3F3F3"/>
          </a:solid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t/>
            </a:r>
            <a:endParaRPr u="sng">
              <a:solidFill>
                <a:schemeClr val="dk1"/>
              </a:solidFill>
              <a:latin typeface="Roboto"/>
              <a:ea typeface="Roboto"/>
              <a:cs typeface="Roboto"/>
              <a:sym typeface="Roboto"/>
            </a:endParaRPr>
          </a:p>
          <a:p>
            <a:pPr lvl="0" rtl="0" algn="ctr">
              <a:spcBef>
                <a:spcPts val="0"/>
              </a:spcBef>
              <a:buClr>
                <a:schemeClr val="dk1"/>
              </a:buClr>
              <a:buSzPts val="1100"/>
              <a:buFont typeface="Arial"/>
              <a:buNone/>
            </a:pPr>
            <a:r>
              <a:rPr lang="en">
                <a:solidFill>
                  <a:schemeClr val="dk1"/>
                </a:solidFill>
                <a:latin typeface="Roboto"/>
                <a:ea typeface="Roboto"/>
                <a:cs typeface="Roboto"/>
                <a:sym typeface="Roboto"/>
              </a:rPr>
              <a:t>Launched in July’16</a:t>
            </a:r>
          </a:p>
          <a:p>
            <a:pPr lvl="0" rtl="0" algn="ctr">
              <a:spcBef>
                <a:spcPts val="0"/>
              </a:spcBef>
              <a:buClr>
                <a:schemeClr val="dk1"/>
              </a:buClr>
              <a:buSzPts val="1100"/>
              <a:buFont typeface="Arial"/>
              <a:buNone/>
            </a:pPr>
            <a:r>
              <a:rPr lang="en">
                <a:solidFill>
                  <a:schemeClr val="dk1"/>
                </a:solidFill>
                <a:latin typeface="Roboto"/>
                <a:ea typeface="Roboto"/>
                <a:cs typeface="Roboto"/>
                <a:sym typeface="Roboto"/>
              </a:rPr>
              <a:t>Estimated </a:t>
            </a:r>
            <a:r>
              <a:rPr b="1" lang="en">
                <a:solidFill>
                  <a:schemeClr val="dk1"/>
                </a:solidFill>
                <a:latin typeface="Roboto"/>
                <a:ea typeface="Roboto"/>
                <a:cs typeface="Roboto"/>
                <a:sym typeface="Roboto"/>
              </a:rPr>
              <a:t>20 Mn</a:t>
            </a:r>
            <a:r>
              <a:rPr lang="en">
                <a:solidFill>
                  <a:schemeClr val="dk1"/>
                </a:solidFill>
                <a:latin typeface="Roboto"/>
                <a:ea typeface="Roboto"/>
                <a:cs typeface="Roboto"/>
                <a:sym typeface="Roboto"/>
              </a:rPr>
              <a:t> members India(paid + free)</a:t>
            </a:r>
          </a:p>
          <a:p>
            <a:pPr lvl="0" rtl="0" algn="ctr">
              <a:spcBef>
                <a:spcPts val="0"/>
              </a:spcBef>
              <a:buClr>
                <a:schemeClr val="dk1"/>
              </a:buClr>
              <a:buSzPts val="1100"/>
              <a:buFont typeface="Arial"/>
              <a:buNone/>
            </a:pPr>
            <a:r>
              <a:rPr lang="en">
                <a:solidFill>
                  <a:schemeClr val="dk1"/>
                </a:solidFill>
                <a:latin typeface="Roboto"/>
                <a:ea typeface="Roboto"/>
                <a:cs typeface="Roboto"/>
                <a:sym typeface="Roboto"/>
              </a:rPr>
              <a:t>Rs 499/year after 30 day trial</a:t>
            </a:r>
          </a:p>
          <a:p>
            <a:pPr lvl="0" rtl="0">
              <a:spcBef>
                <a:spcPts val="0"/>
              </a:spcBef>
              <a:buNone/>
            </a:pPr>
            <a:r>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9" name="Shape 1629"/>
        <p:cNvGrpSpPr/>
        <p:nvPr/>
      </p:nvGrpSpPr>
      <p:grpSpPr>
        <a:xfrm>
          <a:off x="0" y="0"/>
          <a:ext cx="0" cy="0"/>
          <a:chOff x="0" y="0"/>
          <a:chExt cx="0" cy="0"/>
        </a:xfrm>
      </p:grpSpPr>
      <p:sp>
        <p:nvSpPr>
          <p:cNvPr id="1630" name="Shape 1630"/>
          <p:cNvSpPr txBox="1"/>
          <p:nvPr>
            <p:ph type="title"/>
          </p:nvPr>
        </p:nvSpPr>
        <p:spPr>
          <a:xfrm>
            <a:off x="311700" y="1628075"/>
            <a:ext cx="8520600" cy="3194100"/>
          </a:xfrm>
          <a:prstGeom prst="rect">
            <a:avLst/>
          </a:prstGeom>
        </p:spPr>
        <p:txBody>
          <a:bodyPr anchorCtr="0" anchor="ctr" bIns="91425" lIns="91425" rIns="91425" wrap="square" tIns="91425">
            <a:noAutofit/>
          </a:bodyPr>
          <a:lstStyle/>
          <a:p>
            <a:pPr lvl="0" rtl="0" algn="l">
              <a:spcBef>
                <a:spcPts val="0"/>
              </a:spcBef>
              <a:buNone/>
            </a:pPr>
            <a:r>
              <a:rPr lang="en" sz="2400"/>
              <a:t>Earned Loyalty Program</a:t>
            </a:r>
          </a:p>
          <a:p>
            <a:pPr indent="0" lvl="0" marL="1371600" rtl="0" algn="l">
              <a:spcBef>
                <a:spcPts val="0"/>
              </a:spcBef>
              <a:buNone/>
            </a:pPr>
            <a:r>
              <a:rPr lang="en" sz="1800"/>
              <a:t>Global </a:t>
            </a:r>
          </a:p>
          <a:p>
            <a:pPr indent="-342900" lvl="0" marL="1828800" rtl="0" algn="l">
              <a:spcBef>
                <a:spcPts val="0"/>
              </a:spcBef>
              <a:buSzPts val="1800"/>
              <a:buChar char="-"/>
            </a:pPr>
            <a:r>
              <a:rPr lang="en" sz="1800"/>
              <a:t>Starbucks</a:t>
            </a:r>
          </a:p>
          <a:p>
            <a:pPr indent="0" lvl="0" marL="1371600" rtl="0" algn="l">
              <a:spcBef>
                <a:spcPts val="0"/>
              </a:spcBef>
              <a:buNone/>
            </a:pPr>
            <a:r>
              <a:rPr lang="en" sz="1800"/>
              <a:t>Indian</a:t>
            </a:r>
          </a:p>
          <a:p>
            <a:pPr indent="-342900" lvl="0" marL="1828800" rtl="0" algn="l">
              <a:spcBef>
                <a:spcPts val="0"/>
              </a:spcBef>
              <a:spcAft>
                <a:spcPts val="0"/>
              </a:spcAft>
              <a:buSzPts val="1800"/>
              <a:buChar char="-"/>
            </a:pPr>
            <a:r>
              <a:rPr lang="en" sz="1800"/>
              <a:t>Jet Privilige</a:t>
            </a:r>
          </a:p>
          <a:p>
            <a:pPr indent="-342900" lvl="0" marL="1828800" rtl="0" algn="l">
              <a:spcBef>
                <a:spcPts val="0"/>
              </a:spcBef>
              <a:spcAft>
                <a:spcPts val="0"/>
              </a:spcAft>
              <a:buSzPts val="1800"/>
              <a:buChar char="-"/>
            </a:pPr>
            <a:r>
              <a:rPr lang="en" sz="1800"/>
              <a:t>Goibibo Go Cash</a:t>
            </a:r>
          </a:p>
          <a:p>
            <a:pPr indent="-342900" lvl="0" marL="1828800" rtl="0" algn="l">
              <a:spcBef>
                <a:spcPts val="0"/>
              </a:spcBef>
              <a:buSzPts val="1800"/>
              <a:buChar char="-"/>
            </a:pPr>
            <a:r>
              <a:rPr lang="en" sz="1800"/>
              <a:t>Mobikwik SuperCash</a:t>
            </a:r>
          </a:p>
          <a:p>
            <a:pPr lvl="0" rtl="0" algn="l">
              <a:spcBef>
                <a:spcPts val="0"/>
              </a:spcBef>
              <a:buNone/>
            </a:pPr>
            <a:r>
              <a:t/>
            </a:r>
            <a:endParaRPr sz="1800"/>
          </a:p>
          <a:p>
            <a:pPr indent="0" lvl="0" marL="1371600" rtl="0" algn="l">
              <a:spcBef>
                <a:spcPts val="0"/>
              </a:spcBef>
              <a:buNone/>
            </a:pPr>
            <a:r>
              <a:t/>
            </a:r>
            <a:endParaRPr sz="1800"/>
          </a:p>
          <a:p>
            <a:pPr indent="-69850" lvl="0" marL="1371600" rtl="0" algn="l">
              <a:spcBef>
                <a:spcPts val="0"/>
              </a:spcBef>
              <a:buClr>
                <a:schemeClr val="dk1"/>
              </a:buClr>
              <a:buSzPts val="1100"/>
              <a:buFont typeface="Arial"/>
              <a:buNone/>
            </a:pPr>
            <a:r>
              <a:t/>
            </a:r>
            <a:endParaRPr sz="1800"/>
          </a:p>
          <a:p>
            <a:pPr lvl="0" rtl="0" algn="l">
              <a:spcBef>
                <a:spcPts val="0"/>
              </a:spcBef>
              <a:buNone/>
            </a:pPr>
            <a:r>
              <a:t/>
            </a:r>
            <a:endParaRPr sz="2400"/>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4" name="Shape 1634"/>
        <p:cNvGrpSpPr/>
        <p:nvPr/>
      </p:nvGrpSpPr>
      <p:grpSpPr>
        <a:xfrm>
          <a:off x="0" y="0"/>
          <a:ext cx="0" cy="0"/>
          <a:chOff x="0" y="0"/>
          <a:chExt cx="0" cy="0"/>
        </a:xfrm>
      </p:grpSpPr>
      <p:sp>
        <p:nvSpPr>
          <p:cNvPr id="1635" name="Shape 1635"/>
          <p:cNvSpPr txBox="1"/>
          <p:nvPr>
            <p:ph type="title"/>
          </p:nvPr>
        </p:nvSpPr>
        <p:spPr>
          <a:xfrm>
            <a:off x="452600" y="343600"/>
            <a:ext cx="7730100" cy="549000"/>
          </a:xfrm>
          <a:prstGeom prst="rect">
            <a:avLst/>
          </a:prstGeom>
          <a:noFill/>
          <a:ln>
            <a:noFill/>
          </a:ln>
        </p:spPr>
        <p:txBody>
          <a:bodyPr anchorCtr="0" anchor="ctr" bIns="91425" lIns="91425" rIns="91425" wrap="square" tIns="91425">
            <a:noAutofit/>
          </a:bodyPr>
          <a:lstStyle/>
          <a:p>
            <a:pPr indent="0" lvl="0" marL="0" marR="0" rtl="0" algn="l">
              <a:lnSpc>
                <a:spcPct val="100000"/>
              </a:lnSpc>
              <a:spcBef>
                <a:spcPts val="0"/>
              </a:spcBef>
              <a:spcAft>
                <a:spcPts val="0"/>
              </a:spcAft>
              <a:buClr>
                <a:srgbClr val="FFC000"/>
              </a:buClr>
              <a:buFont typeface="Calibri"/>
              <a:buNone/>
            </a:pPr>
            <a:r>
              <a:rPr lang="en" sz="1800">
                <a:latin typeface="Roboto"/>
                <a:ea typeface="Roboto"/>
                <a:cs typeface="Roboto"/>
                <a:sym typeface="Roboto"/>
              </a:rPr>
              <a:t>Starbucks </a:t>
            </a:r>
          </a:p>
        </p:txBody>
      </p:sp>
      <p:sp>
        <p:nvSpPr>
          <p:cNvPr id="1636" name="Shape 1636"/>
          <p:cNvSpPr txBox="1"/>
          <p:nvPr>
            <p:ph idx="1" type="body"/>
          </p:nvPr>
        </p:nvSpPr>
        <p:spPr>
          <a:xfrm>
            <a:off x="681200" y="1188412"/>
            <a:ext cx="8229600" cy="2981400"/>
          </a:xfrm>
          <a:prstGeom prst="rect">
            <a:avLst/>
          </a:prstGeom>
          <a:solidFill>
            <a:srgbClr val="FFFFFF"/>
          </a:solidFill>
          <a:ln>
            <a:noFill/>
          </a:ln>
        </p:spPr>
        <p:txBody>
          <a:bodyPr anchorCtr="0" anchor="t" bIns="91425" lIns="91425" rIns="91425" wrap="square" tIns="91425">
            <a:noAutofit/>
          </a:bodyPr>
          <a:lstStyle/>
          <a:p>
            <a:pPr indent="0" lvl="0" marL="0" marR="0" rtl="0" algn="l">
              <a:lnSpc>
                <a:spcPct val="100000"/>
              </a:lnSpc>
              <a:spcBef>
                <a:spcPts val="0"/>
              </a:spcBef>
              <a:spcAft>
                <a:spcPts val="0"/>
              </a:spcAft>
              <a:buClr>
                <a:srgbClr val="C00000"/>
              </a:buClr>
              <a:buFont typeface="Noto Sans Symbols"/>
              <a:buNone/>
            </a:pPr>
            <a:r>
              <a:rPr b="1" i="0" lang="en" sz="1400" u="none" cap="none" strike="noStrike">
                <a:solidFill>
                  <a:srgbClr val="000000"/>
                </a:solidFill>
                <a:latin typeface="Roboto"/>
                <a:ea typeface="Roboto"/>
                <a:cs typeface="Roboto"/>
                <a:sym typeface="Roboto"/>
              </a:rPr>
              <a:t>EARNING POINTS</a:t>
            </a:r>
          </a:p>
          <a:p>
            <a:pPr indent="-228600" lvl="0" marL="457200" marR="0" rtl="0" algn="l">
              <a:lnSpc>
                <a:spcPct val="100000"/>
              </a:lnSpc>
              <a:spcBef>
                <a:spcPts val="0"/>
              </a:spcBef>
              <a:spcAft>
                <a:spcPts val="0"/>
              </a:spcAft>
              <a:buClr>
                <a:srgbClr val="C00000"/>
              </a:buClr>
              <a:buSzPts val="1400"/>
              <a:buFont typeface="Roboto"/>
              <a:buChar char="▪"/>
            </a:pPr>
            <a:r>
              <a:rPr lang="en">
                <a:latin typeface="Roboto"/>
                <a:ea typeface="Roboto"/>
                <a:cs typeface="Roboto"/>
                <a:sym typeface="Roboto"/>
              </a:rPr>
              <a:t>Customer earns 1 star for every purchase done at Starbucks</a:t>
            </a:r>
          </a:p>
          <a:p>
            <a:pPr indent="0" lvl="0" marL="0" marR="0" rtl="0" algn="l">
              <a:lnSpc>
                <a:spcPct val="100000"/>
              </a:lnSpc>
              <a:spcBef>
                <a:spcPts val="0"/>
              </a:spcBef>
              <a:spcAft>
                <a:spcPts val="0"/>
              </a:spcAft>
              <a:buNone/>
            </a:pPr>
            <a:r>
              <a:t/>
            </a:r>
            <a:endParaRPr>
              <a:latin typeface="Roboto"/>
              <a:ea typeface="Roboto"/>
              <a:cs typeface="Roboto"/>
              <a:sym typeface="Roboto"/>
            </a:endParaRPr>
          </a:p>
          <a:p>
            <a:pPr indent="0" lvl="0" marL="0" marR="0" rtl="0" algn="l">
              <a:lnSpc>
                <a:spcPct val="100000"/>
              </a:lnSpc>
              <a:spcBef>
                <a:spcPts val="0"/>
              </a:spcBef>
              <a:spcAft>
                <a:spcPts val="0"/>
              </a:spcAft>
              <a:buNone/>
            </a:pPr>
            <a:r>
              <a:t/>
            </a:r>
            <a:endParaRPr>
              <a:latin typeface="Roboto"/>
              <a:ea typeface="Roboto"/>
              <a:cs typeface="Roboto"/>
              <a:sym typeface="Roboto"/>
            </a:endParaRPr>
          </a:p>
          <a:p>
            <a:pPr indent="0" lvl="0" marL="0" marR="0" rtl="0" algn="l">
              <a:lnSpc>
                <a:spcPct val="100000"/>
              </a:lnSpc>
              <a:spcBef>
                <a:spcPts val="0"/>
              </a:spcBef>
              <a:spcAft>
                <a:spcPts val="0"/>
              </a:spcAft>
              <a:buNone/>
            </a:pPr>
            <a:r>
              <a:t/>
            </a:r>
            <a:endParaRPr>
              <a:latin typeface="Roboto"/>
              <a:ea typeface="Roboto"/>
              <a:cs typeface="Roboto"/>
              <a:sym typeface="Roboto"/>
            </a:endParaRPr>
          </a:p>
          <a:p>
            <a:pPr indent="0" lvl="0" marL="0" marR="0" rtl="0" algn="l">
              <a:lnSpc>
                <a:spcPct val="100000"/>
              </a:lnSpc>
              <a:spcBef>
                <a:spcPts val="0"/>
              </a:spcBef>
              <a:spcAft>
                <a:spcPts val="0"/>
              </a:spcAft>
              <a:buNone/>
            </a:pPr>
            <a:r>
              <a:t/>
            </a:r>
            <a:endParaRPr>
              <a:latin typeface="Roboto"/>
              <a:ea typeface="Roboto"/>
              <a:cs typeface="Roboto"/>
              <a:sym typeface="Roboto"/>
            </a:endParaRPr>
          </a:p>
          <a:p>
            <a:pPr indent="0" lvl="0" marL="0" marR="0" rtl="0" algn="l">
              <a:lnSpc>
                <a:spcPct val="100000"/>
              </a:lnSpc>
              <a:spcBef>
                <a:spcPts val="0"/>
              </a:spcBef>
              <a:spcAft>
                <a:spcPts val="0"/>
              </a:spcAft>
              <a:buNone/>
            </a:pPr>
            <a:r>
              <a:t/>
            </a:r>
            <a:endParaRPr>
              <a:latin typeface="Roboto"/>
              <a:ea typeface="Roboto"/>
              <a:cs typeface="Roboto"/>
              <a:sym typeface="Roboto"/>
            </a:endParaRPr>
          </a:p>
          <a:p>
            <a:pPr indent="0" lvl="0" marL="0" marR="0" rtl="0" algn="l">
              <a:lnSpc>
                <a:spcPct val="100000"/>
              </a:lnSpc>
              <a:spcBef>
                <a:spcPts val="0"/>
              </a:spcBef>
              <a:spcAft>
                <a:spcPts val="0"/>
              </a:spcAft>
              <a:buNone/>
            </a:pPr>
            <a:r>
              <a:t/>
            </a:r>
            <a:endParaRPr>
              <a:latin typeface="Roboto"/>
              <a:ea typeface="Roboto"/>
              <a:cs typeface="Roboto"/>
              <a:sym typeface="Roboto"/>
            </a:endParaRPr>
          </a:p>
          <a:p>
            <a:pPr indent="0" lvl="0" marL="0" marR="0" rtl="0" algn="l">
              <a:lnSpc>
                <a:spcPct val="100000"/>
              </a:lnSpc>
              <a:spcBef>
                <a:spcPts val="0"/>
              </a:spcBef>
              <a:spcAft>
                <a:spcPts val="0"/>
              </a:spcAft>
              <a:buNone/>
            </a:pPr>
            <a:r>
              <a:t/>
            </a:r>
            <a:endParaRPr>
              <a:latin typeface="Roboto"/>
              <a:ea typeface="Roboto"/>
              <a:cs typeface="Roboto"/>
              <a:sym typeface="Roboto"/>
            </a:endParaRPr>
          </a:p>
          <a:p>
            <a:pPr indent="0" lvl="0" marL="0" marR="0" rtl="0" algn="l">
              <a:lnSpc>
                <a:spcPct val="100000"/>
              </a:lnSpc>
              <a:spcBef>
                <a:spcPts val="0"/>
              </a:spcBef>
              <a:spcAft>
                <a:spcPts val="0"/>
              </a:spcAft>
              <a:buNone/>
            </a:pPr>
            <a:r>
              <a:t/>
            </a:r>
            <a:endParaRPr>
              <a:latin typeface="Roboto"/>
              <a:ea typeface="Roboto"/>
              <a:cs typeface="Roboto"/>
              <a:sym typeface="Roboto"/>
            </a:endParaRPr>
          </a:p>
          <a:p>
            <a:pPr indent="0" lvl="0" marL="0" marR="0" rtl="0" algn="l">
              <a:lnSpc>
                <a:spcPct val="100000"/>
              </a:lnSpc>
              <a:spcBef>
                <a:spcPts val="0"/>
              </a:spcBef>
              <a:spcAft>
                <a:spcPts val="0"/>
              </a:spcAft>
              <a:buNone/>
            </a:pPr>
            <a:r>
              <a:t/>
            </a:r>
            <a:endParaRPr>
              <a:latin typeface="Roboto"/>
              <a:ea typeface="Roboto"/>
              <a:cs typeface="Roboto"/>
              <a:sym typeface="Roboto"/>
            </a:endParaRPr>
          </a:p>
          <a:p>
            <a:pPr indent="-228600" lvl="0" marL="457200" marR="0" rtl="0" algn="l">
              <a:lnSpc>
                <a:spcPct val="100000"/>
              </a:lnSpc>
              <a:spcBef>
                <a:spcPts val="0"/>
              </a:spcBef>
              <a:spcAft>
                <a:spcPts val="0"/>
              </a:spcAft>
              <a:buClr>
                <a:srgbClr val="C00000"/>
              </a:buClr>
              <a:buSzPts val="1400"/>
              <a:buFont typeface="Roboto"/>
              <a:buChar char="▪"/>
            </a:pPr>
            <a:r>
              <a:rPr b="0" i="0" lang="en" sz="1400" u="none" cap="none" strike="noStrike">
                <a:solidFill>
                  <a:srgbClr val="000000"/>
                </a:solidFill>
                <a:latin typeface="Roboto"/>
                <a:ea typeface="Roboto"/>
                <a:cs typeface="Roboto"/>
                <a:sym typeface="Roboto"/>
              </a:rPr>
              <a:t>Stars can also be earned on </a:t>
            </a:r>
            <a:r>
              <a:rPr b="1" i="0" lang="en" sz="1400" u="none" cap="none" strike="noStrike">
                <a:solidFill>
                  <a:srgbClr val="000000"/>
                </a:solidFill>
                <a:latin typeface="Roboto"/>
                <a:ea typeface="Roboto"/>
                <a:cs typeface="Roboto"/>
                <a:sym typeface="Roboto"/>
              </a:rPr>
              <a:t>products sold outside </a:t>
            </a:r>
            <a:r>
              <a:rPr b="0" i="0" lang="en" sz="1400" u="none" cap="none" strike="noStrike">
                <a:solidFill>
                  <a:srgbClr val="000000"/>
                </a:solidFill>
                <a:latin typeface="Roboto"/>
                <a:ea typeface="Roboto"/>
                <a:cs typeface="Roboto"/>
                <a:sym typeface="Roboto"/>
              </a:rPr>
              <a:t>retail locations (eg. Tea, coffee beans etc.)</a:t>
            </a:r>
          </a:p>
          <a:p>
            <a:pPr indent="-228600" lvl="0" marL="457200" marR="0" rtl="0" algn="l">
              <a:lnSpc>
                <a:spcPct val="100000"/>
              </a:lnSpc>
              <a:spcBef>
                <a:spcPts val="0"/>
              </a:spcBef>
              <a:spcAft>
                <a:spcPts val="0"/>
              </a:spcAft>
              <a:buClr>
                <a:srgbClr val="C00000"/>
              </a:buClr>
              <a:buSzPts val="1400"/>
              <a:buFont typeface="Roboto"/>
              <a:buChar char="▪"/>
            </a:pPr>
            <a:r>
              <a:rPr b="0" i="0" lang="en" sz="1400" u="none" cap="none" strike="noStrike">
                <a:solidFill>
                  <a:srgbClr val="000000"/>
                </a:solidFill>
                <a:latin typeface="Roboto"/>
                <a:ea typeface="Roboto"/>
                <a:cs typeface="Roboto"/>
                <a:sym typeface="Roboto"/>
              </a:rPr>
              <a:t>Stars can be earned through purchases made on </a:t>
            </a:r>
            <a:r>
              <a:rPr b="1" i="0" lang="en" sz="1400" u="none" cap="none" strike="noStrike">
                <a:solidFill>
                  <a:srgbClr val="000000"/>
                </a:solidFill>
                <a:latin typeface="Roboto"/>
                <a:ea typeface="Roboto"/>
                <a:cs typeface="Roboto"/>
                <a:sym typeface="Roboto"/>
              </a:rPr>
              <a:t>other platforms</a:t>
            </a:r>
            <a:r>
              <a:rPr b="0" i="0" lang="en" sz="1400" u="none" cap="none" strike="noStrike">
                <a:solidFill>
                  <a:srgbClr val="000000"/>
                </a:solidFill>
                <a:latin typeface="Roboto"/>
                <a:ea typeface="Roboto"/>
                <a:cs typeface="Roboto"/>
                <a:sym typeface="Roboto"/>
              </a:rPr>
              <a:t> such as </a:t>
            </a:r>
            <a:r>
              <a:rPr b="1" i="0" lang="en" sz="1400" u="none" cap="none" strike="noStrike">
                <a:solidFill>
                  <a:srgbClr val="000000"/>
                </a:solidFill>
                <a:latin typeface="Roboto"/>
                <a:ea typeface="Roboto"/>
                <a:cs typeface="Roboto"/>
                <a:sym typeface="Roboto"/>
              </a:rPr>
              <a:t>Lyft</a:t>
            </a:r>
            <a:r>
              <a:rPr b="0" i="0" lang="en" sz="1400" u="none" cap="none" strike="noStrike">
                <a:solidFill>
                  <a:srgbClr val="000000"/>
                </a:solidFill>
                <a:latin typeface="Roboto"/>
                <a:ea typeface="Roboto"/>
                <a:cs typeface="Roboto"/>
                <a:sym typeface="Roboto"/>
              </a:rPr>
              <a:t> and </a:t>
            </a:r>
            <a:r>
              <a:rPr b="1" i="0" lang="en" sz="1400" u="none" cap="none" strike="noStrike">
                <a:solidFill>
                  <a:srgbClr val="000000"/>
                </a:solidFill>
                <a:latin typeface="Roboto"/>
                <a:ea typeface="Roboto"/>
                <a:cs typeface="Roboto"/>
                <a:sym typeface="Roboto"/>
              </a:rPr>
              <a:t>Spotify</a:t>
            </a:r>
          </a:p>
          <a:p>
            <a:pPr indent="-228600" lvl="0" marL="457200" rtl="0">
              <a:spcBef>
                <a:spcPts val="0"/>
              </a:spcBef>
              <a:buClr>
                <a:srgbClr val="C00000"/>
              </a:buClr>
              <a:buSzPts val="1400"/>
              <a:buFont typeface="Roboto"/>
              <a:buChar char="▪"/>
            </a:pPr>
            <a:r>
              <a:rPr lang="en">
                <a:solidFill>
                  <a:schemeClr val="dk1"/>
                </a:solidFill>
                <a:latin typeface="Roboto"/>
                <a:ea typeface="Roboto"/>
                <a:cs typeface="Roboto"/>
                <a:sym typeface="Roboto"/>
              </a:rPr>
              <a:t>Additional rewards through </a:t>
            </a:r>
            <a:r>
              <a:rPr b="1" lang="en">
                <a:solidFill>
                  <a:schemeClr val="dk1"/>
                </a:solidFill>
                <a:latin typeface="Roboto"/>
                <a:ea typeface="Roboto"/>
                <a:cs typeface="Roboto"/>
                <a:sym typeface="Roboto"/>
              </a:rPr>
              <a:t>referral</a:t>
            </a:r>
            <a:r>
              <a:rPr lang="en">
                <a:solidFill>
                  <a:schemeClr val="dk1"/>
                </a:solidFill>
                <a:latin typeface="Roboto"/>
                <a:ea typeface="Roboto"/>
                <a:cs typeface="Roboto"/>
                <a:sym typeface="Roboto"/>
              </a:rPr>
              <a:t> programs</a:t>
            </a:r>
          </a:p>
          <a:p>
            <a:pPr indent="-228600" lvl="0" marL="457200" rtl="0">
              <a:spcBef>
                <a:spcPts val="0"/>
              </a:spcBef>
              <a:buClr>
                <a:srgbClr val="C00000"/>
              </a:buClr>
              <a:buSzPts val="1400"/>
              <a:buFont typeface="Roboto"/>
              <a:buChar char="▪"/>
            </a:pPr>
            <a:r>
              <a:rPr b="1" lang="en">
                <a:solidFill>
                  <a:schemeClr val="dk1"/>
                </a:solidFill>
                <a:latin typeface="Roboto"/>
                <a:ea typeface="Roboto"/>
                <a:cs typeface="Roboto"/>
                <a:sym typeface="Roboto"/>
              </a:rPr>
              <a:t>Intangible</a:t>
            </a:r>
            <a:r>
              <a:rPr lang="en">
                <a:solidFill>
                  <a:schemeClr val="dk1"/>
                </a:solidFill>
                <a:latin typeface="Roboto"/>
                <a:ea typeface="Roboto"/>
                <a:cs typeface="Roboto"/>
                <a:sym typeface="Roboto"/>
              </a:rPr>
              <a:t> </a:t>
            </a:r>
            <a:r>
              <a:rPr b="1" lang="en">
                <a:solidFill>
                  <a:schemeClr val="dk1"/>
                </a:solidFill>
                <a:latin typeface="Roboto"/>
                <a:ea typeface="Roboto"/>
                <a:cs typeface="Roboto"/>
                <a:sym typeface="Roboto"/>
              </a:rPr>
              <a:t>benefits</a:t>
            </a:r>
            <a:r>
              <a:rPr lang="en">
                <a:solidFill>
                  <a:schemeClr val="dk1"/>
                </a:solidFill>
                <a:latin typeface="Roboto"/>
                <a:ea typeface="Roboto"/>
                <a:cs typeface="Roboto"/>
                <a:sym typeface="Roboto"/>
              </a:rPr>
              <a:t> such as tailored communication, pre-ordering facilities, store locators etc.</a:t>
            </a:r>
          </a:p>
          <a:p>
            <a:pPr indent="0" lvl="0" marL="0" marR="0" rtl="0" algn="l">
              <a:lnSpc>
                <a:spcPct val="100000"/>
              </a:lnSpc>
              <a:spcBef>
                <a:spcPts val="0"/>
              </a:spcBef>
              <a:spcAft>
                <a:spcPts val="0"/>
              </a:spcAft>
              <a:buNone/>
            </a:pPr>
            <a:r>
              <a:t/>
            </a:r>
            <a:endParaRPr b="0" i="1" sz="1400" u="none" cap="none" strike="noStrike">
              <a:solidFill>
                <a:srgbClr val="000000"/>
              </a:solidFill>
              <a:latin typeface="Roboto"/>
              <a:ea typeface="Roboto"/>
              <a:cs typeface="Roboto"/>
              <a:sym typeface="Roboto"/>
            </a:endParaRPr>
          </a:p>
        </p:txBody>
      </p:sp>
      <p:graphicFrame>
        <p:nvGraphicFramePr>
          <p:cNvPr id="1637" name="Shape 1637"/>
          <p:cNvGraphicFramePr/>
          <p:nvPr/>
        </p:nvGraphicFramePr>
        <p:xfrm>
          <a:off x="2983774" y="651289"/>
          <a:ext cx="3000000" cy="3000000"/>
        </p:xfrm>
        <a:graphic>
          <a:graphicData uri="http://schemas.openxmlformats.org/drawingml/2006/table">
            <a:tbl>
              <a:tblPr>
                <a:noFill/>
                <a:tableStyleId>{48737297-9C99-489F-A898-F8D5AF59E813}</a:tableStyleId>
              </a:tblPr>
              <a:tblGrid>
                <a:gridCol w="3761775"/>
              </a:tblGrid>
              <a:tr h="396200">
                <a:tc>
                  <a:txBody>
                    <a:bodyPr>
                      <a:noAutofit/>
                    </a:bodyPr>
                    <a:lstStyle/>
                    <a:p>
                      <a:pPr indent="0" lvl="0" marL="0" marR="0" rtl="0" algn="ctr">
                        <a:lnSpc>
                          <a:spcPct val="100000"/>
                        </a:lnSpc>
                        <a:spcBef>
                          <a:spcPts val="0"/>
                        </a:spcBef>
                        <a:spcAft>
                          <a:spcPts val="0"/>
                        </a:spcAft>
                        <a:buClr>
                          <a:srgbClr val="000000"/>
                        </a:buClr>
                        <a:buFont typeface="Roboto"/>
                        <a:buNone/>
                      </a:pPr>
                      <a:r>
                        <a:rPr lang="en" sz="1400" u="none" cap="none" strike="noStrike">
                          <a:latin typeface="Roboto"/>
                          <a:ea typeface="Roboto"/>
                          <a:cs typeface="Roboto"/>
                          <a:sym typeface="Roboto"/>
                        </a:rPr>
                        <a:t>1 purchase of min Rs </a:t>
                      </a:r>
                      <a:r>
                        <a:rPr lang="en">
                          <a:latin typeface="Roboto"/>
                          <a:ea typeface="Roboto"/>
                          <a:cs typeface="Roboto"/>
                          <a:sym typeface="Roboto"/>
                        </a:rPr>
                        <a:t>300 </a:t>
                      </a:r>
                      <a:r>
                        <a:rPr lang="en" sz="1400" u="none" cap="none" strike="noStrike">
                          <a:latin typeface="Roboto"/>
                          <a:ea typeface="Roboto"/>
                          <a:cs typeface="Roboto"/>
                          <a:sym typeface="Roboto"/>
                        </a:rPr>
                        <a:t> = 1 star </a:t>
                      </a:r>
                    </a:p>
                  </a:txBody>
                  <a:tcPr marT="91425" marB="91425" marR="91425" marL="91425"/>
                </a:tc>
              </a:tr>
            </a:tbl>
          </a:graphicData>
        </a:graphic>
      </p:graphicFrame>
      <p:graphicFrame>
        <p:nvGraphicFramePr>
          <p:cNvPr id="1638" name="Shape 1638"/>
          <p:cNvGraphicFramePr/>
          <p:nvPr/>
        </p:nvGraphicFramePr>
        <p:xfrm>
          <a:off x="763525" y="1875238"/>
          <a:ext cx="3000000" cy="3000000"/>
        </p:xfrm>
        <a:graphic>
          <a:graphicData uri="http://schemas.openxmlformats.org/drawingml/2006/table">
            <a:tbl>
              <a:tblPr>
                <a:noFill/>
                <a:tableStyleId>{48737297-9C99-489F-A898-F8D5AF59E813}</a:tableStyleId>
              </a:tblPr>
              <a:tblGrid>
                <a:gridCol w="1624650"/>
                <a:gridCol w="1714850"/>
                <a:gridCol w="4277450"/>
              </a:tblGrid>
              <a:tr h="297700">
                <a:tc>
                  <a:txBody>
                    <a:bodyPr>
                      <a:noAutofit/>
                    </a:bodyPr>
                    <a:lstStyle/>
                    <a:p>
                      <a:pPr indent="0" lvl="0" marL="0" marR="0" rtl="0" algn="ctr">
                        <a:lnSpc>
                          <a:spcPct val="100000"/>
                        </a:lnSpc>
                        <a:spcBef>
                          <a:spcPts val="0"/>
                        </a:spcBef>
                        <a:spcAft>
                          <a:spcPts val="0"/>
                        </a:spcAft>
                        <a:buClr>
                          <a:srgbClr val="000000"/>
                        </a:buClr>
                        <a:buFont typeface="Roboto"/>
                        <a:buNone/>
                      </a:pPr>
                      <a:r>
                        <a:rPr b="1" lang="en" sz="1000" u="none" cap="none" strike="noStrike">
                          <a:latin typeface="Calibri"/>
                          <a:ea typeface="Calibri"/>
                          <a:cs typeface="Calibri"/>
                          <a:sym typeface="Calibri"/>
                        </a:rPr>
                        <a:t>Level</a:t>
                      </a:r>
                    </a:p>
                  </a:txBody>
                  <a:tcPr marT="91425" marB="91425" marR="91425" marL="91425">
                    <a:solidFill>
                      <a:srgbClr val="F3F3F3"/>
                    </a:solidFill>
                  </a:tcPr>
                </a:tc>
                <a:tc>
                  <a:txBody>
                    <a:bodyPr>
                      <a:noAutofit/>
                    </a:bodyPr>
                    <a:lstStyle/>
                    <a:p>
                      <a:pPr indent="0" lvl="0" marL="0" marR="0" rtl="0" algn="ctr">
                        <a:lnSpc>
                          <a:spcPct val="100000"/>
                        </a:lnSpc>
                        <a:spcBef>
                          <a:spcPts val="0"/>
                        </a:spcBef>
                        <a:spcAft>
                          <a:spcPts val="0"/>
                        </a:spcAft>
                        <a:buClr>
                          <a:srgbClr val="000000"/>
                        </a:buClr>
                        <a:buFont typeface="Roboto"/>
                        <a:buNone/>
                      </a:pPr>
                      <a:r>
                        <a:rPr b="1" lang="en" sz="1000" u="none" cap="none" strike="noStrike">
                          <a:latin typeface="Calibri"/>
                          <a:ea typeface="Calibri"/>
                          <a:cs typeface="Calibri"/>
                          <a:sym typeface="Calibri"/>
                        </a:rPr>
                        <a:t>Criteria</a:t>
                      </a:r>
                    </a:p>
                  </a:txBody>
                  <a:tcPr marT="91425" marB="91425" marR="91425" marL="91425">
                    <a:solidFill>
                      <a:srgbClr val="F3F3F3"/>
                    </a:solidFill>
                  </a:tcPr>
                </a:tc>
                <a:tc>
                  <a:txBody>
                    <a:bodyPr>
                      <a:noAutofit/>
                    </a:bodyPr>
                    <a:lstStyle/>
                    <a:p>
                      <a:pPr indent="0" lvl="0" marL="0" marR="0" rtl="0" algn="ctr">
                        <a:lnSpc>
                          <a:spcPct val="100000"/>
                        </a:lnSpc>
                        <a:spcBef>
                          <a:spcPts val="0"/>
                        </a:spcBef>
                        <a:spcAft>
                          <a:spcPts val="0"/>
                        </a:spcAft>
                        <a:buClr>
                          <a:srgbClr val="000000"/>
                        </a:buClr>
                        <a:buFont typeface="Roboto"/>
                        <a:buNone/>
                      </a:pPr>
                      <a:r>
                        <a:rPr b="1" lang="en" sz="1000" u="none" cap="none" strike="noStrike">
                          <a:latin typeface="Calibri"/>
                          <a:ea typeface="Calibri"/>
                          <a:cs typeface="Calibri"/>
                          <a:sym typeface="Calibri"/>
                        </a:rPr>
                        <a:t>Benefits</a:t>
                      </a:r>
                    </a:p>
                  </a:txBody>
                  <a:tcPr marT="91425" marB="91425" marR="91425" marL="91425">
                    <a:solidFill>
                      <a:srgbClr val="F3F3F3"/>
                    </a:solidFill>
                  </a:tcPr>
                </a:tc>
              </a:tr>
              <a:tr h="297700">
                <a:tc>
                  <a:txBody>
                    <a:bodyPr>
                      <a:noAutofit/>
                    </a:bodyPr>
                    <a:lstStyle/>
                    <a:p>
                      <a:pPr indent="0" lvl="0" marL="0" marR="0" rtl="0" algn="l">
                        <a:lnSpc>
                          <a:spcPct val="100000"/>
                        </a:lnSpc>
                        <a:spcBef>
                          <a:spcPts val="0"/>
                        </a:spcBef>
                        <a:spcAft>
                          <a:spcPts val="0"/>
                        </a:spcAft>
                        <a:buClr>
                          <a:srgbClr val="000000"/>
                        </a:buClr>
                        <a:buFont typeface="Roboto"/>
                        <a:buNone/>
                      </a:pPr>
                      <a:r>
                        <a:rPr lang="en" sz="1000" u="none" cap="none" strike="noStrike">
                          <a:latin typeface="Calibri"/>
                          <a:ea typeface="Calibri"/>
                          <a:cs typeface="Calibri"/>
                          <a:sym typeface="Calibri"/>
                        </a:rPr>
                        <a:t>Welcome  Level</a:t>
                      </a: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Font typeface="Roboto"/>
                        <a:buNone/>
                      </a:pPr>
                      <a:r>
                        <a:rPr lang="en" sz="1000" u="none" cap="none" strike="noStrike">
                          <a:latin typeface="Calibri"/>
                          <a:ea typeface="Calibri"/>
                          <a:cs typeface="Calibri"/>
                          <a:sym typeface="Calibri"/>
                        </a:rPr>
                        <a:t>Registration</a:t>
                      </a: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Font typeface="Roboto"/>
                        <a:buNone/>
                      </a:pPr>
                      <a:r>
                        <a:rPr lang="en" sz="1000" u="none" cap="none" strike="noStrike">
                          <a:latin typeface="Calibri"/>
                          <a:ea typeface="Calibri"/>
                          <a:cs typeface="Calibri"/>
                          <a:sym typeface="Calibri"/>
                        </a:rPr>
                        <a:t>Free birthday beverage</a:t>
                      </a:r>
                    </a:p>
                  </a:txBody>
                  <a:tcPr marT="91425" marB="91425" marR="91425" marL="91425"/>
                </a:tc>
              </a:tr>
              <a:tr h="433050">
                <a:tc>
                  <a:txBody>
                    <a:bodyPr>
                      <a:noAutofit/>
                    </a:bodyPr>
                    <a:lstStyle/>
                    <a:p>
                      <a:pPr indent="0" lvl="0" marL="0" marR="0" rtl="0" algn="l">
                        <a:lnSpc>
                          <a:spcPct val="100000"/>
                        </a:lnSpc>
                        <a:spcBef>
                          <a:spcPts val="0"/>
                        </a:spcBef>
                        <a:spcAft>
                          <a:spcPts val="0"/>
                        </a:spcAft>
                        <a:buClr>
                          <a:srgbClr val="000000"/>
                        </a:buClr>
                        <a:buFont typeface="Roboto"/>
                        <a:buNone/>
                      </a:pPr>
                      <a:r>
                        <a:rPr lang="en" sz="1000" u="none" cap="none" strike="noStrike">
                          <a:latin typeface="Calibri"/>
                          <a:ea typeface="Calibri"/>
                          <a:cs typeface="Calibri"/>
                          <a:sym typeface="Calibri"/>
                        </a:rPr>
                        <a:t>Green Level</a:t>
                      </a: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Font typeface="Roboto"/>
                        <a:buNone/>
                      </a:pPr>
                      <a:r>
                        <a:rPr lang="en" sz="1000" u="none" cap="none" strike="noStrike">
                          <a:latin typeface="Calibri"/>
                          <a:ea typeface="Calibri"/>
                          <a:cs typeface="Calibri"/>
                          <a:sym typeface="Calibri"/>
                        </a:rPr>
                        <a:t>5 Stars within a year</a:t>
                      </a: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Font typeface="Roboto"/>
                        <a:buNone/>
                      </a:pPr>
                      <a:r>
                        <a:rPr lang="en" sz="1000" u="none" cap="none" strike="noStrike">
                          <a:latin typeface="Calibri"/>
                          <a:ea typeface="Calibri"/>
                          <a:cs typeface="Calibri"/>
                          <a:sym typeface="Calibri"/>
                        </a:rPr>
                        <a:t>Free refills of brewed coffee or tea, a free beverage on buying whole bean coffee etc.</a:t>
                      </a:r>
                    </a:p>
                  </a:txBody>
                  <a:tcPr marT="91425" marB="91425" marR="91425" marL="91425"/>
                </a:tc>
              </a:tr>
              <a:tr h="410650">
                <a:tc>
                  <a:txBody>
                    <a:bodyPr>
                      <a:noAutofit/>
                    </a:bodyPr>
                    <a:lstStyle/>
                    <a:p>
                      <a:pPr indent="0" lvl="0" marL="0" marR="0" rtl="0" algn="l">
                        <a:lnSpc>
                          <a:spcPct val="100000"/>
                        </a:lnSpc>
                        <a:spcBef>
                          <a:spcPts val="0"/>
                        </a:spcBef>
                        <a:spcAft>
                          <a:spcPts val="0"/>
                        </a:spcAft>
                        <a:buClr>
                          <a:srgbClr val="000000"/>
                        </a:buClr>
                        <a:buFont typeface="Roboto"/>
                        <a:buNone/>
                      </a:pPr>
                      <a:r>
                        <a:rPr lang="en" sz="1000" u="none" cap="none" strike="noStrike">
                          <a:latin typeface="Calibri"/>
                          <a:ea typeface="Calibri"/>
                          <a:cs typeface="Calibri"/>
                          <a:sym typeface="Calibri"/>
                        </a:rPr>
                        <a:t>Gold level</a:t>
                      </a: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Font typeface="Roboto"/>
                        <a:buNone/>
                      </a:pPr>
                      <a:r>
                        <a:rPr lang="en" sz="1000" u="none" cap="none" strike="noStrike">
                          <a:latin typeface="Calibri"/>
                          <a:ea typeface="Calibri"/>
                          <a:cs typeface="Calibri"/>
                          <a:sym typeface="Calibri"/>
                        </a:rPr>
                        <a:t>30 stars within a year</a:t>
                      </a:r>
                    </a:p>
                  </a:txBody>
                  <a:tcPr marT="91425" marB="91425" marR="91425" marL="91425"/>
                </a:tc>
                <a:tc>
                  <a:txBody>
                    <a:bodyPr>
                      <a:noAutofit/>
                    </a:bodyPr>
                    <a:lstStyle/>
                    <a:p>
                      <a:pPr indent="0" lvl="0" marL="0" marR="0" rtl="0" algn="l">
                        <a:lnSpc>
                          <a:spcPct val="100000"/>
                        </a:lnSpc>
                        <a:spcBef>
                          <a:spcPts val="0"/>
                        </a:spcBef>
                        <a:spcAft>
                          <a:spcPts val="0"/>
                        </a:spcAft>
                        <a:buClr>
                          <a:srgbClr val="000000"/>
                        </a:buClr>
                        <a:buFont typeface="Roboto"/>
                        <a:buNone/>
                      </a:pPr>
                      <a:r>
                        <a:rPr lang="en" sz="1000" u="none" cap="none" strike="noStrike">
                          <a:latin typeface="Calibri"/>
                          <a:ea typeface="Calibri"/>
                          <a:cs typeface="Calibri"/>
                          <a:sym typeface="Calibri"/>
                        </a:rPr>
                        <a:t>Free drink for every 15 stars and customized offers and coupons</a:t>
                      </a:r>
                    </a:p>
                  </a:txBody>
                  <a:tcPr marT="91425" marB="91425" marR="91425" marL="91425"/>
                </a:tc>
              </a:tr>
            </a:tbl>
          </a:graphicData>
        </a:graphic>
      </p:graphicFrame>
      <p:sp>
        <p:nvSpPr>
          <p:cNvPr id="1639" name="Shape 1639"/>
          <p:cNvSpPr txBox="1"/>
          <p:nvPr/>
        </p:nvSpPr>
        <p:spPr>
          <a:xfrm>
            <a:off x="812850" y="4702150"/>
            <a:ext cx="7518300" cy="396300"/>
          </a:xfrm>
          <a:prstGeom prst="rect">
            <a:avLst/>
          </a:prstGeom>
          <a:noFill/>
          <a:ln>
            <a:noFill/>
          </a:ln>
        </p:spPr>
        <p:txBody>
          <a:bodyPr anchorCtr="0" anchor="ctr" bIns="91425" lIns="91425" rIns="91425" wrap="square" tIns="91425">
            <a:noAutofit/>
          </a:bodyPr>
          <a:lstStyle/>
          <a:p>
            <a:pPr lvl="0" rtl="0" algn="ctr">
              <a:spcBef>
                <a:spcPts val="0"/>
              </a:spcBef>
              <a:buNone/>
            </a:pPr>
            <a:r>
              <a:rPr lang="en">
                <a:solidFill>
                  <a:schemeClr val="dk1"/>
                </a:solidFill>
              </a:rPr>
              <a:t>Unlocking and staying in the tier driver repurchase for Starbucks</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Shape 385"/>
          <p:cNvSpPr txBox="1"/>
          <p:nvPr>
            <p:ph idx="1" type="body"/>
          </p:nvPr>
        </p:nvSpPr>
        <p:spPr>
          <a:xfrm>
            <a:off x="7313975" y="676350"/>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Peak Multiplier - PM&gt; 1.2 leads to disengagement</a:t>
            </a:r>
          </a:p>
        </p:txBody>
      </p:sp>
      <p:sp>
        <p:nvSpPr>
          <p:cNvPr id="386" name="Shape 386"/>
          <p:cNvSpPr txBox="1"/>
          <p:nvPr>
            <p:ph idx="1" type="body"/>
          </p:nvPr>
        </p:nvSpPr>
        <p:spPr>
          <a:xfrm>
            <a:off x="2424350" y="2921613"/>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Discovery ETA beyond 5 minutes leads to drastic fall in engagement</a:t>
            </a:r>
          </a:p>
        </p:txBody>
      </p:sp>
      <p:sp>
        <p:nvSpPr>
          <p:cNvPr id="387" name="Shape 387"/>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a:t>
            </a:r>
          </a:p>
        </p:txBody>
      </p:sp>
      <p:pic>
        <p:nvPicPr>
          <p:cNvPr descr="Overall_Feature_Plot.png" id="388" name="Shape 388"/>
          <p:cNvPicPr preferRelativeResize="0"/>
          <p:nvPr/>
        </p:nvPicPr>
        <p:blipFill rotWithShape="1">
          <a:blip r:embed="rId3">
            <a:alphaModFix/>
          </a:blip>
          <a:srcRect b="48143" l="0" r="74821" t="0"/>
          <a:stretch/>
        </p:blipFill>
        <p:spPr>
          <a:xfrm>
            <a:off x="71625" y="767225"/>
            <a:ext cx="2264478" cy="1966998"/>
          </a:xfrm>
          <a:prstGeom prst="rect">
            <a:avLst/>
          </a:prstGeom>
          <a:noFill/>
          <a:ln cap="flat" cmpd="sng" w="9525">
            <a:solidFill>
              <a:srgbClr val="000000"/>
            </a:solidFill>
            <a:prstDash val="solid"/>
            <a:round/>
            <a:headEnd len="med" w="med" type="none"/>
            <a:tailEnd len="med" w="med" type="none"/>
          </a:ln>
        </p:spPr>
      </p:pic>
      <p:pic>
        <p:nvPicPr>
          <p:cNvPr descr="Overall_Feature_Plot.png" id="389" name="Shape 389"/>
          <p:cNvPicPr preferRelativeResize="0"/>
          <p:nvPr/>
        </p:nvPicPr>
        <p:blipFill rotWithShape="1">
          <a:blip r:embed="rId3">
            <a:alphaModFix/>
          </a:blip>
          <a:srcRect b="48143" l="52532" r="25025" t="0"/>
          <a:stretch/>
        </p:blipFill>
        <p:spPr>
          <a:xfrm>
            <a:off x="71625" y="2911575"/>
            <a:ext cx="2264478" cy="1966976"/>
          </a:xfrm>
          <a:prstGeom prst="rect">
            <a:avLst/>
          </a:prstGeom>
          <a:noFill/>
          <a:ln cap="flat" cmpd="sng" w="9525">
            <a:solidFill>
              <a:srgbClr val="000000"/>
            </a:solidFill>
            <a:prstDash val="solid"/>
            <a:round/>
            <a:headEnd len="med" w="med" type="none"/>
            <a:tailEnd len="med" w="med" type="none"/>
          </a:ln>
        </p:spPr>
      </p:pic>
      <p:pic>
        <p:nvPicPr>
          <p:cNvPr descr="Overall_Feature_Plot.png" id="390" name="Shape 390"/>
          <p:cNvPicPr preferRelativeResize="0"/>
          <p:nvPr/>
        </p:nvPicPr>
        <p:blipFill rotWithShape="1">
          <a:blip r:embed="rId3">
            <a:alphaModFix/>
          </a:blip>
          <a:srcRect b="48143" l="25322" r="49500" t="655"/>
          <a:stretch/>
        </p:blipFill>
        <p:spPr>
          <a:xfrm>
            <a:off x="4962750" y="678600"/>
            <a:ext cx="2264478" cy="1942126"/>
          </a:xfrm>
          <a:prstGeom prst="rect">
            <a:avLst/>
          </a:prstGeom>
          <a:noFill/>
          <a:ln cap="flat" cmpd="sng" w="9525">
            <a:solidFill>
              <a:srgbClr val="000000"/>
            </a:solidFill>
            <a:prstDash val="solid"/>
            <a:round/>
            <a:headEnd len="med" w="med" type="none"/>
            <a:tailEnd len="med" w="med" type="none"/>
          </a:ln>
        </p:spPr>
      </p:pic>
      <p:pic>
        <p:nvPicPr>
          <p:cNvPr descr="Overall_Feature_Plot.png" id="391" name="Shape 391"/>
          <p:cNvPicPr preferRelativeResize="0"/>
          <p:nvPr/>
        </p:nvPicPr>
        <p:blipFill rotWithShape="1">
          <a:blip r:embed="rId3">
            <a:alphaModFix/>
          </a:blip>
          <a:srcRect b="48143" l="74821" r="0" t="0"/>
          <a:stretch/>
        </p:blipFill>
        <p:spPr>
          <a:xfrm>
            <a:off x="4962749" y="2905637"/>
            <a:ext cx="2264478" cy="1966976"/>
          </a:xfrm>
          <a:prstGeom prst="rect">
            <a:avLst/>
          </a:prstGeom>
          <a:noFill/>
          <a:ln cap="flat" cmpd="sng" w="9525">
            <a:solidFill>
              <a:srgbClr val="000000"/>
            </a:solidFill>
            <a:prstDash val="solid"/>
            <a:round/>
            <a:headEnd len="med" w="med" type="none"/>
            <a:tailEnd len="med" w="med" type="none"/>
          </a:ln>
        </p:spPr>
      </p:pic>
      <p:sp>
        <p:nvSpPr>
          <p:cNvPr id="392" name="Shape 392"/>
          <p:cNvSpPr txBox="1"/>
          <p:nvPr>
            <p:ph idx="1" type="body"/>
          </p:nvPr>
        </p:nvSpPr>
        <p:spPr>
          <a:xfrm>
            <a:off x="2437175" y="752550"/>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rgbClr val="000000"/>
                </a:solidFill>
              </a:rPr>
              <a:t>Availability &lt; 87% leads to demand fluctuation &amp; disengagement</a:t>
            </a:r>
          </a:p>
        </p:txBody>
      </p:sp>
      <p:sp>
        <p:nvSpPr>
          <p:cNvPr id="393" name="Shape 393"/>
          <p:cNvSpPr txBox="1"/>
          <p:nvPr>
            <p:ph idx="1" type="body"/>
          </p:nvPr>
        </p:nvSpPr>
        <p:spPr>
          <a:xfrm>
            <a:off x="7313975" y="2905575"/>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DDD &gt; 15% and &gt;80% leads to fluctuation in engagement</a:t>
            </a:r>
            <a:br>
              <a:rPr lang="en" sz="1200">
                <a:solidFill>
                  <a:schemeClr val="dk1"/>
                </a:solidFill>
              </a:rPr>
            </a:br>
            <a:r>
              <a:rPr lang="en" sz="1200">
                <a:solidFill>
                  <a:schemeClr val="dk1"/>
                </a:solidFill>
              </a:rPr>
              <a:t>(Inconclusive)</a:t>
            </a: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3" name="Shape 1643"/>
        <p:cNvGrpSpPr/>
        <p:nvPr/>
      </p:nvGrpSpPr>
      <p:grpSpPr>
        <a:xfrm>
          <a:off x="0" y="0"/>
          <a:ext cx="0" cy="0"/>
          <a:chOff x="0" y="0"/>
          <a:chExt cx="0" cy="0"/>
        </a:xfrm>
      </p:grpSpPr>
      <p:pic>
        <p:nvPicPr>
          <p:cNvPr id="1644" name="Shape 1644"/>
          <p:cNvPicPr preferRelativeResize="0"/>
          <p:nvPr/>
        </p:nvPicPr>
        <p:blipFill>
          <a:blip r:embed="rId3">
            <a:alphaModFix/>
          </a:blip>
          <a:stretch>
            <a:fillRect/>
          </a:stretch>
        </p:blipFill>
        <p:spPr>
          <a:xfrm>
            <a:off x="595550" y="2826000"/>
            <a:ext cx="7715500" cy="1958675"/>
          </a:xfrm>
          <a:prstGeom prst="rect">
            <a:avLst/>
          </a:prstGeom>
          <a:noFill/>
          <a:ln>
            <a:noFill/>
          </a:ln>
        </p:spPr>
      </p:pic>
      <p:sp>
        <p:nvSpPr>
          <p:cNvPr id="1645" name="Shape 1645"/>
          <p:cNvSpPr txBox="1"/>
          <p:nvPr/>
        </p:nvSpPr>
        <p:spPr>
          <a:xfrm>
            <a:off x="450825" y="830700"/>
            <a:ext cx="7489800" cy="1826400"/>
          </a:xfrm>
          <a:prstGeom prst="rect">
            <a:avLst/>
          </a:prstGeom>
          <a:noFill/>
          <a:ln>
            <a:noFill/>
          </a:ln>
        </p:spPr>
        <p:txBody>
          <a:bodyPr anchorCtr="0" anchor="t" bIns="91425" lIns="91425" rIns="91425" wrap="square" tIns="91425">
            <a:noAutofit/>
          </a:bodyPr>
          <a:lstStyle/>
          <a:p>
            <a:pPr lvl="0" rtl="0">
              <a:lnSpc>
                <a:spcPct val="150000"/>
              </a:lnSpc>
              <a:spcBef>
                <a:spcPts val="0"/>
              </a:spcBef>
              <a:buNone/>
            </a:pPr>
            <a:r>
              <a:rPr b="1" lang="en" sz="1200">
                <a:solidFill>
                  <a:schemeClr val="dk1"/>
                </a:solidFill>
              </a:rPr>
              <a:t>How is it profitable for Jet?</a:t>
            </a:r>
          </a:p>
          <a:p>
            <a:pPr indent="-304800" lvl="0" marL="457200" rtl="0">
              <a:lnSpc>
                <a:spcPct val="115000"/>
              </a:lnSpc>
              <a:spcBef>
                <a:spcPts val="0"/>
              </a:spcBef>
              <a:spcAft>
                <a:spcPts val="0"/>
              </a:spcAft>
              <a:buClr>
                <a:schemeClr val="dk1"/>
              </a:buClr>
              <a:buSzPts val="1200"/>
              <a:buChar char="●"/>
            </a:pPr>
            <a:r>
              <a:rPr lang="en" sz="1200">
                <a:solidFill>
                  <a:schemeClr val="dk1"/>
                </a:solidFill>
              </a:rPr>
              <a:t>Debit/Credit Cards companies buy miles in advance from Jet to issue to customers</a:t>
            </a:r>
          </a:p>
          <a:p>
            <a:pPr indent="-304800" lvl="1" marL="914400" rtl="0">
              <a:lnSpc>
                <a:spcPct val="115000"/>
              </a:lnSpc>
              <a:spcBef>
                <a:spcPts val="0"/>
              </a:spcBef>
              <a:spcAft>
                <a:spcPts val="0"/>
              </a:spcAft>
              <a:buClr>
                <a:schemeClr val="dk1"/>
              </a:buClr>
              <a:buSzPts val="1200"/>
              <a:buChar char="○"/>
            </a:pPr>
            <a:r>
              <a:rPr lang="en" sz="1200">
                <a:solidFill>
                  <a:schemeClr val="dk1"/>
                </a:solidFill>
              </a:rPr>
              <a:t>Revenue 1 - Gross margin on points</a:t>
            </a:r>
          </a:p>
          <a:p>
            <a:pPr indent="-304800" lvl="1" marL="914400" rtl="0">
              <a:lnSpc>
                <a:spcPct val="115000"/>
              </a:lnSpc>
              <a:spcBef>
                <a:spcPts val="0"/>
              </a:spcBef>
              <a:spcAft>
                <a:spcPts val="0"/>
              </a:spcAft>
              <a:buClr>
                <a:schemeClr val="dk1"/>
              </a:buClr>
              <a:buSzPts val="1200"/>
              <a:buChar char="○"/>
            </a:pPr>
            <a:r>
              <a:rPr lang="en" sz="1200">
                <a:solidFill>
                  <a:schemeClr val="dk1"/>
                </a:solidFill>
              </a:rPr>
              <a:t>Revenue 2 -  Breakage on points not redeemed</a:t>
            </a:r>
          </a:p>
          <a:p>
            <a:pPr indent="-304800" lvl="0" marL="457200" marR="0" rtl="0" algn="l">
              <a:lnSpc>
                <a:spcPct val="115000"/>
              </a:lnSpc>
              <a:spcBef>
                <a:spcPts val="0"/>
              </a:spcBef>
              <a:spcAft>
                <a:spcPts val="0"/>
              </a:spcAft>
              <a:buClr>
                <a:schemeClr val="dk1"/>
              </a:buClr>
              <a:buSzPts val="1200"/>
              <a:buFont typeface="Arial"/>
              <a:buChar char="●"/>
            </a:pPr>
            <a:r>
              <a:rPr lang="en" sz="1200">
                <a:solidFill>
                  <a:schemeClr val="dk1"/>
                </a:solidFill>
              </a:rPr>
              <a:t>Revenue sharing on spends</a:t>
            </a:r>
          </a:p>
          <a:p>
            <a:pPr indent="-304800" lvl="1" marL="914400" rtl="0">
              <a:lnSpc>
                <a:spcPct val="115000"/>
              </a:lnSpc>
              <a:spcBef>
                <a:spcPts val="0"/>
              </a:spcBef>
              <a:buClr>
                <a:schemeClr val="dk1"/>
              </a:buClr>
              <a:buSzPts val="1200"/>
              <a:buChar char="○"/>
            </a:pPr>
            <a:r>
              <a:rPr lang="en" sz="1200">
                <a:solidFill>
                  <a:schemeClr val="dk1"/>
                </a:solidFill>
              </a:rPr>
              <a:t>Revenue 3 - As JP Card has strong appeal and is also sold on Jet Platform, DC/CC companies share certain percentage of revenue with Jet on all spends</a:t>
            </a:r>
          </a:p>
          <a:p>
            <a:pPr indent="-304800" lvl="1" marL="914400" rtl="0">
              <a:lnSpc>
                <a:spcPct val="115000"/>
              </a:lnSpc>
              <a:spcBef>
                <a:spcPts val="0"/>
              </a:spcBef>
              <a:buClr>
                <a:schemeClr val="dk1"/>
              </a:buClr>
              <a:buSzPts val="1200"/>
              <a:buChar char="○"/>
            </a:pPr>
            <a:r>
              <a:rPr lang="en" sz="1200">
                <a:solidFill>
                  <a:schemeClr val="dk1"/>
                </a:solidFill>
              </a:rPr>
              <a:t>Cost 1 - Jet issues accelerated miles on spends from Co-branded card on its platform</a:t>
            </a:r>
          </a:p>
          <a:p>
            <a:pPr indent="0" lvl="0" marL="0" rtl="0">
              <a:lnSpc>
                <a:spcPct val="115000"/>
              </a:lnSpc>
              <a:spcBef>
                <a:spcPts val="0"/>
              </a:spcBef>
              <a:buNone/>
            </a:pPr>
            <a:r>
              <a:t/>
            </a:r>
            <a:endParaRPr sz="1200">
              <a:solidFill>
                <a:schemeClr val="dk1"/>
              </a:solidFill>
            </a:endParaRPr>
          </a:p>
        </p:txBody>
      </p:sp>
      <p:sp>
        <p:nvSpPr>
          <p:cNvPr id="1646" name="Shape 1646"/>
          <p:cNvSpPr txBox="1"/>
          <p:nvPr>
            <p:ph type="title"/>
          </p:nvPr>
        </p:nvSpPr>
        <p:spPr>
          <a:xfrm>
            <a:off x="452600" y="343600"/>
            <a:ext cx="7730100" cy="549000"/>
          </a:xfrm>
          <a:prstGeom prst="rect">
            <a:avLst/>
          </a:prstGeom>
          <a:noFill/>
          <a:ln>
            <a:noFill/>
          </a:ln>
        </p:spPr>
        <p:txBody>
          <a:bodyPr anchorCtr="0" anchor="ctr" bIns="91425" lIns="91425" rIns="91425" wrap="square" tIns="91425">
            <a:noAutofit/>
          </a:bodyPr>
          <a:lstStyle/>
          <a:p>
            <a:pPr lvl="0" rtl="0">
              <a:spcBef>
                <a:spcPts val="0"/>
              </a:spcBef>
              <a:buClr>
                <a:schemeClr val="dk1"/>
              </a:buClr>
              <a:buSzPts val="1100"/>
              <a:buFont typeface="Arial"/>
              <a:buNone/>
            </a:pPr>
            <a:r>
              <a:rPr lang="en" sz="1800"/>
              <a:t>Amex - JP Miles Co-branded Card</a:t>
            </a: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0" name="Shape 1650"/>
        <p:cNvGrpSpPr/>
        <p:nvPr/>
      </p:nvGrpSpPr>
      <p:grpSpPr>
        <a:xfrm>
          <a:off x="0" y="0"/>
          <a:ext cx="0" cy="0"/>
          <a:chOff x="0" y="0"/>
          <a:chExt cx="0" cy="0"/>
        </a:xfrm>
      </p:grpSpPr>
      <p:sp>
        <p:nvSpPr>
          <p:cNvPr id="1651" name="Shape 1651"/>
          <p:cNvSpPr txBox="1"/>
          <p:nvPr/>
        </p:nvSpPr>
        <p:spPr>
          <a:xfrm>
            <a:off x="289350" y="806950"/>
            <a:ext cx="8280900" cy="36297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t/>
            </a:r>
            <a:endParaRPr b="1" sz="1200">
              <a:solidFill>
                <a:schemeClr val="dk1"/>
              </a:solidFill>
            </a:endParaRPr>
          </a:p>
          <a:p>
            <a:pPr indent="-304800" lvl="0" marL="457200" marR="0" rtl="0" algn="l">
              <a:lnSpc>
                <a:spcPct val="115000"/>
              </a:lnSpc>
              <a:spcBef>
                <a:spcPts val="0"/>
              </a:spcBef>
              <a:spcAft>
                <a:spcPts val="0"/>
              </a:spcAft>
              <a:buClr>
                <a:srgbClr val="000000"/>
              </a:buClr>
              <a:buSzPts val="1200"/>
              <a:buFont typeface="Arial"/>
              <a:buChar char="●"/>
            </a:pPr>
            <a:r>
              <a:rPr lang="en" sz="1200">
                <a:solidFill>
                  <a:schemeClr val="dk1"/>
                </a:solidFill>
              </a:rPr>
              <a:t>Earn points basis tiers</a:t>
            </a:r>
          </a:p>
          <a:p>
            <a:pPr indent="-304800" lvl="1" marL="914400" rtl="0">
              <a:lnSpc>
                <a:spcPct val="115000"/>
              </a:lnSpc>
              <a:spcBef>
                <a:spcPts val="0"/>
              </a:spcBef>
              <a:buClr>
                <a:schemeClr val="dk1"/>
              </a:buClr>
              <a:buSzPts val="1200"/>
              <a:buChar char="○"/>
            </a:pPr>
            <a:r>
              <a:rPr lang="en" sz="1200">
                <a:solidFill>
                  <a:schemeClr val="dk1"/>
                </a:solidFill>
              </a:rPr>
              <a:t>Spending on the platform - Flights, Hotels</a:t>
            </a:r>
          </a:p>
          <a:p>
            <a:pPr indent="-304800" lvl="1" marL="914400" rtl="0">
              <a:lnSpc>
                <a:spcPct val="115000"/>
              </a:lnSpc>
              <a:spcBef>
                <a:spcPts val="0"/>
              </a:spcBef>
              <a:buClr>
                <a:schemeClr val="dk1"/>
              </a:buClr>
              <a:buSzPts val="1200"/>
              <a:buChar char="○"/>
            </a:pPr>
            <a:r>
              <a:rPr lang="en" sz="1200">
                <a:solidFill>
                  <a:schemeClr val="dk1"/>
                </a:solidFill>
              </a:rPr>
              <a:t>Buy points directly at a discount</a:t>
            </a:r>
          </a:p>
          <a:p>
            <a:pPr indent="-304800" lvl="1" marL="914400" rtl="0">
              <a:lnSpc>
                <a:spcPct val="115000"/>
              </a:lnSpc>
              <a:spcBef>
                <a:spcPts val="0"/>
              </a:spcBef>
              <a:buClr>
                <a:schemeClr val="dk1"/>
              </a:buClr>
              <a:buSzPts val="1200"/>
              <a:buChar char="○"/>
            </a:pPr>
            <a:r>
              <a:rPr b="1" lang="en" sz="1200">
                <a:solidFill>
                  <a:schemeClr val="dk1"/>
                </a:solidFill>
              </a:rPr>
              <a:t>Burn other CC/DC loyalty points to buy JP Miles</a:t>
            </a:r>
          </a:p>
          <a:p>
            <a:pPr indent="-304800" lvl="0" marL="457200" rtl="0">
              <a:lnSpc>
                <a:spcPct val="115000"/>
              </a:lnSpc>
              <a:spcBef>
                <a:spcPts val="0"/>
              </a:spcBef>
              <a:buClr>
                <a:schemeClr val="dk1"/>
              </a:buClr>
              <a:buSzPts val="1200"/>
              <a:buChar char="●"/>
            </a:pPr>
            <a:r>
              <a:rPr lang="en" sz="1200">
                <a:solidFill>
                  <a:schemeClr val="dk1"/>
                </a:solidFill>
              </a:rPr>
              <a:t>Burn points </a:t>
            </a:r>
          </a:p>
          <a:p>
            <a:pPr indent="-304800" lvl="1" marL="914400" rtl="0">
              <a:lnSpc>
                <a:spcPct val="115000"/>
              </a:lnSpc>
              <a:spcBef>
                <a:spcPts val="0"/>
              </a:spcBef>
              <a:buClr>
                <a:schemeClr val="dk1"/>
              </a:buClr>
              <a:buSzPts val="1200"/>
              <a:buChar char="○"/>
            </a:pPr>
            <a:r>
              <a:rPr lang="en" sz="1200">
                <a:solidFill>
                  <a:schemeClr val="dk1"/>
                </a:solidFill>
              </a:rPr>
              <a:t>On the platform - Jet Flights + Partner Flights</a:t>
            </a:r>
          </a:p>
          <a:p>
            <a:pPr indent="-304800" lvl="1" marL="914400" rtl="0">
              <a:lnSpc>
                <a:spcPct val="115000"/>
              </a:lnSpc>
              <a:spcBef>
                <a:spcPts val="0"/>
              </a:spcBef>
              <a:buClr>
                <a:schemeClr val="dk1"/>
              </a:buClr>
              <a:buSzPts val="1200"/>
              <a:buChar char="○"/>
            </a:pPr>
            <a:r>
              <a:rPr lang="en" sz="1200">
                <a:solidFill>
                  <a:schemeClr val="dk1"/>
                </a:solidFill>
              </a:rPr>
              <a:t>On a specific catalog maintained at JP website</a:t>
            </a:r>
          </a:p>
          <a:p>
            <a:pPr indent="-304800" lvl="0" marL="457200" rtl="0">
              <a:lnSpc>
                <a:spcPct val="115000"/>
              </a:lnSpc>
              <a:spcBef>
                <a:spcPts val="0"/>
              </a:spcBef>
              <a:buClr>
                <a:schemeClr val="dk1"/>
              </a:buClr>
              <a:buSzPts val="1200"/>
              <a:buChar char="●"/>
            </a:pPr>
            <a:r>
              <a:rPr lang="en" sz="1200">
                <a:solidFill>
                  <a:schemeClr val="dk1"/>
                </a:solidFill>
              </a:rPr>
              <a:t>Co-branded Cards</a:t>
            </a:r>
          </a:p>
          <a:p>
            <a:pPr indent="-304800" lvl="1" marL="914400" rtl="0">
              <a:lnSpc>
                <a:spcPct val="115000"/>
              </a:lnSpc>
              <a:spcBef>
                <a:spcPts val="0"/>
              </a:spcBef>
              <a:buClr>
                <a:schemeClr val="dk1"/>
              </a:buClr>
              <a:buSzPts val="1200"/>
              <a:buChar char="○"/>
            </a:pPr>
            <a:r>
              <a:rPr lang="en" sz="1200">
                <a:solidFill>
                  <a:schemeClr val="dk1"/>
                </a:solidFill>
              </a:rPr>
              <a:t>Co branded HDFC card, followed by Amex, Citi etc</a:t>
            </a:r>
          </a:p>
          <a:p>
            <a:pPr indent="-304800" lvl="1" marL="914400" rtl="0">
              <a:lnSpc>
                <a:spcPct val="115000"/>
              </a:lnSpc>
              <a:spcBef>
                <a:spcPts val="0"/>
              </a:spcBef>
              <a:buClr>
                <a:schemeClr val="dk1"/>
              </a:buClr>
              <a:buSzPts val="1200"/>
              <a:buChar char="○"/>
            </a:pPr>
            <a:r>
              <a:rPr lang="en" sz="1200">
                <a:solidFill>
                  <a:schemeClr val="dk1"/>
                </a:solidFill>
              </a:rPr>
              <a:t>Buy JP Miles from CC/DC points redemption catalog</a:t>
            </a:r>
          </a:p>
        </p:txBody>
      </p:sp>
      <p:pic>
        <p:nvPicPr>
          <p:cNvPr id="1652" name="Shape 1652"/>
          <p:cNvPicPr preferRelativeResize="0"/>
          <p:nvPr/>
        </p:nvPicPr>
        <p:blipFill>
          <a:blip r:embed="rId3">
            <a:alphaModFix/>
          </a:blip>
          <a:stretch>
            <a:fillRect/>
          </a:stretch>
        </p:blipFill>
        <p:spPr>
          <a:xfrm>
            <a:off x="5264725" y="760437"/>
            <a:ext cx="3485375" cy="2198725"/>
          </a:xfrm>
          <a:prstGeom prst="rect">
            <a:avLst/>
          </a:prstGeom>
          <a:noFill/>
          <a:ln>
            <a:noFill/>
          </a:ln>
        </p:spPr>
      </p:pic>
      <p:pic>
        <p:nvPicPr>
          <p:cNvPr id="1653" name="Shape 1653"/>
          <p:cNvPicPr preferRelativeResize="0"/>
          <p:nvPr/>
        </p:nvPicPr>
        <p:blipFill>
          <a:blip r:embed="rId4">
            <a:alphaModFix/>
          </a:blip>
          <a:stretch>
            <a:fillRect/>
          </a:stretch>
        </p:blipFill>
        <p:spPr>
          <a:xfrm>
            <a:off x="5340923" y="2666675"/>
            <a:ext cx="1687750" cy="1405200"/>
          </a:xfrm>
          <a:prstGeom prst="rect">
            <a:avLst/>
          </a:prstGeom>
          <a:noFill/>
          <a:ln>
            <a:noFill/>
          </a:ln>
        </p:spPr>
      </p:pic>
      <p:sp>
        <p:nvSpPr>
          <p:cNvPr id="1654" name="Shape 1654"/>
          <p:cNvSpPr txBox="1"/>
          <p:nvPr/>
        </p:nvSpPr>
        <p:spPr>
          <a:xfrm>
            <a:off x="986800" y="3882625"/>
            <a:ext cx="6982500" cy="1027500"/>
          </a:xfrm>
          <a:prstGeom prst="rect">
            <a:avLst/>
          </a:prstGeom>
          <a:noFill/>
          <a:ln>
            <a:noFill/>
          </a:ln>
        </p:spPr>
        <p:txBody>
          <a:bodyPr anchorCtr="0" anchor="t" bIns="91425" lIns="91425" rIns="91425" wrap="square" tIns="91425">
            <a:noAutofit/>
          </a:bodyPr>
          <a:lstStyle/>
          <a:p>
            <a:pPr lvl="0" rtl="0" algn="ctr">
              <a:spcBef>
                <a:spcPts val="0"/>
              </a:spcBef>
              <a:buNone/>
            </a:pPr>
            <a:r>
              <a:rPr b="1" lang="en"/>
              <a:t>Co-branded Cards has a multiplying effect both for profitability and loyalty</a:t>
            </a:r>
          </a:p>
          <a:p>
            <a:pPr lvl="0" rtl="0" algn="ctr">
              <a:spcBef>
                <a:spcPts val="0"/>
              </a:spcBef>
              <a:buNone/>
            </a:pPr>
            <a:r>
              <a:t/>
            </a:r>
            <a:endParaRPr i="1" sz="600"/>
          </a:p>
          <a:p>
            <a:pPr lvl="0" rtl="0" algn="ctr">
              <a:spcBef>
                <a:spcPts val="0"/>
              </a:spcBef>
              <a:buNone/>
            </a:pPr>
            <a:r>
              <a:rPr i="1" lang="en"/>
              <a:t>Similar practice is a very successful business model used by all major airlines - </a:t>
            </a:r>
            <a:r>
              <a:rPr i="1" lang="en" u="sng">
                <a:solidFill>
                  <a:schemeClr val="hlink"/>
                </a:solidFill>
                <a:hlinkClick r:id="rId5"/>
              </a:rPr>
              <a:t>reference article </a:t>
            </a:r>
          </a:p>
          <a:p>
            <a:pPr lvl="0" rtl="0" algn="ctr">
              <a:spcBef>
                <a:spcPts val="0"/>
              </a:spcBef>
              <a:buNone/>
            </a:pPr>
            <a:r>
              <a:rPr i="1" lang="en"/>
              <a:t>Delta Airlines has tied up with Lyft to issue miles on spends made on Lyft - </a:t>
            </a:r>
            <a:r>
              <a:rPr i="1" lang="en" u="sng">
                <a:solidFill>
                  <a:schemeClr val="hlink"/>
                </a:solidFill>
                <a:hlinkClick r:id="rId6"/>
              </a:rPr>
              <a:t>reference article</a:t>
            </a:r>
          </a:p>
        </p:txBody>
      </p:sp>
      <p:sp>
        <p:nvSpPr>
          <p:cNvPr id="1655" name="Shape 1655"/>
          <p:cNvSpPr txBox="1"/>
          <p:nvPr>
            <p:ph type="title"/>
          </p:nvPr>
        </p:nvSpPr>
        <p:spPr>
          <a:xfrm>
            <a:off x="147800" y="115000"/>
            <a:ext cx="7730100" cy="549000"/>
          </a:xfrm>
          <a:prstGeom prst="rect">
            <a:avLst/>
          </a:prstGeom>
          <a:noFill/>
          <a:ln>
            <a:noFill/>
          </a:ln>
        </p:spPr>
        <p:txBody>
          <a:bodyPr anchorCtr="0" anchor="ctr" bIns="91425" lIns="91425" rIns="91425" wrap="square" tIns="91425">
            <a:noAutofit/>
          </a:bodyPr>
          <a:lstStyle/>
          <a:p>
            <a:pPr lvl="0" rtl="0">
              <a:spcBef>
                <a:spcPts val="0"/>
              </a:spcBef>
              <a:buClr>
                <a:schemeClr val="dk1"/>
              </a:buClr>
              <a:buSzPts val="1100"/>
              <a:buFont typeface="Arial"/>
              <a:buNone/>
            </a:pPr>
            <a:r>
              <a:rPr lang="en" sz="1800"/>
              <a:t>JetPrivilege</a:t>
            </a: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9" name="Shape 1659"/>
        <p:cNvGrpSpPr/>
        <p:nvPr/>
      </p:nvGrpSpPr>
      <p:grpSpPr>
        <a:xfrm>
          <a:off x="0" y="0"/>
          <a:ext cx="0" cy="0"/>
          <a:chOff x="0" y="0"/>
          <a:chExt cx="0" cy="0"/>
        </a:xfrm>
      </p:grpSpPr>
      <p:sp>
        <p:nvSpPr>
          <p:cNvPr id="1660" name="Shape 1660"/>
          <p:cNvSpPr txBox="1"/>
          <p:nvPr/>
        </p:nvSpPr>
        <p:spPr>
          <a:xfrm>
            <a:off x="289350" y="959350"/>
            <a:ext cx="8280900" cy="3629700"/>
          </a:xfrm>
          <a:prstGeom prst="rect">
            <a:avLst/>
          </a:prstGeom>
          <a:noFill/>
          <a:ln>
            <a:noFill/>
          </a:ln>
        </p:spPr>
        <p:txBody>
          <a:bodyPr anchorCtr="0" anchor="t" bIns="91425" lIns="91425" rIns="91425" wrap="square" tIns="91425">
            <a:noAutofit/>
          </a:bodyPr>
          <a:lstStyle/>
          <a:p>
            <a:pPr indent="-304800" lvl="0" marL="457200" marR="0" rtl="0" algn="l">
              <a:lnSpc>
                <a:spcPct val="115000"/>
              </a:lnSpc>
              <a:spcBef>
                <a:spcPts val="0"/>
              </a:spcBef>
              <a:spcAft>
                <a:spcPts val="0"/>
              </a:spcAft>
              <a:buSzPts val="1200"/>
              <a:buChar char="●"/>
            </a:pPr>
            <a:r>
              <a:rPr lang="en" sz="1200"/>
              <a:t>Both earn and burn allowed on a single transaction</a:t>
            </a:r>
          </a:p>
          <a:p>
            <a:pPr indent="-304800" lvl="0" marL="457200" marR="0" rtl="0" algn="l">
              <a:lnSpc>
                <a:spcPct val="115000"/>
              </a:lnSpc>
              <a:spcBef>
                <a:spcPts val="0"/>
              </a:spcBef>
              <a:spcAft>
                <a:spcPts val="0"/>
              </a:spcAft>
              <a:buSzPts val="1200"/>
              <a:buChar char="●"/>
            </a:pPr>
            <a:r>
              <a:rPr lang="en" sz="1200"/>
              <a:t>Earn points on the platform by -</a:t>
            </a:r>
          </a:p>
          <a:p>
            <a:pPr indent="-304800" lvl="1" marL="914400" rtl="0">
              <a:lnSpc>
                <a:spcPct val="115000"/>
              </a:lnSpc>
              <a:spcBef>
                <a:spcPts val="0"/>
              </a:spcBef>
              <a:buClr>
                <a:schemeClr val="dk1"/>
              </a:buClr>
              <a:buSzPts val="1200"/>
              <a:buChar char="○"/>
            </a:pPr>
            <a:r>
              <a:rPr lang="en" sz="1200">
                <a:solidFill>
                  <a:schemeClr val="dk1"/>
                </a:solidFill>
              </a:rPr>
              <a:t>Transacting on the platform</a:t>
            </a:r>
          </a:p>
          <a:p>
            <a:pPr indent="-304800" lvl="1" marL="914400" marR="0" rtl="0" algn="l">
              <a:lnSpc>
                <a:spcPct val="115000"/>
              </a:lnSpc>
              <a:spcBef>
                <a:spcPts val="0"/>
              </a:spcBef>
              <a:spcAft>
                <a:spcPts val="0"/>
              </a:spcAft>
              <a:buSzPts val="1200"/>
              <a:buChar char="○"/>
            </a:pPr>
            <a:r>
              <a:rPr lang="en" sz="1200"/>
              <a:t>Signing up </a:t>
            </a:r>
          </a:p>
          <a:p>
            <a:pPr indent="-304800" lvl="1" marL="914400" marR="0" rtl="0" algn="l">
              <a:lnSpc>
                <a:spcPct val="115000"/>
              </a:lnSpc>
              <a:spcBef>
                <a:spcPts val="0"/>
              </a:spcBef>
              <a:spcAft>
                <a:spcPts val="0"/>
              </a:spcAft>
              <a:buSzPts val="1200"/>
              <a:buChar char="○"/>
            </a:pPr>
            <a:r>
              <a:rPr lang="en" sz="1200"/>
              <a:t>Referring friends</a:t>
            </a:r>
          </a:p>
          <a:p>
            <a:pPr indent="-304800" lvl="0" marL="457200" marR="0" rtl="0" algn="l">
              <a:lnSpc>
                <a:spcPct val="115000"/>
              </a:lnSpc>
              <a:spcBef>
                <a:spcPts val="0"/>
              </a:spcBef>
              <a:spcAft>
                <a:spcPts val="0"/>
              </a:spcAft>
              <a:buSzPts val="1200"/>
              <a:buChar char="●"/>
            </a:pPr>
            <a:r>
              <a:rPr lang="en" sz="1200">
                <a:solidFill>
                  <a:schemeClr val="dk1"/>
                </a:solidFill>
              </a:rPr>
              <a:t>Burn points on the platform</a:t>
            </a:r>
          </a:p>
          <a:p>
            <a:pPr indent="-304800" lvl="1" marL="914400" marR="0" rtl="0" algn="l">
              <a:lnSpc>
                <a:spcPct val="115000"/>
              </a:lnSpc>
              <a:spcBef>
                <a:spcPts val="0"/>
              </a:spcBef>
              <a:spcAft>
                <a:spcPts val="0"/>
              </a:spcAft>
              <a:buClr>
                <a:schemeClr val="dk1"/>
              </a:buClr>
              <a:buSzPts val="1200"/>
              <a:buChar char="○"/>
            </a:pPr>
            <a:r>
              <a:rPr lang="en" sz="1200">
                <a:solidFill>
                  <a:schemeClr val="dk1"/>
                </a:solidFill>
              </a:rPr>
              <a:t>% of GMV of transaction</a:t>
            </a:r>
          </a:p>
          <a:p>
            <a:pPr indent="-304800" lvl="0" marL="457200" marR="0" rtl="0" algn="l">
              <a:lnSpc>
                <a:spcPct val="115000"/>
              </a:lnSpc>
              <a:spcBef>
                <a:spcPts val="0"/>
              </a:spcBef>
              <a:spcAft>
                <a:spcPts val="0"/>
              </a:spcAft>
              <a:buClr>
                <a:schemeClr val="dk1"/>
              </a:buClr>
              <a:buSzPts val="1200"/>
              <a:buChar char="●"/>
            </a:pPr>
            <a:r>
              <a:rPr lang="en" sz="1200">
                <a:solidFill>
                  <a:schemeClr val="dk1"/>
                </a:solidFill>
              </a:rPr>
              <a:t>Expiry - 3-6 months</a:t>
            </a:r>
          </a:p>
          <a:p>
            <a:pPr lvl="0" marR="0" rtl="0" algn="l">
              <a:lnSpc>
                <a:spcPct val="115000"/>
              </a:lnSpc>
              <a:spcBef>
                <a:spcPts val="0"/>
              </a:spcBef>
              <a:spcAft>
                <a:spcPts val="0"/>
              </a:spcAft>
              <a:buNone/>
            </a:pPr>
            <a:r>
              <a:t/>
            </a:r>
            <a:endParaRPr sz="1200">
              <a:solidFill>
                <a:schemeClr val="dk1"/>
              </a:solidFill>
            </a:endParaRPr>
          </a:p>
        </p:txBody>
      </p:sp>
      <p:pic>
        <p:nvPicPr>
          <p:cNvPr id="1661" name="Shape 1661"/>
          <p:cNvPicPr preferRelativeResize="0"/>
          <p:nvPr/>
        </p:nvPicPr>
        <p:blipFill>
          <a:blip r:embed="rId3">
            <a:alphaModFix/>
          </a:blip>
          <a:stretch>
            <a:fillRect/>
          </a:stretch>
        </p:blipFill>
        <p:spPr>
          <a:xfrm>
            <a:off x="4583225" y="883150"/>
            <a:ext cx="4256450" cy="2389800"/>
          </a:xfrm>
          <a:prstGeom prst="rect">
            <a:avLst/>
          </a:prstGeom>
          <a:noFill/>
          <a:ln>
            <a:noFill/>
          </a:ln>
        </p:spPr>
      </p:pic>
      <p:sp>
        <p:nvSpPr>
          <p:cNvPr id="1662" name="Shape 1662"/>
          <p:cNvSpPr txBox="1"/>
          <p:nvPr/>
        </p:nvSpPr>
        <p:spPr>
          <a:xfrm>
            <a:off x="834400" y="4187425"/>
            <a:ext cx="7671300" cy="572700"/>
          </a:xfrm>
          <a:prstGeom prst="rect">
            <a:avLst/>
          </a:prstGeom>
          <a:noFill/>
          <a:ln>
            <a:noFill/>
          </a:ln>
        </p:spPr>
        <p:txBody>
          <a:bodyPr anchorCtr="0" anchor="t" bIns="91425" lIns="91425" rIns="91425" wrap="square" tIns="91425">
            <a:noAutofit/>
          </a:bodyPr>
          <a:lstStyle/>
          <a:p>
            <a:pPr lvl="0" rtl="0" algn="ctr">
              <a:spcBef>
                <a:spcPts val="0"/>
              </a:spcBef>
              <a:buNone/>
            </a:pPr>
            <a:r>
              <a:rPr lang="en"/>
              <a:t>Earn and burn restricted only on the platform, but allowed on every transaction </a:t>
            </a:r>
          </a:p>
          <a:p>
            <a:pPr lvl="0" rtl="0" algn="ctr">
              <a:spcBef>
                <a:spcPts val="0"/>
              </a:spcBef>
              <a:buNone/>
            </a:pPr>
            <a:r>
              <a:t/>
            </a:r>
            <a:endParaRPr/>
          </a:p>
          <a:p>
            <a:pPr lvl="0" rtl="0" algn="ctr">
              <a:spcBef>
                <a:spcPts val="0"/>
              </a:spcBef>
              <a:buNone/>
            </a:pPr>
            <a:r>
              <a:rPr lang="en"/>
              <a:t>Goibibo gives so much earn that customers always have GoCash that drives repurchase</a:t>
            </a:r>
          </a:p>
        </p:txBody>
      </p:sp>
      <p:sp>
        <p:nvSpPr>
          <p:cNvPr id="1663" name="Shape 1663"/>
          <p:cNvSpPr txBox="1"/>
          <p:nvPr>
            <p:ph type="title"/>
          </p:nvPr>
        </p:nvSpPr>
        <p:spPr>
          <a:xfrm>
            <a:off x="452600" y="343600"/>
            <a:ext cx="7730100" cy="549000"/>
          </a:xfrm>
          <a:prstGeom prst="rect">
            <a:avLst/>
          </a:prstGeom>
          <a:noFill/>
          <a:ln>
            <a:noFill/>
          </a:ln>
        </p:spPr>
        <p:txBody>
          <a:bodyPr anchorCtr="0" anchor="ctr" bIns="91425" lIns="91425" rIns="91425" wrap="square" tIns="91425">
            <a:noAutofit/>
          </a:bodyPr>
          <a:lstStyle/>
          <a:p>
            <a:pPr lvl="0" rtl="0">
              <a:spcBef>
                <a:spcPts val="0"/>
              </a:spcBef>
              <a:buClr>
                <a:schemeClr val="dk1"/>
              </a:buClr>
              <a:buSzPts val="1100"/>
              <a:buFont typeface="Arial"/>
              <a:buNone/>
            </a:pPr>
            <a:r>
              <a:rPr lang="en" sz="1800"/>
              <a:t>Goibibo - Go Cash</a:t>
            </a: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7" name="Shape 1667"/>
        <p:cNvGrpSpPr/>
        <p:nvPr/>
      </p:nvGrpSpPr>
      <p:grpSpPr>
        <a:xfrm>
          <a:off x="0" y="0"/>
          <a:ext cx="0" cy="0"/>
          <a:chOff x="0" y="0"/>
          <a:chExt cx="0" cy="0"/>
        </a:xfrm>
      </p:grpSpPr>
      <p:sp>
        <p:nvSpPr>
          <p:cNvPr id="1668" name="Shape 1668"/>
          <p:cNvSpPr txBox="1"/>
          <p:nvPr/>
        </p:nvSpPr>
        <p:spPr>
          <a:xfrm>
            <a:off x="213150" y="806950"/>
            <a:ext cx="4964100" cy="2056800"/>
          </a:xfrm>
          <a:prstGeom prst="rect">
            <a:avLst/>
          </a:prstGeom>
          <a:noFill/>
          <a:ln>
            <a:noFill/>
          </a:ln>
        </p:spPr>
        <p:txBody>
          <a:bodyPr anchorCtr="0" anchor="t" bIns="91425" lIns="91425" rIns="91425" wrap="square" tIns="91425">
            <a:noAutofit/>
          </a:bodyPr>
          <a:lstStyle/>
          <a:p>
            <a:pPr indent="-304800" lvl="0" marL="457200" marR="0" rtl="0" algn="l">
              <a:lnSpc>
                <a:spcPct val="115000"/>
              </a:lnSpc>
              <a:spcBef>
                <a:spcPts val="0"/>
              </a:spcBef>
              <a:spcAft>
                <a:spcPts val="0"/>
              </a:spcAft>
              <a:buSzPts val="1200"/>
              <a:buChar char="●"/>
            </a:pPr>
            <a:r>
              <a:rPr lang="en" sz="1200"/>
              <a:t>Either of earn or burn allowed on a single transaction </a:t>
            </a:r>
          </a:p>
          <a:p>
            <a:pPr indent="-304800" lvl="0" marL="457200" marR="0" rtl="0" algn="l">
              <a:lnSpc>
                <a:spcPct val="115000"/>
              </a:lnSpc>
              <a:spcBef>
                <a:spcPts val="0"/>
              </a:spcBef>
              <a:spcAft>
                <a:spcPts val="0"/>
              </a:spcAft>
              <a:buSzPts val="1200"/>
              <a:buChar char="●"/>
            </a:pPr>
            <a:r>
              <a:rPr lang="en" sz="1200"/>
              <a:t>Earn Points </a:t>
            </a:r>
          </a:p>
          <a:p>
            <a:pPr indent="-304800" lvl="1" marL="914400" marR="0" rtl="0" algn="l">
              <a:lnSpc>
                <a:spcPct val="115000"/>
              </a:lnSpc>
              <a:spcBef>
                <a:spcPts val="0"/>
              </a:spcBef>
              <a:spcAft>
                <a:spcPts val="0"/>
              </a:spcAft>
              <a:buSzPts val="1200"/>
              <a:buChar char="○"/>
            </a:pPr>
            <a:r>
              <a:rPr lang="en" sz="1200"/>
              <a:t>By using MK at a partner merchant, if offer is running</a:t>
            </a:r>
          </a:p>
          <a:p>
            <a:pPr indent="-304800" lvl="1" marL="914400" marR="0" rtl="0" algn="l">
              <a:lnSpc>
                <a:spcPct val="115000"/>
              </a:lnSpc>
              <a:spcBef>
                <a:spcPts val="0"/>
              </a:spcBef>
              <a:spcAft>
                <a:spcPts val="0"/>
              </a:spcAft>
              <a:buSzPts val="1200"/>
              <a:buChar char="○"/>
            </a:pPr>
            <a:r>
              <a:rPr lang="en" sz="1200"/>
              <a:t>Earn value = offer value</a:t>
            </a:r>
          </a:p>
          <a:p>
            <a:pPr indent="-304800" lvl="0" marL="457200" marR="0" rtl="0" algn="l">
              <a:lnSpc>
                <a:spcPct val="115000"/>
              </a:lnSpc>
              <a:spcBef>
                <a:spcPts val="0"/>
              </a:spcBef>
              <a:spcAft>
                <a:spcPts val="0"/>
              </a:spcAft>
              <a:buSzPts val="1200"/>
              <a:buChar char="●"/>
            </a:pPr>
            <a:r>
              <a:rPr lang="en" sz="1200"/>
              <a:t>Burn Points</a:t>
            </a:r>
          </a:p>
          <a:p>
            <a:pPr indent="-304800" lvl="1" marL="914400" rtl="0">
              <a:lnSpc>
                <a:spcPct val="115000"/>
              </a:lnSpc>
              <a:spcBef>
                <a:spcPts val="0"/>
              </a:spcBef>
              <a:buClr>
                <a:schemeClr val="dk1"/>
              </a:buClr>
              <a:buSzPts val="1200"/>
              <a:buChar char="○"/>
            </a:pPr>
            <a:r>
              <a:rPr lang="en" sz="1200">
                <a:solidFill>
                  <a:schemeClr val="dk1"/>
                </a:solidFill>
              </a:rPr>
              <a:t>By using MK at a partner merchant, if offer is running</a:t>
            </a:r>
          </a:p>
          <a:p>
            <a:pPr indent="-304800" lvl="1" marL="914400" marR="0" rtl="0" algn="l">
              <a:lnSpc>
                <a:spcPct val="115000"/>
              </a:lnSpc>
              <a:spcBef>
                <a:spcPts val="0"/>
              </a:spcBef>
              <a:spcAft>
                <a:spcPts val="0"/>
              </a:spcAft>
              <a:buSzPts val="1200"/>
              <a:buChar char="○"/>
            </a:pPr>
            <a:r>
              <a:rPr lang="en" sz="1200"/>
              <a:t>Burn value = %of Supercash as per offer</a:t>
            </a:r>
          </a:p>
          <a:p>
            <a:pPr indent="-304800" lvl="0" marL="457200" rtl="0">
              <a:lnSpc>
                <a:spcPct val="115000"/>
              </a:lnSpc>
              <a:spcBef>
                <a:spcPts val="0"/>
              </a:spcBef>
              <a:buClr>
                <a:schemeClr val="dk1"/>
              </a:buClr>
              <a:buSzPts val="1200"/>
              <a:buChar char="●"/>
            </a:pPr>
            <a:r>
              <a:rPr lang="en" sz="1200">
                <a:solidFill>
                  <a:schemeClr val="dk1"/>
                </a:solidFill>
              </a:rPr>
              <a:t>Expiry - 45 days</a:t>
            </a:r>
          </a:p>
        </p:txBody>
      </p:sp>
      <p:pic>
        <p:nvPicPr>
          <p:cNvPr id="1669" name="Shape 1669"/>
          <p:cNvPicPr preferRelativeResize="0"/>
          <p:nvPr/>
        </p:nvPicPr>
        <p:blipFill>
          <a:blip r:embed="rId3">
            <a:alphaModFix/>
          </a:blip>
          <a:stretch>
            <a:fillRect/>
          </a:stretch>
        </p:blipFill>
        <p:spPr>
          <a:xfrm>
            <a:off x="1176988" y="2877374"/>
            <a:ext cx="6305524" cy="1602550"/>
          </a:xfrm>
          <a:prstGeom prst="rect">
            <a:avLst/>
          </a:prstGeom>
          <a:noFill/>
          <a:ln>
            <a:noFill/>
          </a:ln>
        </p:spPr>
      </p:pic>
      <p:sp>
        <p:nvSpPr>
          <p:cNvPr id="1670" name="Shape 1670"/>
          <p:cNvSpPr txBox="1"/>
          <p:nvPr/>
        </p:nvSpPr>
        <p:spPr>
          <a:xfrm>
            <a:off x="758200" y="4492225"/>
            <a:ext cx="7671300" cy="572700"/>
          </a:xfrm>
          <a:prstGeom prst="rect">
            <a:avLst/>
          </a:prstGeom>
          <a:noFill/>
          <a:ln>
            <a:noFill/>
          </a:ln>
        </p:spPr>
        <p:txBody>
          <a:bodyPr anchorCtr="0" anchor="t" bIns="91425" lIns="91425" rIns="91425" wrap="square" tIns="91425">
            <a:noAutofit/>
          </a:bodyPr>
          <a:lstStyle/>
          <a:p>
            <a:pPr lvl="0" rtl="0" algn="ctr">
              <a:spcBef>
                <a:spcPts val="0"/>
              </a:spcBef>
              <a:buNone/>
            </a:pPr>
            <a:r>
              <a:rPr lang="en"/>
              <a:t>Earn or burn allowed depending on offer running on the merchant, </a:t>
            </a:r>
          </a:p>
          <a:p>
            <a:pPr lvl="0" rtl="0" algn="ctr">
              <a:spcBef>
                <a:spcPts val="0"/>
              </a:spcBef>
              <a:buNone/>
            </a:pPr>
            <a:r>
              <a:rPr lang="en"/>
              <a:t>a really successful tool to drive repeat txns for MobiKwik</a:t>
            </a:r>
          </a:p>
        </p:txBody>
      </p:sp>
      <p:pic>
        <p:nvPicPr>
          <p:cNvPr id="1671" name="Shape 1671"/>
          <p:cNvPicPr preferRelativeResize="0"/>
          <p:nvPr/>
        </p:nvPicPr>
        <p:blipFill rotWithShape="1">
          <a:blip r:embed="rId4">
            <a:alphaModFix/>
          </a:blip>
          <a:srcRect b="45849" l="0" r="0" t="0"/>
          <a:stretch/>
        </p:blipFill>
        <p:spPr>
          <a:xfrm>
            <a:off x="6217725" y="360775"/>
            <a:ext cx="2533776" cy="2440400"/>
          </a:xfrm>
          <a:prstGeom prst="rect">
            <a:avLst/>
          </a:prstGeom>
          <a:noFill/>
          <a:ln>
            <a:noFill/>
          </a:ln>
        </p:spPr>
      </p:pic>
      <p:sp>
        <p:nvSpPr>
          <p:cNvPr id="1672" name="Shape 1672"/>
          <p:cNvSpPr txBox="1"/>
          <p:nvPr>
            <p:ph type="title"/>
          </p:nvPr>
        </p:nvSpPr>
        <p:spPr>
          <a:xfrm>
            <a:off x="452600" y="343600"/>
            <a:ext cx="7730100" cy="549000"/>
          </a:xfrm>
          <a:prstGeom prst="rect">
            <a:avLst/>
          </a:prstGeom>
          <a:noFill/>
          <a:ln>
            <a:noFill/>
          </a:ln>
        </p:spPr>
        <p:txBody>
          <a:bodyPr anchorCtr="0" anchor="ctr" bIns="91425" lIns="91425" rIns="91425" wrap="square" tIns="91425">
            <a:noAutofit/>
          </a:bodyPr>
          <a:lstStyle/>
          <a:p>
            <a:pPr lvl="0" rtl="0">
              <a:spcBef>
                <a:spcPts val="0"/>
              </a:spcBef>
              <a:buClr>
                <a:schemeClr val="dk1"/>
              </a:buClr>
              <a:buSzPts val="1100"/>
              <a:buFont typeface="Arial"/>
              <a:buNone/>
            </a:pPr>
            <a:r>
              <a:rPr lang="en" sz="1800"/>
              <a:t>MobiKwik - Super Cash</a:t>
            </a: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6" name="Shape 1676"/>
        <p:cNvGrpSpPr/>
        <p:nvPr/>
      </p:nvGrpSpPr>
      <p:grpSpPr>
        <a:xfrm>
          <a:off x="0" y="0"/>
          <a:ext cx="0" cy="0"/>
          <a:chOff x="0" y="0"/>
          <a:chExt cx="0" cy="0"/>
        </a:xfrm>
      </p:grpSpPr>
      <p:sp>
        <p:nvSpPr>
          <p:cNvPr id="1677" name="Shape 1677"/>
          <p:cNvSpPr txBox="1"/>
          <p:nvPr>
            <p:ph type="title"/>
          </p:nvPr>
        </p:nvSpPr>
        <p:spPr>
          <a:xfrm>
            <a:off x="71600" y="115000"/>
            <a:ext cx="7730100" cy="549000"/>
          </a:xfrm>
          <a:prstGeom prst="rect">
            <a:avLst/>
          </a:prstGeom>
          <a:noFill/>
          <a:ln>
            <a:noFill/>
          </a:ln>
        </p:spPr>
        <p:txBody>
          <a:bodyPr anchorCtr="0" anchor="ctr" bIns="91425" lIns="91425" rIns="91425" wrap="square" tIns="91425">
            <a:noAutofit/>
          </a:bodyPr>
          <a:lstStyle/>
          <a:p>
            <a:pPr lvl="0" rtl="0">
              <a:spcBef>
                <a:spcPts val="0"/>
              </a:spcBef>
              <a:buClr>
                <a:schemeClr val="dk1"/>
              </a:buClr>
              <a:buSzPts val="1100"/>
              <a:buFont typeface="Arial"/>
              <a:buNone/>
            </a:pPr>
            <a:r>
              <a:rPr lang="en" sz="1800"/>
              <a:t>Snapdeal - Co-branded Card (HDFC)</a:t>
            </a:r>
          </a:p>
        </p:txBody>
      </p:sp>
      <p:sp>
        <p:nvSpPr>
          <p:cNvPr id="1678" name="Shape 1678"/>
          <p:cNvSpPr txBox="1"/>
          <p:nvPr/>
        </p:nvSpPr>
        <p:spPr>
          <a:xfrm>
            <a:off x="243475" y="862325"/>
            <a:ext cx="4859400" cy="3662400"/>
          </a:xfrm>
          <a:prstGeom prst="rect">
            <a:avLst/>
          </a:prstGeom>
          <a:noFill/>
          <a:ln>
            <a:noFill/>
          </a:ln>
        </p:spPr>
        <p:txBody>
          <a:bodyPr anchorCtr="0" anchor="t" bIns="91425" lIns="91425" rIns="91425" wrap="square" tIns="91425">
            <a:noAutofit/>
          </a:bodyPr>
          <a:lstStyle/>
          <a:p>
            <a:pPr indent="-304800" lvl="0" marL="457200" rtl="0">
              <a:spcBef>
                <a:spcPts val="0"/>
              </a:spcBef>
              <a:spcAft>
                <a:spcPts val="0"/>
              </a:spcAft>
              <a:buSzPts val="1200"/>
              <a:buChar char="●"/>
            </a:pPr>
            <a:r>
              <a:rPr lang="en" sz="1200"/>
              <a:t>Earn points -</a:t>
            </a:r>
          </a:p>
          <a:p>
            <a:pPr indent="-304800" lvl="1" marL="914400" rtl="0">
              <a:spcBef>
                <a:spcPts val="0"/>
              </a:spcBef>
              <a:spcAft>
                <a:spcPts val="0"/>
              </a:spcAft>
              <a:buSzPts val="1200"/>
              <a:buChar char="○"/>
            </a:pPr>
            <a:r>
              <a:rPr lang="en" sz="1200"/>
              <a:t>2 reward points on every Rs.150 spends</a:t>
            </a:r>
          </a:p>
          <a:p>
            <a:pPr indent="-304800" lvl="1" marL="914400" rtl="0">
              <a:spcBef>
                <a:spcPts val="0"/>
              </a:spcBef>
              <a:spcAft>
                <a:spcPts val="0"/>
              </a:spcAft>
              <a:buSzPts val="1200"/>
              <a:buChar char="○"/>
            </a:pPr>
            <a:r>
              <a:rPr lang="en" sz="1200"/>
              <a:t>10x reward points on spend on Snapdeal, Urbanclap &amp; ticketnew</a:t>
            </a:r>
          </a:p>
          <a:p>
            <a:pPr indent="-304800" lvl="0" marL="457200" rtl="0">
              <a:spcBef>
                <a:spcPts val="0"/>
              </a:spcBef>
              <a:spcAft>
                <a:spcPts val="0"/>
              </a:spcAft>
              <a:buSzPts val="1200"/>
              <a:buChar char="●"/>
            </a:pPr>
            <a:r>
              <a:rPr lang="en" sz="1200"/>
              <a:t>Burn Points -</a:t>
            </a:r>
          </a:p>
          <a:p>
            <a:pPr indent="-304800" lvl="1" marL="914400" rtl="0">
              <a:spcBef>
                <a:spcPts val="0"/>
              </a:spcBef>
              <a:spcAft>
                <a:spcPts val="0"/>
              </a:spcAft>
              <a:buSzPts val="1200"/>
              <a:buChar char="○"/>
            </a:pPr>
            <a:r>
              <a:rPr lang="en" sz="1200"/>
              <a:t>Only on Snapdeal</a:t>
            </a:r>
          </a:p>
          <a:p>
            <a:pPr indent="-304800" lvl="1" marL="914400" rtl="0">
              <a:spcBef>
                <a:spcPts val="0"/>
              </a:spcBef>
              <a:spcAft>
                <a:spcPts val="0"/>
              </a:spcAft>
              <a:buSzPts val="1200"/>
              <a:buChar char="○"/>
            </a:pPr>
            <a:r>
              <a:rPr lang="en" sz="1200"/>
              <a:t>1 point = Rs 0.50</a:t>
            </a:r>
          </a:p>
          <a:p>
            <a:pPr indent="-304800" lvl="0" marL="457200" rtl="0">
              <a:spcBef>
                <a:spcPts val="0"/>
              </a:spcBef>
              <a:spcAft>
                <a:spcPts val="0"/>
              </a:spcAft>
              <a:buSzPts val="1200"/>
              <a:buChar char="●"/>
            </a:pPr>
            <a:r>
              <a:rPr lang="en" sz="1200"/>
              <a:t>Other benefits -</a:t>
            </a:r>
          </a:p>
          <a:p>
            <a:pPr indent="-304800" lvl="1" marL="914400" rtl="0">
              <a:spcBef>
                <a:spcPts val="0"/>
              </a:spcBef>
              <a:spcAft>
                <a:spcPts val="0"/>
              </a:spcAft>
              <a:buSzPts val="1200"/>
              <a:buChar char="○"/>
            </a:pPr>
            <a:r>
              <a:rPr lang="en" sz="1200"/>
              <a:t>10% discount on snapdeal every Friday</a:t>
            </a:r>
          </a:p>
          <a:p>
            <a:pPr indent="-304800" lvl="1" marL="914400" rtl="0">
              <a:spcBef>
                <a:spcPts val="0"/>
              </a:spcBef>
              <a:spcAft>
                <a:spcPts val="0"/>
              </a:spcAft>
              <a:buSzPts val="1200"/>
              <a:buChar char="○"/>
            </a:pPr>
            <a:r>
              <a:rPr lang="en" sz="1200"/>
              <a:t>5% discount on Snapdeal on rest of the days</a:t>
            </a:r>
          </a:p>
          <a:p>
            <a:pPr indent="-304800" lvl="1" marL="914400" rtl="0">
              <a:spcBef>
                <a:spcPts val="0"/>
              </a:spcBef>
              <a:buSzPts val="1200"/>
              <a:buChar char="○"/>
            </a:pPr>
            <a:r>
              <a:rPr lang="en" sz="1200"/>
              <a:t>1% fuel surcharge waiver</a:t>
            </a:r>
          </a:p>
        </p:txBody>
      </p:sp>
      <p:pic>
        <p:nvPicPr>
          <p:cNvPr id="1679" name="Shape 1679"/>
          <p:cNvPicPr preferRelativeResize="0"/>
          <p:nvPr/>
        </p:nvPicPr>
        <p:blipFill>
          <a:blip r:embed="rId3">
            <a:alphaModFix/>
          </a:blip>
          <a:stretch>
            <a:fillRect/>
          </a:stretch>
        </p:blipFill>
        <p:spPr>
          <a:xfrm>
            <a:off x="5026725" y="1245975"/>
            <a:ext cx="3962174" cy="1518900"/>
          </a:xfrm>
          <a:prstGeom prst="rect">
            <a:avLst/>
          </a:prstGeom>
          <a:noFill/>
          <a:ln>
            <a:noFill/>
          </a:ln>
        </p:spPr>
      </p:pic>
      <p:pic>
        <p:nvPicPr>
          <p:cNvPr id="1680" name="Shape 1680"/>
          <p:cNvPicPr preferRelativeResize="0"/>
          <p:nvPr/>
        </p:nvPicPr>
        <p:blipFill>
          <a:blip r:embed="rId4">
            <a:alphaModFix/>
          </a:blip>
          <a:stretch>
            <a:fillRect/>
          </a:stretch>
        </p:blipFill>
        <p:spPr>
          <a:xfrm>
            <a:off x="3680350" y="3309426"/>
            <a:ext cx="5414049" cy="1049825"/>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4" name="Shape 1684"/>
        <p:cNvGrpSpPr/>
        <p:nvPr/>
      </p:nvGrpSpPr>
      <p:grpSpPr>
        <a:xfrm>
          <a:off x="0" y="0"/>
          <a:ext cx="0" cy="0"/>
          <a:chOff x="0" y="0"/>
          <a:chExt cx="0" cy="0"/>
        </a:xfrm>
      </p:grpSpPr>
      <p:sp>
        <p:nvSpPr>
          <p:cNvPr id="1685" name="Shape 1685"/>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rtl="0" algn="l">
              <a:spcBef>
                <a:spcPts val="0"/>
              </a:spcBef>
              <a:buNone/>
            </a:pPr>
            <a:r>
              <a:rPr lang="en" sz="2400"/>
              <a:t>Competition Overview</a:t>
            </a:r>
          </a:p>
          <a:p>
            <a:pPr lvl="0" rtl="0" algn="l">
              <a:spcBef>
                <a:spcPts val="0"/>
              </a:spcBef>
              <a:buNone/>
            </a:pPr>
            <a:r>
              <a:rPr lang="en" sz="2400"/>
              <a:t> </a:t>
            </a: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9" name="Shape 1689"/>
        <p:cNvGrpSpPr/>
        <p:nvPr/>
      </p:nvGrpSpPr>
      <p:grpSpPr>
        <a:xfrm>
          <a:off x="0" y="0"/>
          <a:ext cx="0" cy="0"/>
          <a:chOff x="0" y="0"/>
          <a:chExt cx="0" cy="0"/>
        </a:xfrm>
      </p:grpSpPr>
      <p:sp>
        <p:nvSpPr>
          <p:cNvPr id="1690" name="Shape 1690"/>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t>Uber Pass India - 2 Constructs </a:t>
            </a:r>
          </a:p>
        </p:txBody>
      </p:sp>
      <p:sp>
        <p:nvSpPr>
          <p:cNvPr id="1691" name="Shape 1691"/>
          <p:cNvSpPr txBox="1"/>
          <p:nvPr/>
        </p:nvSpPr>
        <p:spPr>
          <a:xfrm>
            <a:off x="478200" y="1014700"/>
            <a:ext cx="8036100" cy="3370800"/>
          </a:xfrm>
          <a:prstGeom prst="rect">
            <a:avLst/>
          </a:prstGeom>
          <a:noFill/>
          <a:ln>
            <a:noFill/>
          </a:ln>
        </p:spPr>
        <p:txBody>
          <a:bodyPr anchorCtr="0" anchor="t" bIns="91425" lIns="91425" rIns="91425" wrap="square" tIns="91425">
            <a:noAutofit/>
          </a:bodyPr>
          <a:lstStyle/>
          <a:p>
            <a:pPr indent="-317500" lvl="0" marL="457200" marR="0" rtl="0" algn="l">
              <a:lnSpc>
                <a:spcPct val="100000"/>
              </a:lnSpc>
              <a:spcBef>
                <a:spcPts val="0"/>
              </a:spcBef>
              <a:spcAft>
                <a:spcPts val="0"/>
              </a:spcAft>
              <a:buSzPts val="1400"/>
              <a:buChar char="●"/>
            </a:pPr>
            <a:r>
              <a:rPr b="1" lang="en"/>
              <a:t>Construct 1</a:t>
            </a:r>
          </a:p>
          <a:p>
            <a:pPr lvl="0" marR="0" rtl="0" algn="l">
              <a:lnSpc>
                <a:spcPct val="100000"/>
              </a:lnSpc>
              <a:spcBef>
                <a:spcPts val="0"/>
              </a:spcBef>
              <a:spcAft>
                <a:spcPts val="0"/>
              </a:spcAft>
              <a:buNone/>
            </a:pPr>
            <a:r>
              <a:t/>
            </a:r>
            <a:endParaRPr b="1"/>
          </a:p>
          <a:p>
            <a:pPr indent="0" lvl="0" marL="457200" marR="0" rtl="0" algn="l">
              <a:lnSpc>
                <a:spcPct val="100000"/>
              </a:lnSpc>
              <a:spcBef>
                <a:spcPts val="0"/>
              </a:spcBef>
              <a:spcAft>
                <a:spcPts val="0"/>
              </a:spcAft>
              <a:buNone/>
            </a:pPr>
            <a:r>
              <a:rPr lang="en"/>
              <a:t>Take X rides to unlock Uber Pass for Y rides</a:t>
            </a:r>
          </a:p>
          <a:p>
            <a:pPr lvl="0" marR="0" rtl="0" algn="l">
              <a:lnSpc>
                <a:spcPct val="100000"/>
              </a:lnSpc>
              <a:spcBef>
                <a:spcPts val="0"/>
              </a:spcBef>
              <a:spcAft>
                <a:spcPts val="0"/>
              </a:spcAft>
              <a:buNone/>
            </a:pPr>
            <a:r>
              <a:t/>
            </a:r>
            <a:endParaRPr/>
          </a:p>
          <a:p>
            <a:pPr indent="-304800" lvl="0" marL="457200" rtl="0">
              <a:spcBef>
                <a:spcPts val="0"/>
              </a:spcBef>
              <a:spcAft>
                <a:spcPts val="0"/>
              </a:spcAft>
              <a:buSzPts val="1200"/>
              <a:buChar char="-"/>
            </a:pPr>
            <a:r>
              <a:rPr lang="en" sz="1200"/>
              <a:t>Take Y Uber Pass rides in one week to stay in the Uber VIP club</a:t>
            </a:r>
          </a:p>
          <a:p>
            <a:pPr indent="-292100" lvl="0" marL="457200" rtl="0">
              <a:spcBef>
                <a:spcPts val="0"/>
              </a:spcBef>
              <a:buClr>
                <a:srgbClr val="263238"/>
              </a:buClr>
              <a:buSzPts val="1000"/>
              <a:buChar char="-"/>
            </a:pPr>
            <a:r>
              <a:rPr lang="en" sz="1000"/>
              <a:t>Communication- </a:t>
            </a:r>
            <a:r>
              <a:rPr lang="en" sz="1000">
                <a:solidFill>
                  <a:srgbClr val="263238"/>
                </a:solidFill>
              </a:rPr>
              <a:t>Dear Rider, you're almost there! Take 5 uberGO rides between Mon-Fri, and unlock the VIP view next week - no surge or subscription fees, pay flat Rs.100 or lesser upto 10 kms on uberGO rides in Chennai (6AM to 6PM).</a:t>
            </a:r>
          </a:p>
          <a:p>
            <a:pPr lvl="0" rtl="0">
              <a:spcBef>
                <a:spcPts val="0"/>
              </a:spcBef>
              <a:buClr>
                <a:schemeClr val="dk1"/>
              </a:buClr>
              <a:buSzPts val="1100"/>
              <a:buFont typeface="Arial"/>
              <a:buNone/>
            </a:pPr>
            <a:r>
              <a:t/>
            </a:r>
            <a:endParaRPr sz="1000">
              <a:solidFill>
                <a:srgbClr val="263238"/>
              </a:solidFill>
            </a:endParaRPr>
          </a:p>
          <a:p>
            <a:pPr indent="-317500" lvl="0" marL="457200" rtl="0">
              <a:spcBef>
                <a:spcPts val="0"/>
              </a:spcBef>
              <a:buClr>
                <a:schemeClr val="dk1"/>
              </a:buClr>
              <a:buSzPts val="1400"/>
              <a:buChar char="●"/>
            </a:pPr>
            <a:r>
              <a:rPr b="1" lang="en">
                <a:solidFill>
                  <a:schemeClr val="dk1"/>
                </a:solidFill>
              </a:rPr>
              <a:t>Construct 2</a:t>
            </a:r>
          </a:p>
          <a:p>
            <a:pPr lvl="0" rtl="0">
              <a:spcBef>
                <a:spcPts val="0"/>
              </a:spcBef>
              <a:buNone/>
            </a:pPr>
            <a:r>
              <a:t/>
            </a:r>
            <a:endParaRPr>
              <a:solidFill>
                <a:schemeClr val="dk1"/>
              </a:solidFill>
            </a:endParaRPr>
          </a:p>
          <a:p>
            <a:pPr indent="0" lvl="0" marL="457200" rtl="0">
              <a:spcBef>
                <a:spcPts val="0"/>
              </a:spcBef>
              <a:buNone/>
            </a:pPr>
            <a:r>
              <a:rPr lang="en">
                <a:solidFill>
                  <a:schemeClr val="dk1"/>
                </a:solidFill>
              </a:rPr>
              <a:t>Free Trial to UHF customers, with earned loyalty to stay in program</a:t>
            </a:r>
          </a:p>
          <a:p>
            <a:pPr lvl="0" rtl="0">
              <a:spcBef>
                <a:spcPts val="0"/>
              </a:spcBef>
              <a:buNone/>
            </a:pPr>
            <a:r>
              <a:t/>
            </a:r>
            <a:endParaRPr>
              <a:solidFill>
                <a:schemeClr val="dk1"/>
              </a:solidFill>
            </a:endParaRPr>
          </a:p>
          <a:p>
            <a:pPr indent="-304800" lvl="0" marL="457200" rtl="0">
              <a:spcBef>
                <a:spcPts val="0"/>
              </a:spcBef>
              <a:buClr>
                <a:schemeClr val="dk1"/>
              </a:buClr>
              <a:buSzPts val="1200"/>
              <a:buChar char="-"/>
            </a:pPr>
            <a:r>
              <a:rPr lang="en" sz="1200">
                <a:solidFill>
                  <a:schemeClr val="dk1"/>
                </a:solidFill>
              </a:rPr>
              <a:t>Take Y Uber Pass rides in one week to stay in the Uber VIP club</a:t>
            </a:r>
          </a:p>
          <a:p>
            <a:pPr indent="-292100" lvl="0" marL="457200" rtl="0">
              <a:spcBef>
                <a:spcPts val="0"/>
              </a:spcBef>
              <a:buClr>
                <a:schemeClr val="dk1"/>
              </a:buClr>
              <a:buSzPts val="1000"/>
              <a:buChar char="-"/>
            </a:pPr>
            <a:r>
              <a:rPr lang="en" sz="1000">
                <a:solidFill>
                  <a:schemeClr val="dk1"/>
                </a:solidFill>
              </a:rPr>
              <a:t>Communication- </a:t>
            </a:r>
            <a:r>
              <a:rPr lang="en" sz="1000">
                <a:solidFill>
                  <a:srgbClr val="263238"/>
                </a:solidFill>
              </a:rPr>
              <a:t>Sampark, 77% of VIP riders are using uber PASS this week! Here's how you can try it - After entering your destination, select the exclusive uberPASS option and pay Rs.99 or less for each trip (upto 10km). More VIP benefits on uberPASS: Rs.0 cancellation fees &amp; Rs.0 subscription fees! Complete 10 uberPASS trips by Fri, June 16 to stay in the VIP club | Valid in KOL till 6pm daily | Offer valid on trips less than 10km only | Don't worry about your commute, make it better.</a:t>
            </a:r>
          </a:p>
        </p:txBody>
      </p:sp>
      <p:sp>
        <p:nvSpPr>
          <p:cNvPr id="1692" name="Shape 1692"/>
          <p:cNvSpPr txBox="1"/>
          <p:nvPr/>
        </p:nvSpPr>
        <p:spPr>
          <a:xfrm>
            <a:off x="6667225" y="4784600"/>
            <a:ext cx="3652200" cy="479400"/>
          </a:xfrm>
          <a:prstGeom prst="rect">
            <a:avLst/>
          </a:prstGeom>
          <a:noFill/>
          <a:ln>
            <a:noFill/>
          </a:ln>
        </p:spPr>
        <p:txBody>
          <a:bodyPr anchorCtr="0" anchor="t" bIns="91425" lIns="91425" rIns="91425" wrap="square" tIns="91425">
            <a:noAutofit/>
          </a:bodyPr>
          <a:lstStyle/>
          <a:p>
            <a:pPr lvl="0" rtl="0">
              <a:spcBef>
                <a:spcPts val="0"/>
              </a:spcBef>
              <a:buNone/>
            </a:pPr>
            <a:r>
              <a:rPr i="1" lang="en" sz="1000"/>
              <a:t>*X and Y are different for different cities</a:t>
            </a: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6" name="Shape 1696"/>
        <p:cNvGrpSpPr/>
        <p:nvPr/>
      </p:nvGrpSpPr>
      <p:grpSpPr>
        <a:xfrm>
          <a:off x="0" y="0"/>
          <a:ext cx="0" cy="0"/>
          <a:chOff x="0" y="0"/>
          <a:chExt cx="0" cy="0"/>
        </a:xfrm>
      </p:grpSpPr>
      <p:sp>
        <p:nvSpPr>
          <p:cNvPr id="1697" name="Shape 1697"/>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t>Strategic Objectives</a:t>
            </a:r>
          </a:p>
        </p:txBody>
      </p:sp>
      <p:sp>
        <p:nvSpPr>
          <p:cNvPr id="1698" name="Shape 1698"/>
          <p:cNvSpPr txBox="1"/>
          <p:nvPr/>
        </p:nvSpPr>
        <p:spPr>
          <a:xfrm>
            <a:off x="213150" y="654550"/>
            <a:ext cx="8280900" cy="4265700"/>
          </a:xfrm>
          <a:prstGeom prst="rect">
            <a:avLst/>
          </a:prstGeom>
          <a:noFill/>
          <a:ln>
            <a:noFill/>
          </a:ln>
        </p:spPr>
        <p:txBody>
          <a:bodyPr anchorCtr="0" anchor="t" bIns="91425" lIns="91425" rIns="91425" wrap="square" tIns="91425">
            <a:noAutofit/>
          </a:bodyPr>
          <a:lstStyle/>
          <a:p>
            <a:pPr lvl="0" rtl="0">
              <a:spcBef>
                <a:spcPts val="0"/>
              </a:spcBef>
              <a:buNone/>
            </a:pPr>
            <a:r>
              <a:t/>
            </a:r>
            <a:endParaRPr i="1" sz="1800"/>
          </a:p>
          <a:p>
            <a:pPr indent="-317500" lvl="0" marL="457200" rtl="0">
              <a:spcBef>
                <a:spcPts val="0"/>
              </a:spcBef>
              <a:buSzPts val="1400"/>
              <a:buChar char="●"/>
            </a:pPr>
            <a:r>
              <a:rPr lang="en"/>
              <a:t>Objective 1: Loyalty of HF-potential and MF-potential customers</a:t>
            </a:r>
          </a:p>
          <a:p>
            <a:pPr lvl="0" rtl="0">
              <a:spcBef>
                <a:spcPts val="0"/>
              </a:spcBef>
              <a:buNone/>
            </a:pPr>
            <a:r>
              <a:t/>
            </a:r>
            <a:endParaRPr/>
          </a:p>
          <a:p>
            <a:pPr indent="0" lvl="0" marL="457200" rtl="0">
              <a:spcBef>
                <a:spcPts val="0"/>
              </a:spcBef>
              <a:buNone/>
            </a:pPr>
            <a:r>
              <a:rPr i="1" lang="en" sz="1200"/>
              <a:t>No window shopping: For all HF-potential &amp; MF-potential customers, window-shopping stops/reduces - Ola is the default choice for all their rides. This will lead to greater rides/customer, and higher % of HF and MF customers</a:t>
            </a:r>
          </a:p>
          <a:p>
            <a:pPr indent="0" lvl="0" marL="457200" rtl="0">
              <a:spcBef>
                <a:spcPts val="0"/>
              </a:spcBef>
              <a:buNone/>
            </a:pPr>
            <a:r>
              <a:t/>
            </a:r>
            <a:endParaRPr i="1" sz="1200"/>
          </a:p>
          <a:p>
            <a:pPr indent="0" lvl="0" marL="457200" rtl="0">
              <a:spcBef>
                <a:spcPts val="0"/>
              </a:spcBef>
              <a:buNone/>
            </a:pPr>
            <a:r>
              <a:t/>
            </a:r>
            <a:endParaRPr i="1" sz="1200"/>
          </a:p>
          <a:p>
            <a:pPr indent="-317500" lvl="0" marL="457200" rtl="0">
              <a:spcBef>
                <a:spcPts val="0"/>
              </a:spcBef>
              <a:buClr>
                <a:schemeClr val="dk1"/>
              </a:buClr>
              <a:buSzPts val="1400"/>
              <a:buChar char="●"/>
            </a:pPr>
            <a:r>
              <a:rPr lang="en">
                <a:solidFill>
                  <a:schemeClr val="dk1"/>
                </a:solidFill>
              </a:rPr>
              <a:t>Objective 2: Loyalty of premium customers</a:t>
            </a:r>
          </a:p>
          <a:p>
            <a:pPr lvl="0" rtl="0">
              <a:spcBef>
                <a:spcPts val="0"/>
              </a:spcBef>
              <a:buNone/>
            </a:pPr>
            <a:r>
              <a:t/>
            </a:r>
            <a:endParaRPr>
              <a:solidFill>
                <a:schemeClr val="dk1"/>
              </a:solidFill>
            </a:endParaRPr>
          </a:p>
          <a:p>
            <a:pPr indent="-69850" lvl="0" marL="457200" rtl="0">
              <a:spcBef>
                <a:spcPts val="0"/>
              </a:spcBef>
              <a:buClr>
                <a:schemeClr val="dk1"/>
              </a:buClr>
              <a:buSzPts val="1100"/>
              <a:buFont typeface="Arial"/>
              <a:buNone/>
            </a:pPr>
            <a:r>
              <a:rPr i="1" lang="en" sz="1200">
                <a:solidFill>
                  <a:schemeClr val="dk1"/>
                </a:solidFill>
              </a:rPr>
              <a:t>Lock in our Premium customers, and acquire (and lock-in) competitor’s premium customers. Increase % of C1 customers and rides/customer from C1 customers</a:t>
            </a:r>
          </a:p>
          <a:p>
            <a:pPr indent="-69850" lvl="0" marL="457200" rtl="0">
              <a:spcBef>
                <a:spcPts val="0"/>
              </a:spcBef>
              <a:buClr>
                <a:schemeClr val="dk1"/>
              </a:buClr>
              <a:buSzPts val="1100"/>
              <a:buFont typeface="Arial"/>
              <a:buNone/>
            </a:pPr>
            <a:r>
              <a:t/>
            </a:r>
            <a:endParaRPr i="1" sz="1200">
              <a:solidFill>
                <a:schemeClr val="dk1"/>
              </a:solidFill>
            </a:endParaRPr>
          </a:p>
          <a:p>
            <a:pPr indent="-317500" lvl="0" marL="457200" rtl="0">
              <a:spcBef>
                <a:spcPts val="0"/>
              </a:spcBef>
              <a:buClr>
                <a:schemeClr val="dk1"/>
              </a:buClr>
              <a:buSzPts val="1400"/>
              <a:buChar char="●"/>
            </a:pPr>
            <a:r>
              <a:rPr lang="en">
                <a:solidFill>
                  <a:schemeClr val="dk1"/>
                </a:solidFill>
              </a:rPr>
              <a:t>Objective 3: Co-Branded Cards to drive demand through spends on cards</a:t>
            </a:r>
          </a:p>
          <a:p>
            <a:pPr lvl="0" rtl="0">
              <a:spcBef>
                <a:spcPts val="0"/>
              </a:spcBef>
              <a:buNone/>
            </a:pPr>
            <a:r>
              <a:t/>
            </a:r>
            <a:endParaRPr>
              <a:solidFill>
                <a:schemeClr val="dk1"/>
              </a:solidFill>
            </a:endParaRPr>
          </a:p>
          <a:p>
            <a:pPr indent="0" lvl="0" marL="457200" rtl="0">
              <a:spcBef>
                <a:spcPts val="0"/>
              </a:spcBef>
              <a:buNone/>
            </a:pPr>
            <a:r>
              <a:rPr i="1" lang="en" sz="1200">
                <a:solidFill>
                  <a:schemeClr val="dk1"/>
                </a:solidFill>
              </a:rPr>
              <a:t>Drive external demand on platform funded by Banks. Ola being a high frequency use case, is well placed to reap significant value from such a program</a:t>
            </a:r>
          </a:p>
          <a:p>
            <a:pPr indent="0" lvl="0" marL="457200" rtl="0">
              <a:spcBef>
                <a:spcPts val="0"/>
              </a:spcBef>
              <a:buNone/>
            </a:pPr>
            <a:r>
              <a:t/>
            </a:r>
            <a:endParaRPr i="1" sz="1600"/>
          </a:p>
          <a:p>
            <a:pPr lvl="0">
              <a:spcBef>
                <a:spcPts val="0"/>
              </a:spcBef>
              <a:buNone/>
            </a:pPr>
            <a:r>
              <a:rPr i="1" lang="en" u="sng"/>
              <a:t>Boundary Conditions</a:t>
            </a:r>
          </a:p>
          <a:p>
            <a:pPr indent="-304800" lvl="0" marL="457200" rtl="0">
              <a:spcBef>
                <a:spcPts val="0"/>
              </a:spcBef>
              <a:buSzPts val="1200"/>
              <a:buChar char="●"/>
            </a:pPr>
            <a:r>
              <a:rPr i="1" lang="en" sz="1200"/>
              <a:t>Proposed Programs should not have a negative impact on profitability at any point</a:t>
            </a: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2" name="Shape 1702"/>
        <p:cNvGrpSpPr/>
        <p:nvPr/>
      </p:nvGrpSpPr>
      <p:grpSpPr>
        <a:xfrm>
          <a:off x="0" y="0"/>
          <a:ext cx="0" cy="0"/>
          <a:chOff x="0" y="0"/>
          <a:chExt cx="0" cy="0"/>
        </a:xfrm>
      </p:grpSpPr>
      <p:sp>
        <p:nvSpPr>
          <p:cNvPr id="1703" name="Shape 1703"/>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rtl="0" algn="l">
              <a:spcBef>
                <a:spcPts val="0"/>
              </a:spcBef>
              <a:buNone/>
            </a:pPr>
            <a:r>
              <a:rPr lang="en" sz="2400"/>
              <a:t>Strategic objective #1: Loyalty of HF-potential and MF-potential customers </a:t>
            </a:r>
          </a:p>
          <a:p>
            <a:pPr lvl="0" rtl="0" algn="l">
              <a:spcBef>
                <a:spcPts val="0"/>
              </a:spcBef>
              <a:buNone/>
            </a:pPr>
            <a:r>
              <a:t/>
            </a:r>
            <a:endParaRPr sz="2400"/>
          </a:p>
          <a:p>
            <a:pPr lvl="0" rtl="0" algn="l">
              <a:spcBef>
                <a:spcPts val="0"/>
              </a:spcBef>
              <a:buNone/>
            </a:pPr>
            <a:r>
              <a:rPr lang="en" sz="1800"/>
              <a:t>Best served through a subscription program - “Commute Pass”</a:t>
            </a:r>
          </a:p>
          <a:p>
            <a:pPr lvl="0" rtl="0" algn="l">
              <a:spcBef>
                <a:spcPts val="0"/>
              </a:spcBef>
              <a:buNone/>
            </a:pPr>
            <a:r>
              <a:t/>
            </a:r>
            <a:endParaRPr sz="2400"/>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7" name="Shape 1707"/>
        <p:cNvGrpSpPr/>
        <p:nvPr/>
      </p:nvGrpSpPr>
      <p:grpSpPr>
        <a:xfrm>
          <a:off x="0" y="0"/>
          <a:ext cx="0" cy="0"/>
          <a:chOff x="0" y="0"/>
          <a:chExt cx="0" cy="0"/>
        </a:xfrm>
      </p:grpSpPr>
      <p:sp>
        <p:nvSpPr>
          <p:cNvPr id="1708" name="Shape 1708"/>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a:spcBef>
                <a:spcPts val="0"/>
              </a:spcBef>
              <a:buNone/>
            </a:pPr>
            <a:r>
              <a:rPr lang="en" sz="2400"/>
              <a:t>Executive summary for Commute Pass</a:t>
            </a:r>
          </a:p>
        </p:txBody>
      </p:sp>
      <p:sp>
        <p:nvSpPr>
          <p:cNvPr id="1709" name="Shape 1709"/>
          <p:cNvSpPr txBox="1"/>
          <p:nvPr>
            <p:ph idx="1" type="body"/>
          </p:nvPr>
        </p:nvSpPr>
        <p:spPr>
          <a:xfrm>
            <a:off x="187025" y="619075"/>
            <a:ext cx="8814000" cy="4296000"/>
          </a:xfrm>
          <a:prstGeom prst="rect">
            <a:avLst/>
          </a:prstGeom>
        </p:spPr>
        <p:txBody>
          <a:bodyPr anchorCtr="0" anchor="t" bIns="91425" lIns="91425" rIns="91425" wrap="square" tIns="91425">
            <a:noAutofit/>
          </a:bodyPr>
          <a:lstStyle/>
          <a:p>
            <a:pPr indent="-317500" lvl="0" marL="457200" rtl="0">
              <a:lnSpc>
                <a:spcPct val="115000"/>
              </a:lnSpc>
              <a:spcBef>
                <a:spcPts val="0"/>
              </a:spcBef>
              <a:spcAft>
                <a:spcPts val="0"/>
              </a:spcAft>
              <a:buSzPts val="1400"/>
              <a:buChar char="●"/>
            </a:pPr>
            <a:r>
              <a:rPr lang="en" sz="1400"/>
              <a:t>What to target: Commute/ Preferred km range is the right use case to target for a loyalty pass</a:t>
            </a:r>
          </a:p>
          <a:p>
            <a:pPr indent="-317500" lvl="1" marL="914400" rtl="0">
              <a:lnSpc>
                <a:spcPct val="115000"/>
              </a:lnSpc>
              <a:spcBef>
                <a:spcPts val="0"/>
              </a:spcBef>
              <a:spcAft>
                <a:spcPts val="0"/>
              </a:spcAft>
              <a:buSzPts val="1400"/>
              <a:buChar char="○"/>
            </a:pPr>
            <a:r>
              <a:rPr lang="en"/>
              <a:t>Valuable to customer: Commute forms 50% of total rides, Preferred km is 65-70% of total rides</a:t>
            </a:r>
          </a:p>
          <a:p>
            <a:pPr indent="-317500" lvl="1" marL="914400" rtl="0">
              <a:lnSpc>
                <a:spcPct val="115000"/>
              </a:lnSpc>
              <a:spcBef>
                <a:spcPts val="0"/>
              </a:spcBef>
              <a:spcAft>
                <a:spcPts val="0"/>
              </a:spcAft>
              <a:buSzPts val="1400"/>
              <a:buChar char="○"/>
            </a:pPr>
            <a:r>
              <a:rPr lang="en"/>
              <a:t>Builds loyalty: Pass targeted at preferred km leads to increased rides/customer for BOTH preferred and non-preferred routes</a:t>
            </a:r>
          </a:p>
          <a:p>
            <a:pPr indent="-317500" lvl="0" marL="457200" rtl="0">
              <a:lnSpc>
                <a:spcPct val="115000"/>
              </a:lnSpc>
              <a:spcBef>
                <a:spcPts val="0"/>
              </a:spcBef>
              <a:spcAft>
                <a:spcPts val="0"/>
              </a:spcAft>
              <a:buSzPts val="1400"/>
              <a:buChar char="●"/>
            </a:pPr>
            <a:r>
              <a:rPr lang="en" sz="1400"/>
              <a:t>How to target: Flat fare is the key value proposition</a:t>
            </a:r>
          </a:p>
          <a:p>
            <a:pPr indent="-317500" lvl="1" marL="914400" rtl="0">
              <a:lnSpc>
                <a:spcPct val="115000"/>
              </a:lnSpc>
              <a:spcBef>
                <a:spcPts val="0"/>
              </a:spcBef>
              <a:spcAft>
                <a:spcPts val="0"/>
              </a:spcAft>
              <a:buSzPts val="1400"/>
              <a:buChar char="○"/>
            </a:pPr>
            <a:r>
              <a:rPr lang="en"/>
              <a:t>Loyal customers find flat fare or no peak pricing to be the best value-add due to predictability</a:t>
            </a:r>
          </a:p>
          <a:p>
            <a:pPr indent="-317500" lvl="0" marL="457200" rtl="0">
              <a:lnSpc>
                <a:spcPct val="115000"/>
              </a:lnSpc>
              <a:spcBef>
                <a:spcPts val="0"/>
              </a:spcBef>
              <a:spcAft>
                <a:spcPts val="0"/>
              </a:spcAft>
              <a:buSzPts val="1400"/>
              <a:buChar char="●"/>
            </a:pPr>
            <a:r>
              <a:rPr lang="en" sz="1400"/>
              <a:t>How to design: Sell separate passes for each km bucket; different flat fares for different categories; make passes city-specific</a:t>
            </a:r>
          </a:p>
          <a:p>
            <a:pPr indent="-317500" lvl="0" marL="457200" rtl="0">
              <a:lnSpc>
                <a:spcPct val="115000"/>
              </a:lnSpc>
              <a:spcBef>
                <a:spcPts val="0"/>
              </a:spcBef>
              <a:spcAft>
                <a:spcPts val="0"/>
              </a:spcAft>
              <a:buSzPts val="1400"/>
              <a:buChar char="●"/>
            </a:pPr>
            <a:r>
              <a:rPr lang="en" sz="1400"/>
              <a:t>How to make money: We will have a three pronged approach to make money</a:t>
            </a:r>
          </a:p>
          <a:p>
            <a:pPr indent="-317500" lvl="1" marL="914400" rtl="0">
              <a:lnSpc>
                <a:spcPct val="115000"/>
              </a:lnSpc>
              <a:spcBef>
                <a:spcPts val="0"/>
              </a:spcBef>
              <a:spcAft>
                <a:spcPts val="0"/>
              </a:spcAft>
              <a:buSzPts val="1400"/>
              <a:buChar char="○"/>
            </a:pPr>
            <a:r>
              <a:rPr lang="en"/>
              <a:t>Achieve profitability-neutrality with upfront subscription fee and increased ride frequency</a:t>
            </a:r>
          </a:p>
          <a:p>
            <a:pPr indent="-317500" lvl="1" marL="914400" rtl="0">
              <a:lnSpc>
                <a:spcPct val="115000"/>
              </a:lnSpc>
              <a:spcBef>
                <a:spcPts val="0"/>
              </a:spcBef>
              <a:spcAft>
                <a:spcPts val="0"/>
              </a:spcAft>
              <a:buSzPts val="1400"/>
              <a:buChar char="○"/>
            </a:pPr>
            <a:r>
              <a:rPr lang="en"/>
              <a:t>Gain additional GMV/km value through category shaping by having customer-level tailoring of availability &amp; ETA e.g., making higher GMV categories available during non-commute rides, or making higher GMV categories available after customer is locked-in etc.</a:t>
            </a:r>
          </a:p>
          <a:p>
            <a:pPr indent="-317500" lvl="1" marL="914400" rtl="0">
              <a:spcBef>
                <a:spcPts val="0"/>
              </a:spcBef>
              <a:spcAft>
                <a:spcPts val="0"/>
              </a:spcAft>
              <a:buSzPts val="1400"/>
              <a:buChar char="○"/>
            </a:pPr>
            <a:r>
              <a:rPr lang="en"/>
              <a:t>We expect the passes to make between Rs.10 - Rs.60 per customer even without category shaping</a:t>
            </a:r>
          </a:p>
          <a:p>
            <a:pPr indent="-317500" lvl="0" marL="457200" rtl="0">
              <a:lnSpc>
                <a:spcPct val="115000"/>
              </a:lnSpc>
              <a:spcBef>
                <a:spcPts val="0"/>
              </a:spcBef>
              <a:buSzPts val="1400"/>
              <a:buChar char="●"/>
            </a:pPr>
            <a:r>
              <a:rPr lang="en" sz="1400"/>
              <a:t>Projected impact: With this, we are targeting 2.25 lakh passes, contributing to 10% of platform rides by December, with a launch targeted in September </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Shape 398"/>
          <p:cNvSpPr txBox="1"/>
          <p:nvPr>
            <p:ph idx="1" type="body"/>
          </p:nvPr>
        </p:nvSpPr>
        <p:spPr>
          <a:xfrm>
            <a:off x="7161575" y="676350"/>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Delay (ATA - Booking ETA) has two thresholds- beyond 3  minutes &amp; 8 minutes  that lead to high level of dis-engagement</a:t>
            </a:r>
          </a:p>
        </p:txBody>
      </p:sp>
      <p:sp>
        <p:nvSpPr>
          <p:cNvPr id="399" name="Shape 399"/>
          <p:cNvSpPr txBox="1"/>
          <p:nvPr>
            <p:ph idx="1" type="body"/>
          </p:nvPr>
        </p:nvSpPr>
        <p:spPr>
          <a:xfrm>
            <a:off x="2424350" y="2921623"/>
            <a:ext cx="1744500" cy="17274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BR has two thresholds &gt; 10 &amp; &gt;27  that lead to decline in true demand &amp; disengagement</a:t>
            </a:r>
          </a:p>
        </p:txBody>
      </p:sp>
      <p:sp>
        <p:nvSpPr>
          <p:cNvPr id="400" name="Shape 400"/>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a:t>
            </a:r>
          </a:p>
        </p:txBody>
      </p:sp>
      <p:sp>
        <p:nvSpPr>
          <p:cNvPr id="401" name="Shape 401"/>
          <p:cNvSpPr txBox="1"/>
          <p:nvPr>
            <p:ph idx="1" type="body"/>
          </p:nvPr>
        </p:nvSpPr>
        <p:spPr>
          <a:xfrm>
            <a:off x="2437175" y="698250"/>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Stock out &gt; 13% leads to disengagement</a:t>
            </a:r>
          </a:p>
        </p:txBody>
      </p:sp>
      <p:sp>
        <p:nvSpPr>
          <p:cNvPr id="402" name="Shape 402"/>
          <p:cNvSpPr txBox="1"/>
          <p:nvPr>
            <p:ph idx="1" type="body"/>
          </p:nvPr>
        </p:nvSpPr>
        <p:spPr>
          <a:xfrm>
            <a:off x="7161575" y="2905575"/>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Trust factor (ETA booking - Discovery ETA) &gt; 5 mins leads to high level of disengagement</a:t>
            </a:r>
            <a:br>
              <a:rPr lang="en" sz="1200">
                <a:solidFill>
                  <a:schemeClr val="dk1"/>
                </a:solidFill>
              </a:rPr>
            </a:br>
            <a:r>
              <a:rPr lang="en" sz="1200">
                <a:solidFill>
                  <a:schemeClr val="dk1"/>
                </a:solidFill>
              </a:rPr>
              <a:t>(Inconclusive)</a:t>
            </a:r>
          </a:p>
        </p:txBody>
      </p:sp>
      <p:pic>
        <p:nvPicPr>
          <p:cNvPr descr="Overall_Feature_Plot.png" id="403" name="Shape 403"/>
          <p:cNvPicPr preferRelativeResize="0"/>
          <p:nvPr/>
        </p:nvPicPr>
        <p:blipFill rotWithShape="1">
          <a:blip r:embed="rId3">
            <a:alphaModFix/>
          </a:blip>
          <a:srcRect b="0" l="0" r="74924" t="51293"/>
          <a:stretch/>
        </p:blipFill>
        <p:spPr>
          <a:xfrm>
            <a:off x="224026" y="698125"/>
            <a:ext cx="2172200" cy="1767152"/>
          </a:xfrm>
          <a:prstGeom prst="rect">
            <a:avLst/>
          </a:prstGeom>
          <a:noFill/>
          <a:ln cap="flat" cmpd="sng" w="9525">
            <a:solidFill>
              <a:srgbClr val="000000"/>
            </a:solidFill>
            <a:prstDash val="solid"/>
            <a:round/>
            <a:headEnd len="med" w="med" type="none"/>
            <a:tailEnd len="med" w="med" type="none"/>
          </a:ln>
        </p:spPr>
      </p:pic>
      <p:pic>
        <p:nvPicPr>
          <p:cNvPr descr="Overall_Feature_Plot.png" id="404" name="Shape 404"/>
          <p:cNvPicPr preferRelativeResize="0"/>
          <p:nvPr/>
        </p:nvPicPr>
        <p:blipFill rotWithShape="1">
          <a:blip r:embed="rId3">
            <a:alphaModFix/>
          </a:blip>
          <a:srcRect b="0" l="50090" r="24834" t="51293"/>
          <a:stretch/>
        </p:blipFill>
        <p:spPr>
          <a:xfrm>
            <a:off x="4975052" y="698125"/>
            <a:ext cx="2172200" cy="1767152"/>
          </a:xfrm>
          <a:prstGeom prst="rect">
            <a:avLst/>
          </a:prstGeom>
          <a:noFill/>
          <a:ln cap="flat" cmpd="sng" w="9525">
            <a:solidFill>
              <a:srgbClr val="000000"/>
            </a:solidFill>
            <a:prstDash val="solid"/>
            <a:round/>
            <a:headEnd len="med" w="med" type="none"/>
            <a:tailEnd len="med" w="med" type="none"/>
          </a:ln>
        </p:spPr>
      </p:pic>
      <p:pic>
        <p:nvPicPr>
          <p:cNvPr descr="Overall_Feature_Plot.png" id="405" name="Shape 405"/>
          <p:cNvPicPr preferRelativeResize="0"/>
          <p:nvPr/>
        </p:nvPicPr>
        <p:blipFill rotWithShape="1">
          <a:blip r:embed="rId3">
            <a:alphaModFix/>
          </a:blip>
          <a:srcRect b="0" l="25021" r="49902" t="51293"/>
          <a:stretch/>
        </p:blipFill>
        <p:spPr>
          <a:xfrm>
            <a:off x="224025" y="2935774"/>
            <a:ext cx="2172200" cy="1767152"/>
          </a:xfrm>
          <a:prstGeom prst="rect">
            <a:avLst/>
          </a:prstGeom>
          <a:noFill/>
          <a:ln cap="flat" cmpd="sng" w="9525">
            <a:solidFill>
              <a:srgbClr val="000000"/>
            </a:solidFill>
            <a:prstDash val="solid"/>
            <a:round/>
            <a:headEnd len="med" w="med" type="none"/>
            <a:tailEnd len="med" w="med" type="none"/>
          </a:ln>
        </p:spPr>
      </p:pic>
      <p:pic>
        <p:nvPicPr>
          <p:cNvPr descr="Overall_Feature_Plot.png" id="406" name="Shape 406"/>
          <p:cNvPicPr preferRelativeResize="0"/>
          <p:nvPr/>
        </p:nvPicPr>
        <p:blipFill rotWithShape="1">
          <a:blip r:embed="rId3">
            <a:alphaModFix/>
          </a:blip>
          <a:srcRect b="0" l="74924" r="0" t="51293"/>
          <a:stretch/>
        </p:blipFill>
        <p:spPr>
          <a:xfrm>
            <a:off x="4975050" y="2935774"/>
            <a:ext cx="2172200" cy="1767152"/>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3" name="Shape 1713"/>
        <p:cNvGrpSpPr/>
        <p:nvPr/>
      </p:nvGrpSpPr>
      <p:grpSpPr>
        <a:xfrm>
          <a:off x="0" y="0"/>
          <a:ext cx="0" cy="0"/>
          <a:chOff x="0" y="0"/>
          <a:chExt cx="0" cy="0"/>
        </a:xfrm>
      </p:grpSpPr>
      <p:sp>
        <p:nvSpPr>
          <p:cNvPr id="1714" name="Shape 1714"/>
          <p:cNvSpPr txBox="1"/>
          <p:nvPr>
            <p:ph type="title"/>
          </p:nvPr>
        </p:nvSpPr>
        <p:spPr>
          <a:xfrm>
            <a:off x="83100" y="64025"/>
            <a:ext cx="8520600" cy="752400"/>
          </a:xfrm>
          <a:prstGeom prst="rect">
            <a:avLst/>
          </a:prstGeom>
        </p:spPr>
        <p:txBody>
          <a:bodyPr anchorCtr="0" anchor="ctr" bIns="91425" lIns="91425" rIns="91425" wrap="square" tIns="91425">
            <a:noAutofit/>
          </a:bodyPr>
          <a:lstStyle/>
          <a:p>
            <a:pPr lvl="0" rtl="0">
              <a:spcBef>
                <a:spcPts val="0"/>
              </a:spcBef>
              <a:buNone/>
            </a:pPr>
            <a:r>
              <a:rPr lang="en" sz="2000"/>
              <a:t>How to target: </a:t>
            </a:r>
            <a:r>
              <a:rPr lang="en" sz="2000"/>
              <a:t>A Commute Pass should have Flat Fares at a reasonable subscription fee as its key value proposition</a:t>
            </a:r>
          </a:p>
        </p:txBody>
      </p:sp>
      <p:sp>
        <p:nvSpPr>
          <p:cNvPr id="1715" name="Shape 1715"/>
          <p:cNvSpPr txBox="1"/>
          <p:nvPr/>
        </p:nvSpPr>
        <p:spPr>
          <a:xfrm>
            <a:off x="212375" y="940400"/>
            <a:ext cx="8209800" cy="523500"/>
          </a:xfrm>
          <a:prstGeom prst="rect">
            <a:avLst/>
          </a:prstGeom>
          <a:noFill/>
          <a:ln>
            <a:noFill/>
          </a:ln>
        </p:spPr>
        <p:txBody>
          <a:bodyPr anchorCtr="0" anchor="ctr" bIns="91425" lIns="91425" rIns="91425" wrap="square" tIns="91425">
            <a:noAutofit/>
          </a:bodyPr>
          <a:lstStyle/>
          <a:p>
            <a:pPr lvl="0" rtl="0">
              <a:spcBef>
                <a:spcPts val="0"/>
              </a:spcBef>
              <a:buNone/>
            </a:pPr>
            <a:r>
              <a:rPr lang="en">
                <a:solidFill>
                  <a:schemeClr val="dk1"/>
                </a:solidFill>
              </a:rPr>
              <a:t>Loyal customers have cited predictable pricing as their key value proposition</a:t>
            </a:r>
          </a:p>
        </p:txBody>
      </p:sp>
      <p:pic>
        <p:nvPicPr>
          <p:cNvPr id="1716" name="Shape 1716"/>
          <p:cNvPicPr preferRelativeResize="0"/>
          <p:nvPr/>
        </p:nvPicPr>
        <p:blipFill>
          <a:blip r:embed="rId3">
            <a:alphaModFix/>
          </a:blip>
          <a:stretch>
            <a:fillRect/>
          </a:stretch>
        </p:blipFill>
        <p:spPr>
          <a:xfrm>
            <a:off x="407425" y="1474550"/>
            <a:ext cx="5404075" cy="3253700"/>
          </a:xfrm>
          <a:prstGeom prst="rect">
            <a:avLst/>
          </a:prstGeom>
          <a:noFill/>
          <a:ln>
            <a:noFill/>
          </a:ln>
        </p:spPr>
      </p:pic>
      <p:sp>
        <p:nvSpPr>
          <p:cNvPr id="1717" name="Shape 1717"/>
          <p:cNvSpPr txBox="1"/>
          <p:nvPr/>
        </p:nvSpPr>
        <p:spPr>
          <a:xfrm>
            <a:off x="6420550" y="2215450"/>
            <a:ext cx="2116800" cy="1608600"/>
          </a:xfrm>
          <a:prstGeom prst="rect">
            <a:avLst/>
          </a:prstGeom>
          <a:noFill/>
          <a:ln>
            <a:noFill/>
          </a:ln>
        </p:spPr>
        <p:txBody>
          <a:bodyPr anchorCtr="0" anchor="t" bIns="91425" lIns="91425" rIns="91425" wrap="square" tIns="91425">
            <a:noAutofit/>
          </a:bodyPr>
          <a:lstStyle/>
          <a:p>
            <a:pPr lvl="0">
              <a:spcBef>
                <a:spcPts val="0"/>
              </a:spcBef>
              <a:buNone/>
            </a:pPr>
            <a:r>
              <a:rPr lang="en"/>
              <a:t>Example of Share Pass also shows that flat fares for particular preferred km range is the key value proposition that works</a:t>
            </a: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1" name="Shape 1721"/>
        <p:cNvGrpSpPr/>
        <p:nvPr/>
      </p:nvGrpSpPr>
      <p:grpSpPr>
        <a:xfrm>
          <a:off x="0" y="0"/>
          <a:ext cx="0" cy="0"/>
          <a:chOff x="0" y="0"/>
          <a:chExt cx="0" cy="0"/>
        </a:xfrm>
      </p:grpSpPr>
      <p:sp>
        <p:nvSpPr>
          <p:cNvPr id="1722" name="Shape 1722"/>
          <p:cNvSpPr txBox="1"/>
          <p:nvPr/>
        </p:nvSpPr>
        <p:spPr>
          <a:xfrm>
            <a:off x="383375" y="1052800"/>
            <a:ext cx="7468500" cy="18552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200">
                <a:solidFill>
                  <a:schemeClr val="dk1"/>
                </a:solidFill>
                <a:latin typeface="Roboto"/>
                <a:ea typeface="Roboto"/>
                <a:cs typeface="Roboto"/>
                <a:sym typeface="Roboto"/>
              </a:rPr>
              <a:t>2</a:t>
            </a:r>
            <a:r>
              <a:rPr lang="en" sz="1200">
                <a:solidFill>
                  <a:schemeClr val="dk1"/>
                </a:solidFill>
                <a:latin typeface="Roboto"/>
                <a:ea typeface="Roboto"/>
                <a:cs typeface="Roboto"/>
                <a:sym typeface="Roboto"/>
              </a:rPr>
              <a:t> </a:t>
            </a:r>
            <a:r>
              <a:rPr lang="en" sz="1200">
                <a:solidFill>
                  <a:schemeClr val="dk1"/>
                </a:solidFill>
                <a:latin typeface="Roboto"/>
                <a:ea typeface="Roboto"/>
                <a:cs typeface="Roboto"/>
                <a:sym typeface="Roboto"/>
              </a:rPr>
              <a:t>Hygiene</a:t>
            </a:r>
            <a:r>
              <a:rPr lang="en" sz="1200">
                <a:solidFill>
                  <a:schemeClr val="dk1"/>
                </a:solidFill>
                <a:latin typeface="Roboto"/>
                <a:ea typeface="Roboto"/>
                <a:cs typeface="Roboto"/>
                <a:sym typeface="Roboto"/>
              </a:rPr>
              <a:t> Levers</a:t>
            </a:r>
          </a:p>
          <a:p>
            <a:pPr indent="-304800" lvl="0" marL="457200" rtl="0">
              <a:lnSpc>
                <a:spcPct val="115000"/>
              </a:lnSpc>
              <a:spcBef>
                <a:spcPts val="0"/>
              </a:spcBef>
              <a:buClr>
                <a:schemeClr val="dk1"/>
              </a:buClr>
              <a:buSzPts val="1200"/>
              <a:buFont typeface="Roboto"/>
              <a:buChar char="●"/>
            </a:pPr>
            <a:r>
              <a:rPr lang="en" sz="1200">
                <a:solidFill>
                  <a:schemeClr val="dk1"/>
                </a:solidFill>
                <a:latin typeface="Roboto"/>
                <a:ea typeface="Roboto"/>
                <a:cs typeface="Roboto"/>
                <a:sym typeface="Roboto"/>
              </a:rPr>
              <a:t>Core Value Prop</a:t>
            </a:r>
          </a:p>
          <a:p>
            <a:pPr indent="-304800" lvl="0" marL="457200" rtl="0">
              <a:lnSpc>
                <a:spcPct val="115000"/>
              </a:lnSpc>
              <a:spcBef>
                <a:spcPts val="0"/>
              </a:spcBef>
              <a:buClr>
                <a:schemeClr val="dk1"/>
              </a:buClr>
              <a:buSzPts val="1200"/>
              <a:buFont typeface="Roboto"/>
              <a:buChar char="●"/>
            </a:pPr>
            <a:r>
              <a:rPr lang="en" sz="1200">
                <a:solidFill>
                  <a:schemeClr val="dk1"/>
                </a:solidFill>
                <a:latin typeface="Roboto"/>
                <a:ea typeface="Roboto"/>
                <a:cs typeface="Roboto"/>
                <a:sym typeface="Roboto"/>
              </a:rPr>
              <a:t>Attractive Price Point</a:t>
            </a:r>
          </a:p>
          <a:p>
            <a:pPr lvl="0" rtl="0">
              <a:lnSpc>
                <a:spcPct val="115000"/>
              </a:lnSpc>
              <a:spcBef>
                <a:spcPts val="0"/>
              </a:spcBef>
              <a:buNone/>
            </a:pPr>
            <a:r>
              <a:t/>
            </a:r>
            <a:endParaRPr sz="1200">
              <a:solidFill>
                <a:schemeClr val="dk1"/>
              </a:solidFill>
              <a:latin typeface="Roboto"/>
              <a:ea typeface="Roboto"/>
              <a:cs typeface="Roboto"/>
              <a:sym typeface="Roboto"/>
            </a:endParaRPr>
          </a:p>
        </p:txBody>
      </p:sp>
      <p:sp>
        <p:nvSpPr>
          <p:cNvPr id="1723" name="Shape 1723"/>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t>Building the right Subscription Program</a:t>
            </a: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7" name="Shape 1727"/>
        <p:cNvGrpSpPr/>
        <p:nvPr/>
      </p:nvGrpSpPr>
      <p:grpSpPr>
        <a:xfrm>
          <a:off x="0" y="0"/>
          <a:ext cx="0" cy="0"/>
          <a:chOff x="0" y="0"/>
          <a:chExt cx="0" cy="0"/>
        </a:xfrm>
      </p:grpSpPr>
      <p:sp>
        <p:nvSpPr>
          <p:cNvPr id="1728" name="Shape 1728"/>
          <p:cNvSpPr txBox="1"/>
          <p:nvPr/>
        </p:nvSpPr>
        <p:spPr>
          <a:xfrm>
            <a:off x="453300" y="874950"/>
            <a:ext cx="4075200" cy="361500"/>
          </a:xfrm>
          <a:prstGeom prst="rect">
            <a:avLst/>
          </a:prstGeom>
          <a:noFill/>
          <a:ln>
            <a:noFill/>
          </a:ln>
        </p:spPr>
        <p:txBody>
          <a:bodyPr anchorCtr="0" anchor="t" bIns="91425" lIns="91425" rIns="91425" wrap="square" tIns="91425">
            <a:noAutofit/>
          </a:bodyPr>
          <a:lstStyle/>
          <a:p>
            <a:pPr lvl="0" rtl="0">
              <a:spcBef>
                <a:spcPts val="0"/>
              </a:spcBef>
              <a:buNone/>
            </a:pPr>
            <a:r>
              <a:t/>
            </a:r>
            <a:endParaRPr sz="1200">
              <a:latin typeface="Roboto"/>
              <a:ea typeface="Roboto"/>
              <a:cs typeface="Roboto"/>
              <a:sym typeface="Roboto"/>
            </a:endParaRPr>
          </a:p>
        </p:txBody>
      </p:sp>
      <p:pic>
        <p:nvPicPr>
          <p:cNvPr id="1729" name="Shape 1729"/>
          <p:cNvPicPr preferRelativeResize="0"/>
          <p:nvPr/>
        </p:nvPicPr>
        <p:blipFill>
          <a:blip r:embed="rId3">
            <a:alphaModFix/>
          </a:blip>
          <a:stretch>
            <a:fillRect/>
          </a:stretch>
        </p:blipFill>
        <p:spPr>
          <a:xfrm>
            <a:off x="1474225" y="1063850"/>
            <a:ext cx="5959625" cy="3588200"/>
          </a:xfrm>
          <a:prstGeom prst="rect">
            <a:avLst/>
          </a:prstGeom>
          <a:noFill/>
          <a:ln>
            <a:noFill/>
          </a:ln>
        </p:spPr>
      </p:pic>
      <p:sp>
        <p:nvSpPr>
          <p:cNvPr id="1730" name="Shape 1730"/>
          <p:cNvSpPr txBox="1"/>
          <p:nvPr>
            <p:ph type="title"/>
          </p:nvPr>
        </p:nvSpPr>
        <p:spPr>
          <a:xfrm>
            <a:off x="83100" y="64025"/>
            <a:ext cx="8883000" cy="572700"/>
          </a:xfrm>
          <a:prstGeom prst="rect">
            <a:avLst/>
          </a:prstGeom>
        </p:spPr>
        <p:txBody>
          <a:bodyPr anchorCtr="0" anchor="t" bIns="91425" lIns="91425" rIns="91425" wrap="square" tIns="91425">
            <a:noAutofit/>
          </a:bodyPr>
          <a:lstStyle/>
          <a:p>
            <a:pPr lvl="0" rtl="0">
              <a:spcBef>
                <a:spcPts val="0"/>
              </a:spcBef>
              <a:buNone/>
            </a:pPr>
            <a:r>
              <a:rPr lang="en" sz="2400"/>
              <a:t>What our Premium customers want- 1) Faster and preferential service i.e. Priority availability and 2) Better pricing</a:t>
            </a:r>
          </a:p>
        </p:txBody>
      </p:sp>
      <p:sp>
        <p:nvSpPr>
          <p:cNvPr id="1731" name="Shape 1731"/>
          <p:cNvSpPr txBox="1"/>
          <p:nvPr/>
        </p:nvSpPr>
        <p:spPr>
          <a:xfrm>
            <a:off x="370950" y="4629325"/>
            <a:ext cx="8274000" cy="440700"/>
          </a:xfrm>
          <a:prstGeom prst="rect">
            <a:avLst/>
          </a:prstGeom>
          <a:noFill/>
          <a:ln>
            <a:noFill/>
          </a:ln>
        </p:spPr>
        <p:txBody>
          <a:bodyPr anchorCtr="0" anchor="ctr" bIns="91425" lIns="91425" rIns="91425" wrap="square" tIns="91425">
            <a:noAutofit/>
          </a:bodyPr>
          <a:lstStyle/>
          <a:p>
            <a:pPr lvl="0" rtl="0" algn="ctr">
              <a:spcBef>
                <a:spcPts val="0"/>
              </a:spcBef>
              <a:buNone/>
            </a:pPr>
            <a:r>
              <a:rPr b="1" i="1" lang="en">
                <a:solidFill>
                  <a:schemeClr val="dk1"/>
                </a:solidFill>
              </a:rPr>
              <a:t>Peak pricing waiver, availability are the most desired benefits </a:t>
            </a: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5" name="Shape 1735"/>
        <p:cNvGrpSpPr/>
        <p:nvPr/>
      </p:nvGrpSpPr>
      <p:grpSpPr>
        <a:xfrm>
          <a:off x="0" y="0"/>
          <a:ext cx="0" cy="0"/>
          <a:chOff x="0" y="0"/>
          <a:chExt cx="0" cy="0"/>
        </a:xfrm>
      </p:grpSpPr>
      <p:sp>
        <p:nvSpPr>
          <p:cNvPr id="1736" name="Shape 1736"/>
          <p:cNvSpPr txBox="1"/>
          <p:nvPr/>
        </p:nvSpPr>
        <p:spPr>
          <a:xfrm>
            <a:off x="202950" y="800650"/>
            <a:ext cx="8280900" cy="2289900"/>
          </a:xfrm>
          <a:prstGeom prst="rect">
            <a:avLst/>
          </a:prstGeom>
          <a:noFill/>
          <a:ln>
            <a:noFill/>
          </a:ln>
        </p:spPr>
        <p:txBody>
          <a:bodyPr anchorCtr="0" anchor="t" bIns="91425" lIns="91425" rIns="91425" wrap="square" tIns="91425">
            <a:noAutofit/>
          </a:bodyPr>
          <a:lstStyle/>
          <a:p>
            <a:pPr lvl="0" rtl="0">
              <a:spcBef>
                <a:spcPts val="0"/>
              </a:spcBef>
              <a:buNone/>
            </a:pPr>
            <a:r>
              <a:rPr lang="en" sz="1200">
                <a:latin typeface="Roboto"/>
                <a:ea typeface="Roboto"/>
                <a:cs typeface="Roboto"/>
                <a:sym typeface="Roboto"/>
              </a:rPr>
              <a:t>Program Construct </a:t>
            </a:r>
          </a:p>
          <a:p>
            <a:pPr indent="-304800" lvl="0" marL="457200" rtl="0">
              <a:spcBef>
                <a:spcPts val="0"/>
              </a:spcBef>
              <a:spcAft>
                <a:spcPts val="0"/>
              </a:spcAft>
              <a:buSzPts val="1200"/>
              <a:buFont typeface="Roboto"/>
              <a:buChar char="●"/>
            </a:pPr>
            <a:r>
              <a:rPr lang="en" sz="1200">
                <a:latin typeface="Roboto"/>
                <a:ea typeface="Roboto"/>
                <a:cs typeface="Roboto"/>
                <a:sym typeface="Roboto"/>
              </a:rPr>
              <a:t>Buy a package specific to a preferred km bucket</a:t>
            </a:r>
          </a:p>
          <a:p>
            <a:pPr indent="-304800" lvl="0" marL="457200" rtl="0">
              <a:spcBef>
                <a:spcPts val="0"/>
              </a:spcBef>
              <a:spcAft>
                <a:spcPts val="0"/>
              </a:spcAft>
              <a:buSzPts val="1200"/>
              <a:buFont typeface="Roboto"/>
              <a:buChar char="●"/>
            </a:pPr>
            <a:r>
              <a:rPr lang="en" sz="1200">
                <a:latin typeface="Roboto"/>
                <a:ea typeface="Roboto"/>
                <a:cs typeface="Roboto"/>
                <a:sym typeface="Roboto"/>
              </a:rPr>
              <a:t>Pay Flat fare upto threshold km limit (of that bucket)</a:t>
            </a:r>
          </a:p>
          <a:p>
            <a:pPr indent="-304800" lvl="0" marL="457200" rtl="0">
              <a:spcBef>
                <a:spcPts val="0"/>
              </a:spcBef>
              <a:spcAft>
                <a:spcPts val="0"/>
              </a:spcAft>
              <a:buSzPts val="1200"/>
              <a:buFont typeface="Roboto"/>
              <a:buChar char="●"/>
            </a:pPr>
            <a:r>
              <a:rPr lang="en" sz="1200">
                <a:latin typeface="Roboto"/>
                <a:ea typeface="Roboto"/>
                <a:cs typeface="Roboto"/>
                <a:sym typeface="Roboto"/>
              </a:rPr>
              <a:t>Different flat fare is applicable for each category</a:t>
            </a:r>
          </a:p>
          <a:p>
            <a:pPr indent="-304800" lvl="1" marL="914400" rtl="0">
              <a:spcBef>
                <a:spcPts val="0"/>
              </a:spcBef>
              <a:buClr>
                <a:schemeClr val="dk1"/>
              </a:buClr>
              <a:buSzPts val="1200"/>
              <a:buFont typeface="Roboto"/>
              <a:buChar char="○"/>
            </a:pPr>
            <a:r>
              <a:rPr lang="en" sz="1200">
                <a:solidFill>
                  <a:schemeClr val="dk1"/>
                </a:solidFill>
                <a:latin typeface="Roboto"/>
                <a:ea typeface="Roboto"/>
                <a:cs typeface="Roboto"/>
                <a:sym typeface="Roboto"/>
              </a:rPr>
              <a:t>Micro will be priced higher than rack rate (typically 1.1X), Mini at slightly lower than rack rate (0.95X) and Prime at higher than rack rate (1.1X). </a:t>
            </a:r>
          </a:p>
          <a:p>
            <a:pPr indent="-304800" lvl="1" marL="914400" rtl="0">
              <a:spcBef>
                <a:spcPts val="0"/>
              </a:spcBef>
              <a:buClr>
                <a:schemeClr val="dk1"/>
              </a:buClr>
              <a:buSzPts val="1200"/>
              <a:buFont typeface="Roboto"/>
              <a:buChar char="○"/>
            </a:pPr>
            <a:r>
              <a:rPr lang="en" sz="1200">
                <a:solidFill>
                  <a:schemeClr val="dk1"/>
                </a:solidFill>
                <a:latin typeface="Roboto"/>
                <a:ea typeface="Roboto"/>
                <a:cs typeface="Roboto"/>
                <a:sym typeface="Roboto"/>
              </a:rPr>
              <a:t>This is to keep a low gap between Micro &amp; Mini so that customers upgrade to Mini; and to keep a higher price barrier for Prime to prevent cannibalisation of Select (targeted at C1 Premium customers offering Prime)</a:t>
            </a:r>
          </a:p>
          <a:p>
            <a:pPr indent="-304800" lvl="0" marL="457200" rtl="0">
              <a:spcBef>
                <a:spcPts val="0"/>
              </a:spcBef>
              <a:buClr>
                <a:schemeClr val="dk1"/>
              </a:buClr>
              <a:buSzPts val="1200"/>
              <a:buFont typeface="Roboto"/>
              <a:buChar char="●"/>
            </a:pPr>
            <a:r>
              <a:rPr lang="en" sz="1200">
                <a:solidFill>
                  <a:schemeClr val="dk1"/>
                </a:solidFill>
                <a:latin typeface="Roboto"/>
                <a:ea typeface="Roboto"/>
                <a:cs typeface="Roboto"/>
                <a:sym typeface="Roboto"/>
              </a:rPr>
              <a:t>Km-buckets will be defined for each city based on the actual ride length distribution of that city</a:t>
            </a:r>
          </a:p>
          <a:p>
            <a:pPr indent="-304800" lvl="0" marL="457200" rtl="0">
              <a:spcBef>
                <a:spcPts val="0"/>
              </a:spcBef>
              <a:buClr>
                <a:schemeClr val="dk1"/>
              </a:buClr>
              <a:buSzPts val="1200"/>
              <a:buFont typeface="Roboto"/>
              <a:buChar char="●"/>
            </a:pPr>
            <a:r>
              <a:rPr lang="en" sz="1200">
                <a:solidFill>
                  <a:schemeClr val="dk1"/>
                </a:solidFill>
                <a:latin typeface="Roboto"/>
                <a:ea typeface="Roboto"/>
                <a:cs typeface="Roboto"/>
                <a:sym typeface="Roboto"/>
              </a:rPr>
              <a:t>Maximum discount per ride capping to control burn in-case of high peak multipliers</a:t>
            </a:r>
          </a:p>
          <a:p>
            <a:pPr indent="0" lvl="0" marL="0" rtl="0">
              <a:spcBef>
                <a:spcPts val="0"/>
              </a:spcBef>
              <a:buNone/>
            </a:pPr>
            <a:r>
              <a:t/>
            </a:r>
            <a:endParaRPr sz="1200">
              <a:latin typeface="Roboto"/>
              <a:ea typeface="Roboto"/>
              <a:cs typeface="Roboto"/>
              <a:sym typeface="Roboto"/>
            </a:endParaRPr>
          </a:p>
        </p:txBody>
      </p:sp>
      <p:sp>
        <p:nvSpPr>
          <p:cNvPr id="1737" name="Shape 1737"/>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latin typeface="Roboto"/>
                <a:ea typeface="Roboto"/>
                <a:cs typeface="Roboto"/>
                <a:sym typeface="Roboto"/>
              </a:rPr>
              <a:t>Design of the “Commute Pass” construct</a:t>
            </a:r>
          </a:p>
        </p:txBody>
      </p:sp>
      <p:graphicFrame>
        <p:nvGraphicFramePr>
          <p:cNvPr id="1738" name="Shape 1738"/>
          <p:cNvGraphicFramePr/>
          <p:nvPr/>
        </p:nvGraphicFramePr>
        <p:xfrm>
          <a:off x="750300" y="3303713"/>
          <a:ext cx="3000000" cy="3000000"/>
        </p:xfrm>
        <a:graphic>
          <a:graphicData uri="http://schemas.openxmlformats.org/drawingml/2006/table">
            <a:tbl>
              <a:tblPr>
                <a:noFill/>
                <a:tableStyleId>{CF214DF8-9EB9-4027-8DC9-FBF5C9B6CFFA}</a:tableStyleId>
              </a:tblPr>
              <a:tblGrid>
                <a:gridCol w="812550"/>
                <a:gridCol w="812550"/>
                <a:gridCol w="812550"/>
                <a:gridCol w="812550"/>
              </a:tblGrid>
              <a:tr h="167125">
                <a:tc gridSpan="4">
                  <a:txBody>
                    <a:bodyPr>
                      <a:noAutofit/>
                    </a:bodyPr>
                    <a:lstStyle/>
                    <a:p>
                      <a:pPr lvl="0" rtl="0" algn="ctr">
                        <a:lnSpc>
                          <a:spcPct val="115000"/>
                        </a:lnSpc>
                        <a:spcBef>
                          <a:spcPts val="0"/>
                        </a:spcBef>
                        <a:buNone/>
                      </a:pPr>
                      <a:r>
                        <a:rPr b="1" lang="en" sz="900"/>
                        <a:t>Mumbai</a:t>
                      </a:r>
                    </a:p>
                  </a:txBody>
                  <a:tcPr marT="19050" marB="19050" marR="28575" marL="28575" anchor="b">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solidFill>
                      <a:srgbClr val="FCE5CD"/>
                    </a:solidFill>
                  </a:tcPr>
                </a:tc>
                <a:tc hMerge="1"/>
                <a:tc hMerge="1"/>
                <a:tc hMerge="1"/>
              </a:tr>
              <a:tr h="210100">
                <a:tc>
                  <a:txBody>
                    <a:bodyPr>
                      <a:noAutofit/>
                    </a:bodyPr>
                    <a:lstStyle/>
                    <a:p>
                      <a:pPr lvl="0" rtl="0">
                        <a:spcBef>
                          <a:spcPts val="0"/>
                        </a:spcBef>
                        <a:buNone/>
                      </a:pPr>
                      <a:r>
                        <a:rPr lang="en" sz="900"/>
                        <a:t>FF/Rack Rate</a:t>
                      </a:r>
                    </a:p>
                  </a:txBody>
                  <a:tcPr marT="19050" marB="19050" marR="28575" marL="28575" anchor="b">
                    <a:lnL cap="flat" cmpd="sng" w="1057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0.95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10100">
                <a:tc>
                  <a:txBody>
                    <a:bodyPr>
                      <a:noAutofit/>
                    </a:bodyPr>
                    <a:lstStyle/>
                    <a:p>
                      <a:pPr lvl="0" rtl="0">
                        <a:spcBef>
                          <a:spcPts val="0"/>
                        </a:spcBef>
                        <a:buNone/>
                      </a:pPr>
                      <a:r>
                        <a:t/>
                      </a:r>
                      <a:endParaRPr sz="900"/>
                    </a:p>
                  </a:txBody>
                  <a:tcPr marT="19050" marB="19050" marR="28575" marL="28575" anchor="b">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900"/>
                        <a:t>Micro</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b="1" lang="en" sz="900"/>
                        <a:t>Mini</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b="1" lang="en" sz="900"/>
                        <a:t>Prime</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solidFill>
                      <a:srgbClr val="FFFF00"/>
                    </a:solidFill>
                  </a:tcPr>
                </a:tc>
              </a:tr>
              <a:tr h="167125">
                <a:tc>
                  <a:txBody>
                    <a:bodyPr>
                      <a:noAutofit/>
                    </a:bodyPr>
                    <a:lstStyle/>
                    <a:p>
                      <a:pPr lvl="0" rtl="0" algn="ctr">
                        <a:lnSpc>
                          <a:spcPct val="115000"/>
                        </a:lnSpc>
                        <a:spcBef>
                          <a:spcPts val="0"/>
                        </a:spcBef>
                        <a:buNone/>
                      </a:pPr>
                      <a:r>
                        <a:rPr lang="en" sz="900"/>
                        <a:t>upto 7 km</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135</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140</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170</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r>
              <a:tr h="167125">
                <a:tc>
                  <a:txBody>
                    <a:bodyPr>
                      <a:noAutofit/>
                    </a:bodyPr>
                    <a:lstStyle/>
                    <a:p>
                      <a:pPr lvl="0" rtl="0" algn="ctr">
                        <a:lnSpc>
                          <a:spcPct val="115000"/>
                        </a:lnSpc>
                        <a:spcBef>
                          <a:spcPts val="0"/>
                        </a:spcBef>
                        <a:buNone/>
                      </a:pPr>
                      <a:r>
                        <a:rPr lang="en" sz="900"/>
                        <a:t>upto 12 km</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195</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205</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250</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r>
              <a:tr h="167125">
                <a:tc>
                  <a:txBody>
                    <a:bodyPr>
                      <a:noAutofit/>
                    </a:bodyPr>
                    <a:lstStyle/>
                    <a:p>
                      <a:pPr lvl="0" rtl="0" algn="ctr">
                        <a:lnSpc>
                          <a:spcPct val="115000"/>
                        </a:lnSpc>
                        <a:spcBef>
                          <a:spcPts val="0"/>
                        </a:spcBef>
                        <a:buNone/>
                      </a:pPr>
                      <a:r>
                        <a:rPr lang="en" sz="900"/>
                        <a:t>upto 20 km</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285</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300</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340</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r>
            </a:tbl>
          </a:graphicData>
        </a:graphic>
      </p:graphicFrame>
      <p:graphicFrame>
        <p:nvGraphicFramePr>
          <p:cNvPr id="1739" name="Shape 1739"/>
          <p:cNvGraphicFramePr/>
          <p:nvPr/>
        </p:nvGraphicFramePr>
        <p:xfrm>
          <a:off x="4267200" y="3313800"/>
          <a:ext cx="3000000" cy="3000000"/>
        </p:xfrm>
        <a:graphic>
          <a:graphicData uri="http://schemas.openxmlformats.org/drawingml/2006/table">
            <a:tbl>
              <a:tblPr>
                <a:noFill/>
                <a:tableStyleId>{CF214DF8-9EB9-4027-8DC9-FBF5C9B6CFFA}</a:tableStyleId>
              </a:tblPr>
              <a:tblGrid>
                <a:gridCol w="866775"/>
                <a:gridCol w="866775"/>
                <a:gridCol w="866775"/>
                <a:gridCol w="866775"/>
              </a:tblGrid>
              <a:tr h="200025">
                <a:tc gridSpan="4">
                  <a:txBody>
                    <a:bodyPr>
                      <a:noAutofit/>
                    </a:bodyPr>
                    <a:lstStyle/>
                    <a:p>
                      <a:pPr lvl="0" rtl="0" algn="ctr">
                        <a:lnSpc>
                          <a:spcPct val="115000"/>
                        </a:lnSpc>
                        <a:spcBef>
                          <a:spcPts val="0"/>
                        </a:spcBef>
                        <a:buNone/>
                      </a:pPr>
                      <a:r>
                        <a:rPr b="1" lang="en" sz="900"/>
                        <a:t>Bangalore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c hMerge="1"/>
                <a:tc hMerge="1"/>
                <a:tc hMerge="1"/>
              </a:tr>
              <a:tr h="200025">
                <a:tc>
                  <a:txBody>
                    <a:bodyPr>
                      <a:noAutofit/>
                    </a:bodyPr>
                    <a:lstStyle/>
                    <a:p>
                      <a:pPr lvl="0" rtl="0">
                        <a:lnSpc>
                          <a:spcPct val="115000"/>
                        </a:lnSpc>
                        <a:spcBef>
                          <a:spcPts val="0"/>
                        </a:spcBef>
                        <a:buNone/>
                      </a:pPr>
                      <a:r>
                        <a:rPr lang="en" sz="900"/>
                        <a:t>FF/Rack Rate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0.95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spcBef>
                          <a:spcPts val="0"/>
                        </a:spcBef>
                        <a:buNone/>
                      </a:pPr>
                      <a:r>
                        <a:t/>
                      </a:r>
                      <a:endParaRPr sz="900"/>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900"/>
                        <a:t>Micro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b="1" lang="en" sz="900"/>
                        <a:t>Mini</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b="1" lang="en" sz="900"/>
                        <a:t>Prime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00025">
                <a:tc>
                  <a:txBody>
                    <a:bodyPr>
                      <a:noAutofit/>
                    </a:bodyPr>
                    <a:lstStyle/>
                    <a:p>
                      <a:pPr lvl="0" rtl="0">
                        <a:lnSpc>
                          <a:spcPct val="115000"/>
                        </a:lnSpc>
                        <a:spcBef>
                          <a:spcPts val="0"/>
                        </a:spcBef>
                        <a:buNone/>
                      </a:pPr>
                      <a:r>
                        <a:rPr lang="en" sz="900"/>
                        <a:t>upto 5 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upto 10km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125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135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155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uptp 16km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185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200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240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3" name="Shape 1743"/>
        <p:cNvGrpSpPr/>
        <p:nvPr/>
      </p:nvGrpSpPr>
      <p:grpSpPr>
        <a:xfrm>
          <a:off x="0" y="0"/>
          <a:ext cx="0" cy="0"/>
          <a:chOff x="0" y="0"/>
          <a:chExt cx="0" cy="0"/>
        </a:xfrm>
      </p:grpSpPr>
      <p:sp>
        <p:nvSpPr>
          <p:cNvPr id="1744" name="Shape 1744"/>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rtl="0" algn="l">
              <a:spcBef>
                <a:spcPts val="0"/>
              </a:spcBef>
              <a:buNone/>
            </a:pPr>
            <a:r>
              <a:rPr lang="en" sz="2400"/>
              <a:t>Strategic objective #2: Loyalty Premium Segment </a:t>
            </a:r>
          </a:p>
          <a:p>
            <a:pPr lvl="0" rtl="0" algn="l">
              <a:spcBef>
                <a:spcPts val="0"/>
              </a:spcBef>
              <a:buNone/>
            </a:pPr>
            <a:r>
              <a:t/>
            </a:r>
            <a:endParaRPr sz="2400"/>
          </a:p>
          <a:p>
            <a:pPr lvl="0" rtl="0" algn="l">
              <a:spcBef>
                <a:spcPts val="0"/>
              </a:spcBef>
              <a:buNone/>
            </a:pPr>
            <a:r>
              <a:rPr lang="en" sz="1800"/>
              <a:t>Select is the best tool to address this, it has not been successful due to known reasons</a:t>
            </a: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8" name="Shape 1748"/>
        <p:cNvGrpSpPr/>
        <p:nvPr/>
      </p:nvGrpSpPr>
      <p:grpSpPr>
        <a:xfrm>
          <a:off x="0" y="0"/>
          <a:ext cx="0" cy="0"/>
          <a:chOff x="0" y="0"/>
          <a:chExt cx="0" cy="0"/>
        </a:xfrm>
      </p:grpSpPr>
      <p:sp>
        <p:nvSpPr>
          <p:cNvPr id="1749" name="Shape 1749"/>
          <p:cNvSpPr txBox="1"/>
          <p:nvPr>
            <p:ph type="title"/>
          </p:nvPr>
        </p:nvSpPr>
        <p:spPr>
          <a:xfrm>
            <a:off x="235500" y="140225"/>
            <a:ext cx="8520600" cy="572700"/>
          </a:xfrm>
          <a:prstGeom prst="rect">
            <a:avLst/>
          </a:prstGeom>
        </p:spPr>
        <p:txBody>
          <a:bodyPr anchorCtr="0" anchor="t" bIns="91425" lIns="91425" rIns="91425" wrap="square" tIns="91425">
            <a:noAutofit/>
          </a:bodyPr>
          <a:lstStyle/>
          <a:p>
            <a:pPr lvl="0">
              <a:spcBef>
                <a:spcPts val="0"/>
              </a:spcBef>
              <a:buNone/>
            </a:pPr>
            <a:r>
              <a:rPr lang="en" sz="2400"/>
              <a:t>Executive Summary for Ola Select revamp</a:t>
            </a:r>
          </a:p>
        </p:txBody>
      </p:sp>
      <p:sp>
        <p:nvSpPr>
          <p:cNvPr id="1750" name="Shape 1750"/>
          <p:cNvSpPr txBox="1"/>
          <p:nvPr>
            <p:ph idx="1" type="body"/>
          </p:nvPr>
        </p:nvSpPr>
        <p:spPr>
          <a:xfrm>
            <a:off x="311700" y="847675"/>
            <a:ext cx="8701200" cy="3940800"/>
          </a:xfrm>
          <a:prstGeom prst="rect">
            <a:avLst/>
          </a:prstGeom>
        </p:spPr>
        <p:txBody>
          <a:bodyPr anchorCtr="0" anchor="t" bIns="91425" lIns="91425" rIns="91425" wrap="square" tIns="91425">
            <a:noAutofit/>
          </a:bodyPr>
          <a:lstStyle/>
          <a:p>
            <a:pPr lvl="0">
              <a:spcBef>
                <a:spcPts val="0"/>
              </a:spcBef>
              <a:buClr>
                <a:schemeClr val="dk1"/>
              </a:buClr>
              <a:buSzPts val="1100"/>
              <a:buFont typeface="Arial"/>
              <a:buNone/>
            </a:pPr>
            <a:r>
              <a:rPr lang="en" sz="1400">
                <a:solidFill>
                  <a:schemeClr val="dk1"/>
                </a:solidFill>
              </a:rPr>
              <a:t>Diagnosis of current design: Select’s original design went wrong due to its “one size fits all” approach- unprofitable for high km range, poor value proposition for low km range. Hence, need to split it by km ranges for BOTH compelling value prop for customer and economic viability for Ola</a:t>
            </a:r>
          </a:p>
          <a:p>
            <a:pPr lvl="0">
              <a:spcBef>
                <a:spcPts val="0"/>
              </a:spcBef>
              <a:buNone/>
            </a:pPr>
            <a:r>
              <a:rPr lang="en" sz="1400">
                <a:solidFill>
                  <a:srgbClr val="000000"/>
                </a:solidFill>
              </a:rPr>
              <a:t>What we should offer: Select’s value proposition to premium customers should focus on 3 things - 1) Preferred availability 2) Flat fare across categories and 3) Value-added services</a:t>
            </a:r>
          </a:p>
          <a:p>
            <a:pPr indent="-317500" lvl="0" marL="457200" rtl="0">
              <a:spcBef>
                <a:spcPts val="0"/>
              </a:spcBef>
              <a:spcAft>
                <a:spcPts val="0"/>
              </a:spcAft>
              <a:buClr>
                <a:srgbClr val="000000"/>
              </a:buClr>
              <a:buSzPts val="1400"/>
              <a:buChar char="●"/>
            </a:pPr>
            <a:r>
              <a:rPr lang="en" sz="1400">
                <a:solidFill>
                  <a:srgbClr val="000000"/>
                </a:solidFill>
              </a:rPr>
              <a:t>These are the 3 attributes that our premium customers seek</a:t>
            </a:r>
          </a:p>
          <a:p>
            <a:pPr indent="-317500" lvl="0" marL="457200" rtl="0">
              <a:spcBef>
                <a:spcPts val="0"/>
              </a:spcBef>
              <a:buClr>
                <a:srgbClr val="000000"/>
              </a:buClr>
              <a:buSzPts val="1400"/>
              <a:buChar char="●"/>
            </a:pPr>
            <a:r>
              <a:rPr lang="en" sz="1400">
                <a:solidFill>
                  <a:srgbClr val="000000"/>
                </a:solidFill>
              </a:rPr>
              <a:t>Lessons from other players e.g., Amazon Prime, suggest that this is the key value for premium customers</a:t>
            </a:r>
          </a:p>
          <a:p>
            <a:pPr lvl="0" rtl="0">
              <a:spcBef>
                <a:spcPts val="0"/>
              </a:spcBef>
              <a:buNone/>
            </a:pPr>
            <a:r>
              <a:rPr lang="en" sz="1400">
                <a:solidFill>
                  <a:srgbClr val="000000"/>
                </a:solidFill>
              </a:rPr>
              <a:t>How we will make money: Select will target Rs. 100-Rs. 200 profit per customer </a:t>
            </a:r>
          </a:p>
          <a:p>
            <a:pPr lvl="0" rtl="0">
              <a:spcBef>
                <a:spcPts val="0"/>
              </a:spcBef>
              <a:buNone/>
            </a:pPr>
            <a:r>
              <a:rPr lang="en" sz="1400">
                <a:solidFill>
                  <a:srgbClr val="000000"/>
                </a:solidFill>
              </a:rPr>
              <a:t>Projected impact: With this we will have 1.25 lakh users (3.5X of today), accounting for 33% of Prime category rides (from 10% today) and 6% of platform rides (from 2.5% today)</a:t>
            </a:r>
          </a:p>
          <a:p>
            <a:pPr lvl="0" rtl="0">
              <a:spcBef>
                <a:spcPts val="0"/>
              </a:spcBef>
              <a:buNone/>
            </a:pPr>
            <a:r>
              <a:t/>
            </a:r>
            <a:endParaRPr sz="1400">
              <a:solidFill>
                <a:srgbClr val="000000"/>
              </a:solidFill>
            </a:endParaRPr>
          </a:p>
          <a:p>
            <a:pPr lvl="0">
              <a:spcBef>
                <a:spcPts val="0"/>
              </a:spcBef>
              <a:buNone/>
            </a:pPr>
            <a:r>
              <a:t/>
            </a:r>
            <a:endParaRPr sz="1400">
              <a:solidFill>
                <a:srgbClr val="000000"/>
              </a:solidFill>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4" name="Shape 1754"/>
        <p:cNvGrpSpPr/>
        <p:nvPr/>
      </p:nvGrpSpPr>
      <p:grpSpPr>
        <a:xfrm>
          <a:off x="0" y="0"/>
          <a:ext cx="0" cy="0"/>
          <a:chOff x="0" y="0"/>
          <a:chExt cx="0" cy="0"/>
        </a:xfrm>
      </p:grpSpPr>
      <p:sp>
        <p:nvSpPr>
          <p:cNvPr id="1755" name="Shape 1755"/>
          <p:cNvSpPr txBox="1"/>
          <p:nvPr/>
        </p:nvSpPr>
        <p:spPr>
          <a:xfrm>
            <a:off x="213150" y="1035550"/>
            <a:ext cx="8280900" cy="3917400"/>
          </a:xfrm>
          <a:prstGeom prst="rect">
            <a:avLst/>
          </a:prstGeom>
          <a:noFill/>
          <a:ln>
            <a:noFill/>
          </a:ln>
        </p:spPr>
        <p:txBody>
          <a:bodyPr anchorCtr="0" anchor="t" bIns="91425" lIns="91425" rIns="91425" wrap="square" tIns="91425">
            <a:noAutofit/>
          </a:bodyPr>
          <a:lstStyle/>
          <a:p>
            <a:pPr indent="0" lvl="0" marL="0" marR="0" rtl="0" algn="l">
              <a:lnSpc>
                <a:spcPct val="115000"/>
              </a:lnSpc>
              <a:spcBef>
                <a:spcPts val="0"/>
              </a:spcBef>
              <a:spcAft>
                <a:spcPts val="0"/>
              </a:spcAft>
              <a:buNone/>
            </a:pPr>
            <a:r>
              <a:rPr b="1" lang="en" sz="1200" u="sng"/>
              <a:t>Lessons learned on proposition to premium customers:</a:t>
            </a:r>
          </a:p>
          <a:p>
            <a:pPr indent="0" lvl="0" marL="0" marR="0" rtl="0" algn="l">
              <a:lnSpc>
                <a:spcPct val="115000"/>
              </a:lnSpc>
              <a:spcBef>
                <a:spcPts val="0"/>
              </a:spcBef>
              <a:spcAft>
                <a:spcPts val="0"/>
              </a:spcAft>
              <a:buNone/>
            </a:pPr>
            <a:r>
              <a:t/>
            </a:r>
            <a:endParaRPr b="1" sz="1200"/>
          </a:p>
          <a:p>
            <a:pPr indent="-304800" lvl="0" marL="457200" marR="0" rtl="0" algn="l">
              <a:lnSpc>
                <a:spcPct val="115000"/>
              </a:lnSpc>
              <a:spcBef>
                <a:spcPts val="0"/>
              </a:spcBef>
              <a:spcAft>
                <a:spcPts val="0"/>
              </a:spcAft>
              <a:buSzPts val="1200"/>
              <a:buAutoNum type="arabicPeriod"/>
            </a:pPr>
            <a:r>
              <a:rPr b="1" lang="en" sz="1200"/>
              <a:t>Faster &amp; preferential service: </a:t>
            </a:r>
          </a:p>
          <a:p>
            <a:pPr indent="-304800" lvl="1" marL="914400" marR="0" rtl="0" algn="l">
              <a:lnSpc>
                <a:spcPct val="115000"/>
              </a:lnSpc>
              <a:spcBef>
                <a:spcPts val="0"/>
              </a:spcBef>
              <a:spcAft>
                <a:spcPts val="0"/>
              </a:spcAft>
              <a:buSzPts val="1200"/>
              <a:buAutoNum type="alphaLcPeriod"/>
            </a:pPr>
            <a:r>
              <a:rPr lang="en" sz="1200"/>
              <a:t>2/4 day delivery as a guarantee on Prime SKUs (which are typically most preferred products bought)</a:t>
            </a:r>
          </a:p>
          <a:p>
            <a:pPr indent="-304800" lvl="1" marL="914400" rtl="0">
              <a:lnSpc>
                <a:spcPct val="115000"/>
              </a:lnSpc>
              <a:spcBef>
                <a:spcPts val="0"/>
              </a:spcBef>
              <a:buClr>
                <a:schemeClr val="dk1"/>
              </a:buClr>
              <a:buSzPts val="1200"/>
              <a:buAutoNum type="alphaLcPeriod"/>
            </a:pPr>
            <a:r>
              <a:rPr lang="en" sz="1200">
                <a:solidFill>
                  <a:schemeClr val="dk1"/>
                </a:solidFill>
              </a:rPr>
              <a:t>Earlier window for lightning deals on very premium products: e.g., New mobile phone launches</a:t>
            </a:r>
          </a:p>
          <a:p>
            <a:pPr indent="0" lvl="0" marL="0" rtl="0">
              <a:lnSpc>
                <a:spcPct val="115000"/>
              </a:lnSpc>
              <a:spcBef>
                <a:spcPts val="0"/>
              </a:spcBef>
              <a:buNone/>
            </a:pPr>
            <a:r>
              <a:t/>
            </a:r>
            <a:endParaRPr sz="1200">
              <a:solidFill>
                <a:schemeClr val="dk1"/>
              </a:solidFill>
            </a:endParaRPr>
          </a:p>
          <a:p>
            <a:pPr indent="-304800" lvl="0" marL="457200" marR="0" rtl="0" algn="l">
              <a:lnSpc>
                <a:spcPct val="115000"/>
              </a:lnSpc>
              <a:spcBef>
                <a:spcPts val="0"/>
              </a:spcBef>
              <a:spcAft>
                <a:spcPts val="0"/>
              </a:spcAft>
              <a:buSzPts val="1200"/>
              <a:buAutoNum type="arabicPeriod"/>
            </a:pPr>
            <a:r>
              <a:rPr b="1" lang="en" sz="1200"/>
              <a:t>Lower price for high frequency purchased items </a:t>
            </a:r>
            <a:r>
              <a:rPr lang="en" sz="1200"/>
              <a:t>e.g., Diapers sold at a perennial discount</a:t>
            </a:r>
          </a:p>
          <a:p>
            <a:pPr lvl="0" marR="0" rtl="0" algn="l">
              <a:lnSpc>
                <a:spcPct val="115000"/>
              </a:lnSpc>
              <a:spcBef>
                <a:spcPts val="0"/>
              </a:spcBef>
              <a:spcAft>
                <a:spcPts val="0"/>
              </a:spcAft>
              <a:buNone/>
            </a:pPr>
            <a:r>
              <a:t/>
            </a:r>
            <a:endParaRPr sz="1200"/>
          </a:p>
          <a:p>
            <a:pPr indent="-304800" lvl="0" marL="457200" marR="0" rtl="0" algn="l">
              <a:lnSpc>
                <a:spcPct val="115000"/>
              </a:lnSpc>
              <a:spcBef>
                <a:spcPts val="0"/>
              </a:spcBef>
              <a:spcAft>
                <a:spcPts val="0"/>
              </a:spcAft>
              <a:buSzPts val="1200"/>
              <a:buAutoNum type="arabicPeriod"/>
            </a:pPr>
            <a:r>
              <a:rPr b="1" lang="en" sz="1200"/>
              <a:t>Delight delivered through exclusive access to premium non-core offerings:</a:t>
            </a:r>
            <a:r>
              <a:rPr lang="en" sz="1200"/>
              <a:t> e.g., Online content for Prime users</a:t>
            </a:r>
          </a:p>
          <a:p>
            <a:pPr lvl="0" marR="0" rtl="0" algn="l">
              <a:lnSpc>
                <a:spcPct val="115000"/>
              </a:lnSpc>
              <a:spcBef>
                <a:spcPts val="0"/>
              </a:spcBef>
              <a:spcAft>
                <a:spcPts val="0"/>
              </a:spcAft>
              <a:buNone/>
            </a:pPr>
            <a:r>
              <a:t/>
            </a:r>
            <a:endParaRPr sz="1200"/>
          </a:p>
          <a:p>
            <a:pPr lvl="0" marR="0" rtl="0" algn="l">
              <a:lnSpc>
                <a:spcPct val="115000"/>
              </a:lnSpc>
              <a:spcBef>
                <a:spcPts val="0"/>
              </a:spcBef>
              <a:spcAft>
                <a:spcPts val="0"/>
              </a:spcAft>
              <a:buNone/>
            </a:pPr>
            <a:r>
              <a:rPr b="1" lang="en" sz="1200" u="sng"/>
              <a:t>Lessons learned on economics of Prime program</a:t>
            </a:r>
            <a:r>
              <a:rPr lang="en" sz="1200" u="sng"/>
              <a:t>: </a:t>
            </a:r>
          </a:p>
          <a:p>
            <a:pPr lvl="0" marR="0" rtl="0" algn="l">
              <a:lnSpc>
                <a:spcPct val="115000"/>
              </a:lnSpc>
              <a:spcBef>
                <a:spcPts val="0"/>
              </a:spcBef>
              <a:spcAft>
                <a:spcPts val="0"/>
              </a:spcAft>
              <a:buNone/>
            </a:pPr>
            <a:r>
              <a:t/>
            </a:r>
            <a:endParaRPr sz="1200"/>
          </a:p>
          <a:p>
            <a:pPr indent="-304800" lvl="0" marL="457200" marR="0" rtl="0" algn="l">
              <a:lnSpc>
                <a:spcPct val="115000"/>
              </a:lnSpc>
              <a:spcBef>
                <a:spcPts val="0"/>
              </a:spcBef>
              <a:spcAft>
                <a:spcPts val="0"/>
              </a:spcAft>
              <a:buSzPts val="1200"/>
              <a:buAutoNum type="arabicPeriod"/>
            </a:pPr>
            <a:r>
              <a:rPr lang="en" sz="1200"/>
              <a:t>Subscription fee with fixed time period, paid upfront</a:t>
            </a:r>
          </a:p>
          <a:p>
            <a:pPr indent="-304800" lvl="0" marL="457200" marR="0" rtl="0" algn="l">
              <a:lnSpc>
                <a:spcPct val="115000"/>
              </a:lnSpc>
              <a:spcBef>
                <a:spcPts val="0"/>
              </a:spcBef>
              <a:spcAft>
                <a:spcPts val="0"/>
              </a:spcAft>
              <a:buSzPts val="1200"/>
              <a:buAutoNum type="arabicPeriod"/>
            </a:pPr>
            <a:r>
              <a:rPr lang="en" sz="1200"/>
              <a:t>Discounts and deals confined to frequent purchases; value recovered through other purchases (where customer continues to shop due to habit-formation, no window shopping)</a:t>
            </a:r>
          </a:p>
          <a:p>
            <a:pPr lvl="0" marR="0" rtl="0" algn="l">
              <a:lnSpc>
                <a:spcPct val="115000"/>
              </a:lnSpc>
              <a:spcBef>
                <a:spcPts val="0"/>
              </a:spcBef>
              <a:spcAft>
                <a:spcPts val="0"/>
              </a:spcAft>
              <a:buNone/>
            </a:pPr>
            <a:r>
              <a:t/>
            </a:r>
            <a:endParaRPr sz="1200"/>
          </a:p>
          <a:p>
            <a:pPr lvl="0" marR="0" rtl="0" algn="l">
              <a:lnSpc>
                <a:spcPct val="115000"/>
              </a:lnSpc>
              <a:spcBef>
                <a:spcPts val="0"/>
              </a:spcBef>
              <a:spcAft>
                <a:spcPts val="0"/>
              </a:spcAft>
              <a:buNone/>
            </a:pPr>
            <a:r>
              <a:t/>
            </a:r>
            <a:endParaRPr sz="1200"/>
          </a:p>
          <a:p>
            <a:pPr indent="0" lvl="0" marL="0" marR="0" rtl="0" algn="l">
              <a:lnSpc>
                <a:spcPct val="115000"/>
              </a:lnSpc>
              <a:spcBef>
                <a:spcPts val="0"/>
              </a:spcBef>
              <a:spcAft>
                <a:spcPts val="0"/>
              </a:spcAft>
              <a:buNone/>
            </a:pPr>
            <a:r>
              <a:t/>
            </a:r>
            <a:endParaRPr sz="1200"/>
          </a:p>
          <a:p>
            <a:pPr indent="0" lvl="0" marL="0" marR="0" rtl="0" algn="l">
              <a:lnSpc>
                <a:spcPct val="115000"/>
              </a:lnSpc>
              <a:spcBef>
                <a:spcPts val="0"/>
              </a:spcBef>
              <a:spcAft>
                <a:spcPts val="0"/>
              </a:spcAft>
              <a:buNone/>
            </a:pPr>
            <a:r>
              <a:t/>
            </a:r>
            <a:endParaRPr sz="1200"/>
          </a:p>
        </p:txBody>
      </p:sp>
      <p:sp>
        <p:nvSpPr>
          <p:cNvPr id="1756" name="Shape 1756"/>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t>Lessons learned from Amazon Prime, on targeting Premium customers</a:t>
            </a: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0" name="Shape 1760"/>
        <p:cNvGrpSpPr/>
        <p:nvPr/>
      </p:nvGrpSpPr>
      <p:grpSpPr>
        <a:xfrm>
          <a:off x="0" y="0"/>
          <a:ext cx="0" cy="0"/>
          <a:chOff x="0" y="0"/>
          <a:chExt cx="0" cy="0"/>
        </a:xfrm>
      </p:grpSpPr>
      <p:sp>
        <p:nvSpPr>
          <p:cNvPr id="1761" name="Shape 1761"/>
          <p:cNvSpPr txBox="1"/>
          <p:nvPr/>
        </p:nvSpPr>
        <p:spPr>
          <a:xfrm>
            <a:off x="453300" y="874950"/>
            <a:ext cx="4075200" cy="361500"/>
          </a:xfrm>
          <a:prstGeom prst="rect">
            <a:avLst/>
          </a:prstGeom>
          <a:noFill/>
          <a:ln>
            <a:noFill/>
          </a:ln>
        </p:spPr>
        <p:txBody>
          <a:bodyPr anchorCtr="0" anchor="t" bIns="91425" lIns="91425" rIns="91425" wrap="square" tIns="91425">
            <a:noAutofit/>
          </a:bodyPr>
          <a:lstStyle/>
          <a:p>
            <a:pPr lvl="0" rtl="0">
              <a:spcBef>
                <a:spcPts val="0"/>
              </a:spcBef>
              <a:buNone/>
            </a:pPr>
            <a:r>
              <a:t/>
            </a:r>
            <a:endParaRPr sz="1200">
              <a:latin typeface="Roboto"/>
              <a:ea typeface="Roboto"/>
              <a:cs typeface="Roboto"/>
              <a:sym typeface="Roboto"/>
            </a:endParaRPr>
          </a:p>
        </p:txBody>
      </p:sp>
      <p:sp>
        <p:nvSpPr>
          <p:cNvPr id="1762" name="Shape 1762"/>
          <p:cNvSpPr txBox="1"/>
          <p:nvPr/>
        </p:nvSpPr>
        <p:spPr>
          <a:xfrm>
            <a:off x="453300" y="826750"/>
            <a:ext cx="4075200" cy="361500"/>
          </a:xfrm>
          <a:prstGeom prst="rect">
            <a:avLst/>
          </a:prstGeom>
          <a:noFill/>
          <a:ln>
            <a:noFill/>
          </a:ln>
        </p:spPr>
        <p:txBody>
          <a:bodyPr anchorCtr="0" anchor="t" bIns="91425" lIns="91425" rIns="91425" wrap="square" tIns="91425">
            <a:noAutofit/>
          </a:bodyPr>
          <a:lstStyle/>
          <a:p>
            <a:pPr lvl="0" rtl="0" algn="ctr">
              <a:spcBef>
                <a:spcPts val="0"/>
              </a:spcBef>
              <a:buNone/>
            </a:pPr>
            <a:r>
              <a:rPr b="1" lang="en" sz="1200" u="sng">
                <a:latin typeface="Roboto"/>
                <a:ea typeface="Roboto"/>
                <a:cs typeface="Roboto"/>
                <a:sym typeface="Roboto"/>
              </a:rPr>
              <a:t>Purchase</a:t>
            </a:r>
          </a:p>
        </p:txBody>
      </p:sp>
      <p:cxnSp>
        <p:nvCxnSpPr>
          <p:cNvPr id="1763" name="Shape 1763"/>
          <p:cNvCxnSpPr/>
          <p:nvPr/>
        </p:nvCxnSpPr>
        <p:spPr>
          <a:xfrm>
            <a:off x="4746175" y="832750"/>
            <a:ext cx="29100" cy="3567900"/>
          </a:xfrm>
          <a:prstGeom prst="straightConnector1">
            <a:avLst/>
          </a:prstGeom>
          <a:noFill/>
          <a:ln cap="flat" cmpd="sng" w="9525">
            <a:solidFill>
              <a:srgbClr val="999999"/>
            </a:solidFill>
            <a:prstDash val="solid"/>
            <a:round/>
            <a:headEnd len="lg" w="lg" type="none"/>
            <a:tailEnd len="lg" w="lg" type="none"/>
          </a:ln>
        </p:spPr>
      </p:cxnSp>
      <p:sp>
        <p:nvSpPr>
          <p:cNvPr id="1764" name="Shape 1764"/>
          <p:cNvSpPr txBox="1"/>
          <p:nvPr/>
        </p:nvSpPr>
        <p:spPr>
          <a:xfrm>
            <a:off x="5025300" y="826750"/>
            <a:ext cx="4075200" cy="361500"/>
          </a:xfrm>
          <a:prstGeom prst="rect">
            <a:avLst/>
          </a:prstGeom>
          <a:noFill/>
          <a:ln>
            <a:noFill/>
          </a:ln>
        </p:spPr>
        <p:txBody>
          <a:bodyPr anchorCtr="0" anchor="t" bIns="91425" lIns="91425" rIns="91425" wrap="square" tIns="91425">
            <a:noAutofit/>
          </a:bodyPr>
          <a:lstStyle/>
          <a:p>
            <a:pPr lvl="0" rtl="0" algn="ctr">
              <a:spcBef>
                <a:spcPts val="0"/>
              </a:spcBef>
              <a:buNone/>
            </a:pPr>
            <a:r>
              <a:rPr b="1" lang="en" sz="1200" u="sng">
                <a:latin typeface="Roboto"/>
                <a:ea typeface="Roboto"/>
                <a:cs typeface="Roboto"/>
                <a:sym typeface="Roboto"/>
              </a:rPr>
              <a:t>Repurchase</a:t>
            </a:r>
          </a:p>
        </p:txBody>
      </p:sp>
      <p:sp>
        <p:nvSpPr>
          <p:cNvPr id="1765" name="Shape 1765"/>
          <p:cNvSpPr txBox="1"/>
          <p:nvPr/>
        </p:nvSpPr>
        <p:spPr>
          <a:xfrm>
            <a:off x="413775" y="1281400"/>
            <a:ext cx="4187100" cy="861000"/>
          </a:xfrm>
          <a:prstGeom prst="rect">
            <a:avLst/>
          </a:prstGeom>
          <a:noFill/>
          <a:ln>
            <a:noFill/>
          </a:ln>
        </p:spPr>
        <p:txBody>
          <a:bodyPr anchorCtr="0" anchor="t" bIns="91425" lIns="91425" rIns="91425" wrap="square" tIns="91425">
            <a:noAutofit/>
          </a:bodyPr>
          <a:lstStyle/>
          <a:p>
            <a:pPr indent="-304800" lvl="0" marL="457200" marR="0" rtl="0" algn="l">
              <a:lnSpc>
                <a:spcPct val="100000"/>
              </a:lnSpc>
              <a:spcBef>
                <a:spcPts val="0"/>
              </a:spcBef>
              <a:spcAft>
                <a:spcPts val="0"/>
              </a:spcAft>
              <a:buSzPts val="1200"/>
              <a:buFont typeface="Roboto"/>
              <a:buChar char="●"/>
            </a:pPr>
            <a:r>
              <a:rPr lang="en" sz="1200">
                <a:latin typeface="Roboto"/>
                <a:ea typeface="Roboto"/>
                <a:cs typeface="Roboto"/>
                <a:sym typeface="Roboto"/>
              </a:rPr>
              <a:t>Model was built upon </a:t>
            </a:r>
            <a:r>
              <a:rPr b="1" lang="en" sz="1200">
                <a:latin typeface="Roboto"/>
                <a:ea typeface="Roboto"/>
                <a:cs typeface="Roboto"/>
                <a:sym typeface="Roboto"/>
              </a:rPr>
              <a:t>93339 </a:t>
            </a:r>
            <a:r>
              <a:rPr lang="en" sz="1200">
                <a:latin typeface="Roboto"/>
                <a:ea typeface="Roboto"/>
                <a:cs typeface="Roboto"/>
                <a:sym typeface="Roboto"/>
              </a:rPr>
              <a:t>users</a:t>
            </a:r>
          </a:p>
          <a:p>
            <a:pPr indent="-304800" lvl="0" marL="457200" rtl="0">
              <a:spcBef>
                <a:spcPts val="0"/>
              </a:spcBef>
              <a:buSzPts val="1200"/>
              <a:buFont typeface="Roboto"/>
              <a:buChar char="●"/>
            </a:pPr>
            <a:r>
              <a:rPr lang="en" sz="1200">
                <a:solidFill>
                  <a:schemeClr val="dk1"/>
                </a:solidFill>
                <a:latin typeface="Roboto"/>
                <a:ea typeface="Roboto"/>
                <a:cs typeface="Roboto"/>
                <a:sym typeface="Roboto"/>
              </a:rPr>
              <a:t>Accuracy: </a:t>
            </a:r>
            <a:r>
              <a:rPr b="1" lang="en" sz="1200">
                <a:solidFill>
                  <a:schemeClr val="dk1"/>
                </a:solidFill>
                <a:latin typeface="Roboto"/>
                <a:ea typeface="Roboto"/>
                <a:cs typeface="Roboto"/>
                <a:sym typeface="Roboto"/>
              </a:rPr>
              <a:t>85.05%</a:t>
            </a:r>
          </a:p>
          <a:p>
            <a:pPr indent="-304800" lvl="0" marL="457200" rtl="0">
              <a:spcBef>
                <a:spcPts val="0"/>
              </a:spcBef>
              <a:buClr>
                <a:schemeClr val="dk1"/>
              </a:buClr>
              <a:buSzPts val="1200"/>
              <a:buFont typeface="Roboto"/>
              <a:buChar char="●"/>
            </a:pPr>
            <a:r>
              <a:rPr lang="en" sz="1200">
                <a:solidFill>
                  <a:schemeClr val="dk1"/>
                </a:solidFill>
                <a:latin typeface="Roboto"/>
                <a:ea typeface="Roboto"/>
                <a:cs typeface="Roboto"/>
                <a:sym typeface="Roboto"/>
              </a:rPr>
              <a:t>Training data: </a:t>
            </a:r>
            <a:r>
              <a:rPr b="1" lang="en" sz="1200">
                <a:solidFill>
                  <a:schemeClr val="dk1"/>
                </a:solidFill>
                <a:latin typeface="Roboto"/>
                <a:ea typeface="Roboto"/>
                <a:cs typeface="Roboto"/>
                <a:sym typeface="Roboto"/>
              </a:rPr>
              <a:t>70004</a:t>
            </a:r>
            <a:r>
              <a:rPr lang="en" sz="1200">
                <a:solidFill>
                  <a:schemeClr val="dk1"/>
                </a:solidFill>
                <a:latin typeface="Roboto"/>
                <a:ea typeface="Roboto"/>
                <a:cs typeface="Roboto"/>
                <a:sym typeface="Roboto"/>
              </a:rPr>
              <a:t> users</a:t>
            </a:r>
          </a:p>
          <a:p>
            <a:pPr indent="-304800" lvl="0" marL="457200" rtl="0">
              <a:spcBef>
                <a:spcPts val="0"/>
              </a:spcBef>
              <a:buSzPts val="1200"/>
              <a:buFont typeface="Roboto"/>
              <a:buChar char="●"/>
            </a:pPr>
            <a:r>
              <a:rPr lang="en" sz="1200">
                <a:solidFill>
                  <a:schemeClr val="dk1"/>
                </a:solidFill>
                <a:latin typeface="Roboto"/>
                <a:ea typeface="Roboto"/>
                <a:cs typeface="Roboto"/>
                <a:sym typeface="Roboto"/>
              </a:rPr>
              <a:t>Testing data: </a:t>
            </a:r>
            <a:r>
              <a:rPr b="1" lang="en" sz="1200">
                <a:solidFill>
                  <a:schemeClr val="dk1"/>
                </a:solidFill>
                <a:latin typeface="Roboto"/>
                <a:ea typeface="Roboto"/>
                <a:cs typeface="Roboto"/>
                <a:sym typeface="Roboto"/>
              </a:rPr>
              <a:t>23335</a:t>
            </a:r>
            <a:r>
              <a:rPr lang="en" sz="1200">
                <a:solidFill>
                  <a:schemeClr val="dk1"/>
                </a:solidFill>
                <a:latin typeface="Roboto"/>
                <a:ea typeface="Roboto"/>
                <a:cs typeface="Roboto"/>
                <a:sym typeface="Roboto"/>
              </a:rPr>
              <a:t> users</a:t>
            </a:r>
          </a:p>
        </p:txBody>
      </p:sp>
      <p:pic>
        <p:nvPicPr>
          <p:cNvPr id="1766" name="Shape 1766" title="Chart"/>
          <p:cNvPicPr preferRelativeResize="0"/>
          <p:nvPr/>
        </p:nvPicPr>
        <p:blipFill rotWithShape="1">
          <a:blip r:embed="rId3">
            <a:alphaModFix/>
          </a:blip>
          <a:srcRect b="17651" l="14662" r="21557" t="7233"/>
          <a:stretch/>
        </p:blipFill>
        <p:spPr>
          <a:xfrm>
            <a:off x="771088" y="2175924"/>
            <a:ext cx="3439626" cy="2185525"/>
          </a:xfrm>
          <a:prstGeom prst="rect">
            <a:avLst/>
          </a:prstGeom>
          <a:noFill/>
          <a:ln>
            <a:noFill/>
          </a:ln>
        </p:spPr>
      </p:pic>
      <p:sp>
        <p:nvSpPr>
          <p:cNvPr id="1767" name="Shape 1767"/>
          <p:cNvSpPr txBox="1"/>
          <p:nvPr>
            <p:ph type="title"/>
          </p:nvPr>
        </p:nvSpPr>
        <p:spPr>
          <a:xfrm>
            <a:off x="83100" y="64025"/>
            <a:ext cx="8520600" cy="861000"/>
          </a:xfrm>
          <a:prstGeom prst="rect">
            <a:avLst/>
          </a:prstGeom>
        </p:spPr>
        <p:txBody>
          <a:bodyPr anchorCtr="0" anchor="t" bIns="91425" lIns="91425" rIns="91425" wrap="square" tIns="91425">
            <a:noAutofit/>
          </a:bodyPr>
          <a:lstStyle/>
          <a:p>
            <a:pPr lvl="0" rtl="0">
              <a:spcBef>
                <a:spcPts val="0"/>
              </a:spcBef>
              <a:buNone/>
            </a:pPr>
            <a:r>
              <a:rPr lang="en" sz="2400"/>
              <a:t>Understanding Key Drivers for Purchase and Re-Purchase - Data Insight</a:t>
            </a:r>
          </a:p>
        </p:txBody>
      </p:sp>
      <p:sp>
        <p:nvSpPr>
          <p:cNvPr id="1768" name="Shape 1768"/>
          <p:cNvSpPr txBox="1"/>
          <p:nvPr/>
        </p:nvSpPr>
        <p:spPr>
          <a:xfrm>
            <a:off x="453300" y="826750"/>
            <a:ext cx="4075200" cy="361500"/>
          </a:xfrm>
          <a:prstGeom prst="rect">
            <a:avLst/>
          </a:prstGeom>
          <a:noFill/>
          <a:ln>
            <a:noFill/>
          </a:ln>
        </p:spPr>
        <p:txBody>
          <a:bodyPr anchorCtr="0" anchor="t" bIns="91425" lIns="91425" rIns="91425" wrap="square" tIns="91425">
            <a:noAutofit/>
          </a:bodyPr>
          <a:lstStyle/>
          <a:p>
            <a:pPr lvl="0" rtl="0" algn="ctr">
              <a:spcBef>
                <a:spcPts val="0"/>
              </a:spcBef>
              <a:buNone/>
            </a:pPr>
            <a:r>
              <a:rPr b="1" lang="en" sz="1200" u="sng">
                <a:latin typeface="Roboto"/>
                <a:ea typeface="Roboto"/>
                <a:cs typeface="Roboto"/>
                <a:sym typeface="Roboto"/>
              </a:rPr>
              <a:t>Purchase</a:t>
            </a:r>
          </a:p>
        </p:txBody>
      </p:sp>
      <p:pic>
        <p:nvPicPr>
          <p:cNvPr id="1769" name="Shape 1769" title="Chart"/>
          <p:cNvPicPr preferRelativeResize="0"/>
          <p:nvPr/>
        </p:nvPicPr>
        <p:blipFill rotWithShape="1">
          <a:blip r:embed="rId4">
            <a:alphaModFix/>
          </a:blip>
          <a:srcRect b="18434" l="16097" r="19898" t="7502"/>
          <a:stretch/>
        </p:blipFill>
        <p:spPr>
          <a:xfrm>
            <a:off x="5208075" y="2194799"/>
            <a:ext cx="3439692" cy="2185525"/>
          </a:xfrm>
          <a:prstGeom prst="rect">
            <a:avLst/>
          </a:prstGeom>
          <a:noFill/>
          <a:ln>
            <a:noFill/>
          </a:ln>
        </p:spPr>
      </p:pic>
      <p:sp>
        <p:nvSpPr>
          <p:cNvPr id="1770" name="Shape 1770"/>
          <p:cNvSpPr txBox="1"/>
          <p:nvPr/>
        </p:nvSpPr>
        <p:spPr>
          <a:xfrm>
            <a:off x="5281625" y="1281400"/>
            <a:ext cx="3658800" cy="1637400"/>
          </a:xfrm>
          <a:prstGeom prst="rect">
            <a:avLst/>
          </a:prstGeom>
          <a:noFill/>
          <a:ln>
            <a:noFill/>
          </a:ln>
        </p:spPr>
        <p:txBody>
          <a:bodyPr anchorCtr="0" anchor="t" bIns="91425" lIns="91425" rIns="91425" wrap="square" tIns="91425">
            <a:noAutofit/>
          </a:bodyPr>
          <a:lstStyle/>
          <a:p>
            <a:pPr indent="-304800" lvl="0" marL="457200" rtl="0">
              <a:spcBef>
                <a:spcPts val="0"/>
              </a:spcBef>
              <a:spcAft>
                <a:spcPts val="0"/>
              </a:spcAft>
              <a:buSzPts val="1200"/>
              <a:buChar char="●"/>
            </a:pPr>
            <a:r>
              <a:rPr lang="en" sz="1200">
                <a:latin typeface="Roboto"/>
                <a:ea typeface="Roboto"/>
                <a:cs typeface="Roboto"/>
                <a:sym typeface="Roboto"/>
              </a:rPr>
              <a:t>Model was built upon </a:t>
            </a:r>
            <a:r>
              <a:rPr b="1" lang="en" sz="1200">
                <a:latin typeface="Roboto"/>
                <a:ea typeface="Roboto"/>
                <a:cs typeface="Roboto"/>
                <a:sym typeface="Roboto"/>
              </a:rPr>
              <a:t>9412</a:t>
            </a:r>
            <a:r>
              <a:rPr lang="en" sz="1200">
                <a:latin typeface="Roboto"/>
                <a:ea typeface="Roboto"/>
                <a:cs typeface="Roboto"/>
                <a:sym typeface="Roboto"/>
              </a:rPr>
              <a:t> users</a:t>
            </a:r>
          </a:p>
          <a:p>
            <a:pPr indent="-304800" lvl="0" marL="457200" rtl="0">
              <a:spcBef>
                <a:spcPts val="0"/>
              </a:spcBef>
              <a:spcAft>
                <a:spcPts val="0"/>
              </a:spcAft>
              <a:buSzPts val="1200"/>
              <a:buChar char="●"/>
            </a:pPr>
            <a:r>
              <a:rPr lang="en" sz="1200">
                <a:latin typeface="Roboto"/>
                <a:ea typeface="Roboto"/>
                <a:cs typeface="Roboto"/>
                <a:sym typeface="Roboto"/>
              </a:rPr>
              <a:t>Accuracy: </a:t>
            </a:r>
            <a:r>
              <a:rPr b="1" lang="en" sz="1200">
                <a:latin typeface="Roboto"/>
                <a:ea typeface="Roboto"/>
                <a:cs typeface="Roboto"/>
                <a:sym typeface="Roboto"/>
              </a:rPr>
              <a:t>58.64%</a:t>
            </a:r>
          </a:p>
          <a:p>
            <a:pPr indent="-304800" lvl="0" marL="457200" rtl="0">
              <a:spcBef>
                <a:spcPts val="0"/>
              </a:spcBef>
              <a:buClr>
                <a:srgbClr val="000000"/>
              </a:buClr>
              <a:buSzPts val="1200"/>
              <a:buChar char="●"/>
            </a:pPr>
            <a:r>
              <a:rPr lang="en" sz="1200">
                <a:solidFill>
                  <a:srgbClr val="000000"/>
                </a:solidFill>
                <a:latin typeface="Roboto"/>
                <a:ea typeface="Roboto"/>
                <a:cs typeface="Roboto"/>
                <a:sym typeface="Roboto"/>
              </a:rPr>
              <a:t>Training data: </a:t>
            </a:r>
            <a:r>
              <a:rPr b="1" lang="en" sz="1200">
                <a:solidFill>
                  <a:srgbClr val="000000"/>
                </a:solidFill>
                <a:latin typeface="Roboto"/>
                <a:ea typeface="Roboto"/>
                <a:cs typeface="Roboto"/>
                <a:sym typeface="Roboto"/>
              </a:rPr>
              <a:t>7062</a:t>
            </a:r>
            <a:r>
              <a:rPr lang="en" sz="1200">
                <a:solidFill>
                  <a:srgbClr val="000000"/>
                </a:solidFill>
                <a:latin typeface="Roboto"/>
                <a:ea typeface="Roboto"/>
                <a:cs typeface="Roboto"/>
                <a:sym typeface="Roboto"/>
              </a:rPr>
              <a:t> users</a:t>
            </a:r>
          </a:p>
          <a:p>
            <a:pPr indent="-304800" lvl="0" marL="457200" rtl="0">
              <a:spcBef>
                <a:spcPts val="0"/>
              </a:spcBef>
              <a:buClr>
                <a:srgbClr val="000000"/>
              </a:buClr>
              <a:buSzPts val="1200"/>
              <a:buChar char="●"/>
            </a:pPr>
            <a:r>
              <a:rPr lang="en" sz="1200">
                <a:solidFill>
                  <a:srgbClr val="000000"/>
                </a:solidFill>
                <a:latin typeface="Roboto"/>
                <a:ea typeface="Roboto"/>
                <a:cs typeface="Roboto"/>
                <a:sym typeface="Roboto"/>
              </a:rPr>
              <a:t>Testing data: </a:t>
            </a:r>
            <a:r>
              <a:rPr b="1" lang="en" sz="1200">
                <a:solidFill>
                  <a:srgbClr val="000000"/>
                </a:solidFill>
                <a:latin typeface="Roboto"/>
                <a:ea typeface="Roboto"/>
                <a:cs typeface="Roboto"/>
                <a:sym typeface="Roboto"/>
              </a:rPr>
              <a:t>2350</a:t>
            </a:r>
            <a:r>
              <a:rPr lang="en" sz="1200">
                <a:solidFill>
                  <a:srgbClr val="000000"/>
                </a:solidFill>
                <a:latin typeface="Roboto"/>
                <a:ea typeface="Roboto"/>
                <a:cs typeface="Roboto"/>
                <a:sym typeface="Roboto"/>
              </a:rPr>
              <a:t> users</a:t>
            </a:r>
          </a:p>
        </p:txBody>
      </p:sp>
      <p:sp>
        <p:nvSpPr>
          <p:cNvPr id="1771" name="Shape 1771"/>
          <p:cNvSpPr txBox="1"/>
          <p:nvPr/>
        </p:nvSpPr>
        <p:spPr>
          <a:xfrm>
            <a:off x="6693300" y="4834200"/>
            <a:ext cx="3288900" cy="233100"/>
          </a:xfrm>
          <a:prstGeom prst="rect">
            <a:avLst/>
          </a:prstGeom>
          <a:noFill/>
          <a:ln>
            <a:noFill/>
          </a:ln>
        </p:spPr>
        <p:txBody>
          <a:bodyPr anchorCtr="0" anchor="t" bIns="91425" lIns="91425" rIns="91425" wrap="square" tIns="91425">
            <a:noAutofit/>
          </a:bodyPr>
          <a:lstStyle/>
          <a:p>
            <a:pPr lvl="0" rtl="0">
              <a:spcBef>
                <a:spcPts val="0"/>
              </a:spcBef>
              <a:buNone/>
            </a:pPr>
            <a:r>
              <a:rPr lang="en" sz="1000">
                <a:solidFill>
                  <a:srgbClr val="000000"/>
                </a:solidFill>
                <a:latin typeface="Calibri"/>
                <a:ea typeface="Calibri"/>
                <a:cs typeface="Calibri"/>
                <a:sym typeface="Calibri"/>
              </a:rPr>
              <a:t>*Modeling technique used: Random forest</a:t>
            </a:r>
          </a:p>
        </p:txBody>
      </p:sp>
      <p:sp>
        <p:nvSpPr>
          <p:cNvPr id="1772" name="Shape 1772"/>
          <p:cNvSpPr txBox="1"/>
          <p:nvPr/>
        </p:nvSpPr>
        <p:spPr>
          <a:xfrm>
            <a:off x="771100" y="4476850"/>
            <a:ext cx="7281900" cy="572700"/>
          </a:xfrm>
          <a:prstGeom prst="rect">
            <a:avLst/>
          </a:prstGeom>
          <a:noFill/>
          <a:ln>
            <a:noFill/>
          </a:ln>
        </p:spPr>
        <p:txBody>
          <a:bodyPr anchorCtr="0" anchor="ctr" bIns="91425" lIns="91425" rIns="91425" wrap="square" tIns="91425">
            <a:noAutofit/>
          </a:bodyPr>
          <a:lstStyle/>
          <a:p>
            <a:pPr lvl="0" rtl="0" algn="ctr">
              <a:spcBef>
                <a:spcPts val="0"/>
              </a:spcBef>
              <a:buNone/>
            </a:pPr>
            <a:r>
              <a:rPr b="1" lang="en" sz="1200">
                <a:solidFill>
                  <a:schemeClr val="dk1"/>
                </a:solidFill>
              </a:rPr>
              <a:t>Peak pricing waiver, availability are the most important parameters for potential Select members</a:t>
            </a: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6" name="Shape 1776"/>
        <p:cNvGrpSpPr/>
        <p:nvPr/>
      </p:nvGrpSpPr>
      <p:grpSpPr>
        <a:xfrm>
          <a:off x="0" y="0"/>
          <a:ext cx="0" cy="0"/>
          <a:chOff x="0" y="0"/>
          <a:chExt cx="0" cy="0"/>
        </a:xfrm>
      </p:grpSpPr>
      <p:sp>
        <p:nvSpPr>
          <p:cNvPr id="1777" name="Shape 1777"/>
          <p:cNvSpPr txBox="1"/>
          <p:nvPr>
            <p:ph type="title"/>
          </p:nvPr>
        </p:nvSpPr>
        <p:spPr>
          <a:xfrm>
            <a:off x="83100" y="140225"/>
            <a:ext cx="8520600" cy="572700"/>
          </a:xfrm>
          <a:prstGeom prst="rect">
            <a:avLst/>
          </a:prstGeom>
        </p:spPr>
        <p:txBody>
          <a:bodyPr anchorCtr="0" anchor="t" bIns="91425" lIns="91425" rIns="91425" wrap="square" tIns="91425">
            <a:noAutofit/>
          </a:bodyPr>
          <a:lstStyle/>
          <a:p>
            <a:pPr lvl="0" rtl="0">
              <a:spcBef>
                <a:spcPts val="0"/>
              </a:spcBef>
              <a:buNone/>
            </a:pPr>
            <a:r>
              <a:rPr lang="en" sz="2400"/>
              <a:t>What our premium customers want: Value-added services, especially on travel, movies and dining</a:t>
            </a:r>
          </a:p>
        </p:txBody>
      </p:sp>
      <p:graphicFrame>
        <p:nvGraphicFramePr>
          <p:cNvPr id="1778" name="Shape 1778"/>
          <p:cNvGraphicFramePr/>
          <p:nvPr/>
        </p:nvGraphicFramePr>
        <p:xfrm>
          <a:off x="1824038" y="1621225"/>
          <a:ext cx="3000000" cy="3000000"/>
        </p:xfrm>
        <a:graphic>
          <a:graphicData uri="http://schemas.openxmlformats.org/drawingml/2006/table">
            <a:tbl>
              <a:tblPr>
                <a:solidFill>
                  <a:srgbClr val="FFFFFF"/>
                </a:solidFill>
                <a:tableStyleId>{CF214DF8-9EB9-4027-8DC9-FBF5C9B6CFFA}</a:tableStyleId>
              </a:tblPr>
              <a:tblGrid>
                <a:gridCol w="1228725"/>
                <a:gridCol w="952500"/>
                <a:gridCol w="952500"/>
                <a:gridCol w="952500"/>
                <a:gridCol w="952500"/>
              </a:tblGrid>
              <a:tr h="190200">
                <a:tc>
                  <a:txBody>
                    <a:bodyPr>
                      <a:noAutofit/>
                    </a:bodyPr>
                    <a:lstStyle/>
                    <a:p>
                      <a:pPr lvl="0" rtl="0">
                        <a:lnSpc>
                          <a:spcPct val="115000"/>
                        </a:lnSpc>
                        <a:spcBef>
                          <a:spcPts val="0"/>
                        </a:spcBef>
                        <a:buNone/>
                      </a:pPr>
                      <a:r>
                        <a:rPr b="1" lang="en" sz="1000">
                          <a:solidFill>
                            <a:srgbClr val="222222"/>
                          </a:solidFill>
                          <a:highlight>
                            <a:srgbClr val="FFFFFF"/>
                          </a:highlight>
                        </a:rPr>
                        <a:t>Relevance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solidFill>
                            <a:srgbClr val="222222"/>
                          </a:solidFill>
                          <a:highlight>
                            <a:srgbClr val="FFFFFF"/>
                          </a:highlight>
                        </a:rPr>
                        <a:t>Most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solidFill>
                            <a:srgbClr val="222222"/>
                          </a:solidFill>
                          <a:highlight>
                            <a:srgbClr val="FFFFFF"/>
                          </a:highlight>
                        </a:rPr>
                        <a:t>Somewhat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solidFill>
                            <a:srgbClr val="222222"/>
                          </a:solidFill>
                          <a:highlight>
                            <a:srgbClr val="FFFFFF"/>
                          </a:highlight>
                        </a:rPr>
                        <a:t>Least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solidFill>
                            <a:srgbClr val="222222"/>
                          </a:solidFill>
                          <a:highlight>
                            <a:srgbClr val="FFFFFF"/>
                          </a:highlight>
                        </a:rPr>
                        <a:t>Score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90200">
                <a:tc>
                  <a:txBody>
                    <a:bodyPr>
                      <a:noAutofit/>
                    </a:bodyPr>
                    <a:lstStyle/>
                    <a:p>
                      <a:pPr lvl="0" rtl="0">
                        <a:lnSpc>
                          <a:spcPct val="115000"/>
                        </a:lnSpc>
                        <a:spcBef>
                          <a:spcPts val="0"/>
                        </a:spcBef>
                        <a:buNone/>
                      </a:pPr>
                      <a:r>
                        <a:rPr lang="en" sz="1000">
                          <a:solidFill>
                            <a:srgbClr val="222222"/>
                          </a:solidFill>
                          <a:highlight>
                            <a:srgbClr val="FFFFFF"/>
                          </a:highlight>
                        </a:rPr>
                        <a:t>Benefit on Dining</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highlight>
                            <a:srgbClr val="FFFFFF"/>
                          </a:highlight>
                        </a:rPr>
                        <a:t>88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highlight>
                            <a:srgbClr val="FFFFFF"/>
                          </a:highlight>
                        </a:rPr>
                        <a:t>95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highlight>
                            <a:srgbClr val="FFFFFF"/>
                          </a:highlight>
                        </a:rPr>
                        <a:t>57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rPr>
                        <a:t>511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7F7"/>
                    </a:solidFill>
                  </a:tcPr>
                </a:tc>
              </a:tr>
              <a:tr h="190200">
                <a:tc>
                  <a:txBody>
                    <a:bodyPr>
                      <a:noAutofit/>
                    </a:bodyPr>
                    <a:lstStyle/>
                    <a:p>
                      <a:pPr lvl="0" rtl="0">
                        <a:lnSpc>
                          <a:spcPct val="115000"/>
                        </a:lnSpc>
                        <a:spcBef>
                          <a:spcPts val="0"/>
                        </a:spcBef>
                        <a:buNone/>
                      </a:pPr>
                      <a:r>
                        <a:rPr lang="en" sz="1000">
                          <a:solidFill>
                            <a:srgbClr val="222222"/>
                          </a:solidFill>
                          <a:highlight>
                            <a:srgbClr val="FFFFFF"/>
                          </a:highlight>
                        </a:rPr>
                        <a:t>Benefit on Movies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highlight>
                            <a:srgbClr val="FFFFFF"/>
                          </a:highlight>
                        </a:rPr>
                        <a:t>103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highlight>
                            <a:srgbClr val="FFFFFF"/>
                          </a:highlight>
                        </a:rPr>
                        <a:t>88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highlight>
                            <a:srgbClr val="FFFFFF"/>
                          </a:highlight>
                        </a:rPr>
                        <a:t>43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rPr>
                        <a:t>528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5F5ED"/>
                    </a:solidFill>
                  </a:tcPr>
                </a:tc>
              </a:tr>
              <a:tr h="190200">
                <a:tc>
                  <a:txBody>
                    <a:bodyPr>
                      <a:noAutofit/>
                    </a:bodyPr>
                    <a:lstStyle/>
                    <a:p>
                      <a:pPr lvl="0" rtl="0">
                        <a:lnSpc>
                          <a:spcPct val="115000"/>
                        </a:lnSpc>
                        <a:spcBef>
                          <a:spcPts val="0"/>
                        </a:spcBef>
                        <a:buNone/>
                      </a:pPr>
                      <a:r>
                        <a:rPr lang="en" sz="1000">
                          <a:solidFill>
                            <a:srgbClr val="222222"/>
                          </a:solidFill>
                          <a:highlight>
                            <a:srgbClr val="FFFFFF"/>
                          </a:highlight>
                        </a:rPr>
                        <a:t>Benefit on Travel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highlight>
                            <a:srgbClr val="FFFFFF"/>
                          </a:highlight>
                        </a:rPr>
                        <a:t>134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highlight>
                            <a:srgbClr val="FFFFFF"/>
                          </a:highlight>
                        </a:rPr>
                        <a:t>68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highlight>
                            <a:srgbClr val="FFFFFF"/>
                          </a:highlight>
                        </a:rPr>
                        <a:t>36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rPr>
                        <a:t>574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r>
              <a:tr h="213250">
                <a:tc>
                  <a:txBody>
                    <a:bodyPr>
                      <a:noAutofit/>
                    </a:bodyPr>
                    <a:lstStyle/>
                    <a:p>
                      <a:pPr lvl="0" rtl="0">
                        <a:lnSpc>
                          <a:spcPct val="115000"/>
                        </a:lnSpc>
                        <a:spcBef>
                          <a:spcPts val="0"/>
                        </a:spcBef>
                        <a:buNone/>
                      </a:pPr>
                      <a:r>
                        <a:rPr lang="en" sz="1000">
                          <a:solidFill>
                            <a:srgbClr val="222222"/>
                          </a:solidFill>
                          <a:highlight>
                            <a:srgbClr val="FFFFFF"/>
                          </a:highlight>
                        </a:rPr>
                        <a:t>Benefit on Media</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highlight>
                            <a:srgbClr val="FFFFFF"/>
                          </a:highlight>
                        </a:rPr>
                        <a:t>42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highlight>
                            <a:srgbClr val="FFFFFF"/>
                          </a:highlight>
                        </a:rPr>
                        <a:t>53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highlight>
                            <a:srgbClr val="FFFFFF"/>
                          </a:highlight>
                        </a:rPr>
                        <a:t>137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rPr>
                        <a:t>369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r>
            </a:tbl>
          </a:graphicData>
        </a:graphic>
      </p:graphicFrame>
      <p:graphicFrame>
        <p:nvGraphicFramePr>
          <p:cNvPr id="1779" name="Shape 1779"/>
          <p:cNvGraphicFramePr/>
          <p:nvPr/>
        </p:nvGraphicFramePr>
        <p:xfrm>
          <a:off x="1824050" y="2927500"/>
          <a:ext cx="3000000" cy="3000000"/>
        </p:xfrm>
        <a:graphic>
          <a:graphicData uri="http://schemas.openxmlformats.org/drawingml/2006/table">
            <a:tbl>
              <a:tblPr>
                <a:solidFill>
                  <a:srgbClr val="FFFFFF"/>
                </a:solidFill>
                <a:tableStyleId>{CF214DF8-9EB9-4027-8DC9-FBF5C9B6CFFA}</a:tableStyleId>
              </a:tblPr>
              <a:tblGrid>
                <a:gridCol w="1242450"/>
                <a:gridCol w="950425"/>
                <a:gridCol w="932875"/>
              </a:tblGrid>
              <a:tr h="232875">
                <a:tc>
                  <a:txBody>
                    <a:bodyPr>
                      <a:noAutofit/>
                    </a:bodyPr>
                    <a:lstStyle/>
                    <a:p>
                      <a:pPr lvl="0" rtl="0" algn="ctr">
                        <a:lnSpc>
                          <a:spcPct val="115000"/>
                        </a:lnSpc>
                        <a:spcBef>
                          <a:spcPts val="0"/>
                        </a:spcBef>
                        <a:buNone/>
                      </a:pPr>
                      <a:r>
                        <a:rPr b="1" lang="en" sz="1000">
                          <a:solidFill>
                            <a:srgbClr val="222222"/>
                          </a:solidFill>
                          <a:highlight>
                            <a:srgbClr val="FFFFFF"/>
                          </a:highlight>
                        </a:rPr>
                        <a:t>Overall Rank</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solidFill>
                            <a:srgbClr val="222222"/>
                          </a:solidFill>
                          <a:highlight>
                            <a:srgbClr val="FFFFFF"/>
                          </a:highlight>
                        </a:rPr>
                        <a:t>Benefit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solidFill>
                            <a:srgbClr val="222222"/>
                          </a:solidFill>
                          <a:highlight>
                            <a:srgbClr val="FFFFFF"/>
                          </a:highlight>
                        </a:rPr>
                        <a:t>Score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92775">
                <a:tc>
                  <a:txBody>
                    <a:bodyPr>
                      <a:noAutofit/>
                    </a:bodyPr>
                    <a:lstStyle/>
                    <a:p>
                      <a:pPr lvl="0" rtl="0" algn="ctr">
                        <a:lnSpc>
                          <a:spcPct val="115000"/>
                        </a:lnSpc>
                        <a:spcBef>
                          <a:spcPts val="0"/>
                        </a:spcBef>
                        <a:buNone/>
                      </a:pPr>
                      <a:r>
                        <a:rPr lang="en" sz="1000">
                          <a:solidFill>
                            <a:srgbClr val="222222"/>
                          </a:solidFill>
                          <a:highlight>
                            <a:srgbClr val="FFFFFF"/>
                          </a:highlight>
                        </a:rPr>
                        <a:t>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highlight>
                            <a:srgbClr val="FFFFFF"/>
                          </a:highlight>
                        </a:rPr>
                        <a:t>Travel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highlight>
                            <a:srgbClr val="FFFFFF"/>
                          </a:highlight>
                        </a:rPr>
                        <a:t>685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92775">
                <a:tc>
                  <a:txBody>
                    <a:bodyPr>
                      <a:noAutofit/>
                    </a:bodyPr>
                    <a:lstStyle/>
                    <a:p>
                      <a:pPr lvl="0" rtl="0" algn="ctr">
                        <a:lnSpc>
                          <a:spcPct val="115000"/>
                        </a:lnSpc>
                        <a:spcBef>
                          <a:spcPts val="0"/>
                        </a:spcBef>
                        <a:buNone/>
                      </a:pPr>
                      <a:r>
                        <a:rPr lang="en" sz="1000">
                          <a:solidFill>
                            <a:srgbClr val="222222"/>
                          </a:solidFill>
                          <a:highlight>
                            <a:srgbClr val="FFFFFF"/>
                          </a:highlight>
                        </a:rPr>
                        <a:t>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highlight>
                            <a:srgbClr val="FFFFFF"/>
                          </a:highlight>
                        </a:rPr>
                        <a:t>Movies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highlight>
                            <a:srgbClr val="FFFFFF"/>
                          </a:highlight>
                        </a:rPr>
                        <a:t>660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92775">
                <a:tc>
                  <a:txBody>
                    <a:bodyPr>
                      <a:noAutofit/>
                    </a:bodyPr>
                    <a:lstStyle/>
                    <a:p>
                      <a:pPr lvl="0" rtl="0" algn="ctr">
                        <a:lnSpc>
                          <a:spcPct val="115000"/>
                        </a:lnSpc>
                        <a:spcBef>
                          <a:spcPts val="0"/>
                        </a:spcBef>
                        <a:buNone/>
                      </a:pPr>
                      <a:r>
                        <a:rPr lang="en" sz="1000">
                          <a:solidFill>
                            <a:srgbClr val="222222"/>
                          </a:solidFill>
                          <a:highlight>
                            <a:srgbClr val="FFFFFF"/>
                          </a:highlight>
                        </a:rPr>
                        <a:t>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highlight>
                            <a:srgbClr val="FFFFFF"/>
                          </a:highlight>
                        </a:rPr>
                        <a:t>Dining</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highlight>
                            <a:srgbClr val="FFFFFF"/>
                          </a:highlight>
                        </a:rPr>
                        <a:t>655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33900">
                <a:tc>
                  <a:txBody>
                    <a:bodyPr>
                      <a:noAutofit/>
                    </a:bodyPr>
                    <a:lstStyle/>
                    <a:p>
                      <a:pPr lvl="0" rtl="0" algn="ctr">
                        <a:lnSpc>
                          <a:spcPct val="115000"/>
                        </a:lnSpc>
                        <a:spcBef>
                          <a:spcPts val="0"/>
                        </a:spcBef>
                        <a:buNone/>
                      </a:pPr>
                      <a:r>
                        <a:rPr lang="en" sz="1000">
                          <a:solidFill>
                            <a:srgbClr val="222222"/>
                          </a:solidFill>
                          <a:highlight>
                            <a:srgbClr val="FFFFFF"/>
                          </a:highlight>
                        </a:rPr>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highlight>
                            <a:srgbClr val="FFFFFF"/>
                          </a:highlight>
                        </a:rPr>
                        <a:t>Media</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solidFill>
                            <a:srgbClr val="222222"/>
                          </a:solidFill>
                          <a:highlight>
                            <a:srgbClr val="FFFFFF"/>
                          </a:highlight>
                        </a:rPr>
                        <a:t>348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
        <p:nvSpPr>
          <p:cNvPr id="1780" name="Shape 1780"/>
          <p:cNvSpPr txBox="1"/>
          <p:nvPr/>
        </p:nvSpPr>
        <p:spPr>
          <a:xfrm>
            <a:off x="1754275" y="4093025"/>
            <a:ext cx="5318400" cy="466500"/>
          </a:xfrm>
          <a:prstGeom prst="rect">
            <a:avLst/>
          </a:prstGeom>
          <a:noFill/>
          <a:ln>
            <a:noFill/>
          </a:ln>
        </p:spPr>
        <p:txBody>
          <a:bodyPr anchorCtr="0" anchor="t" bIns="91425" lIns="91425" rIns="91425" wrap="square" tIns="91425">
            <a:noAutofit/>
          </a:bodyPr>
          <a:lstStyle/>
          <a:p>
            <a:pPr indent="-298450" lvl="0" marL="457200" rtl="0">
              <a:spcBef>
                <a:spcPts val="0"/>
              </a:spcBef>
              <a:spcAft>
                <a:spcPts val="0"/>
              </a:spcAft>
              <a:buSzPts val="1100"/>
              <a:buChar char="-"/>
            </a:pPr>
            <a:r>
              <a:rPr lang="en" sz="1100"/>
              <a:t>Benefits on Travel is highly relevant followed by Movies and Dining offers</a:t>
            </a:r>
          </a:p>
          <a:p>
            <a:pPr indent="-298450" lvl="0" marL="457200" rtl="0">
              <a:spcBef>
                <a:spcPts val="0"/>
              </a:spcBef>
              <a:buSzPts val="1100"/>
              <a:buChar char="-"/>
            </a:pPr>
            <a:r>
              <a:rPr lang="en" sz="1100"/>
              <a:t>Very less %of customers could relate to benefits on Media</a:t>
            </a: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4" name="Shape 1784"/>
        <p:cNvGrpSpPr/>
        <p:nvPr/>
      </p:nvGrpSpPr>
      <p:grpSpPr>
        <a:xfrm>
          <a:off x="0" y="0"/>
          <a:ext cx="0" cy="0"/>
          <a:chOff x="0" y="0"/>
          <a:chExt cx="0" cy="0"/>
        </a:xfrm>
      </p:grpSpPr>
      <p:sp>
        <p:nvSpPr>
          <p:cNvPr id="1785" name="Shape 1785"/>
          <p:cNvSpPr txBox="1"/>
          <p:nvPr>
            <p:ph type="title"/>
          </p:nvPr>
        </p:nvSpPr>
        <p:spPr>
          <a:xfrm>
            <a:off x="235500" y="64025"/>
            <a:ext cx="8520600" cy="572700"/>
          </a:xfrm>
          <a:prstGeom prst="rect">
            <a:avLst/>
          </a:prstGeom>
        </p:spPr>
        <p:txBody>
          <a:bodyPr anchorCtr="0" anchor="t" bIns="91425" lIns="91425" rIns="91425" wrap="square" tIns="91425">
            <a:noAutofit/>
          </a:bodyPr>
          <a:lstStyle/>
          <a:p>
            <a:pPr lvl="0">
              <a:spcBef>
                <a:spcPts val="0"/>
              </a:spcBef>
              <a:buNone/>
            </a:pPr>
            <a:r>
              <a:rPr lang="en" sz="2400"/>
              <a:t>What our premium customers want: </a:t>
            </a:r>
            <a:r>
              <a:rPr lang="en" sz="2400"/>
              <a:t>Value-added services, especially on travel, movies and dining</a:t>
            </a:r>
          </a:p>
          <a:p>
            <a:pPr lvl="0" rtl="0">
              <a:spcBef>
                <a:spcPts val="0"/>
              </a:spcBef>
              <a:buNone/>
            </a:pPr>
            <a:r>
              <a:t/>
            </a:r>
            <a:endParaRPr sz="2400"/>
          </a:p>
        </p:txBody>
      </p:sp>
      <p:sp>
        <p:nvSpPr>
          <p:cNvPr id="1786" name="Shape 1786"/>
          <p:cNvSpPr txBox="1"/>
          <p:nvPr>
            <p:ph idx="1" type="body"/>
          </p:nvPr>
        </p:nvSpPr>
        <p:spPr>
          <a:xfrm>
            <a:off x="311700" y="1304875"/>
            <a:ext cx="8520600" cy="2268900"/>
          </a:xfrm>
          <a:prstGeom prst="rect">
            <a:avLst/>
          </a:prstGeom>
          <a:solidFill>
            <a:srgbClr val="FFFFFF"/>
          </a:solidFill>
          <a:ln cap="flat" cmpd="sng" w="9525">
            <a:solidFill>
              <a:srgbClr val="000000"/>
            </a:solidFill>
            <a:prstDash val="solid"/>
            <a:round/>
            <a:headEnd len="med" w="med" type="none"/>
            <a:tailEnd len="med" w="med" type="none"/>
          </a:ln>
        </p:spPr>
        <p:txBody>
          <a:bodyPr anchorCtr="0" anchor="t" bIns="91425" lIns="91425" rIns="91425" wrap="square" tIns="91425">
            <a:noAutofit/>
          </a:bodyPr>
          <a:lstStyle/>
          <a:p>
            <a:pPr lvl="0" rtl="0">
              <a:spcBef>
                <a:spcPts val="0"/>
              </a:spcBef>
              <a:buNone/>
            </a:pPr>
            <a:r>
              <a:rPr lang="en" sz="1400">
                <a:solidFill>
                  <a:srgbClr val="000000"/>
                </a:solidFill>
              </a:rPr>
              <a:t>Most frequently used apps by Uber users (basis cross app usage) also shows that Travel, Dining and Movies are 3 out of the top 5 categories of apps they use</a:t>
            </a:r>
          </a:p>
          <a:p>
            <a:pPr indent="-317500" lvl="0" marL="457200" rtl="0">
              <a:spcBef>
                <a:spcPts val="0"/>
              </a:spcBef>
              <a:spcAft>
                <a:spcPts val="0"/>
              </a:spcAft>
              <a:buClr>
                <a:srgbClr val="000000"/>
              </a:buClr>
              <a:buSzPts val="1400"/>
              <a:buChar char="●"/>
            </a:pPr>
            <a:r>
              <a:rPr lang="en" sz="1400">
                <a:solidFill>
                  <a:srgbClr val="000000"/>
                </a:solidFill>
              </a:rPr>
              <a:t>Entertainment - Hotstar, Bookmyshow</a:t>
            </a:r>
          </a:p>
          <a:p>
            <a:pPr indent="-317500" lvl="0" marL="457200" rtl="0">
              <a:spcBef>
                <a:spcPts val="0"/>
              </a:spcBef>
              <a:spcAft>
                <a:spcPts val="0"/>
              </a:spcAft>
              <a:buClr>
                <a:srgbClr val="000000"/>
              </a:buClr>
              <a:buSzPts val="1400"/>
              <a:buChar char="●"/>
            </a:pPr>
            <a:r>
              <a:rPr lang="en" sz="1400">
                <a:solidFill>
                  <a:srgbClr val="000000"/>
                </a:solidFill>
              </a:rPr>
              <a:t>Finance - HDFC, Amex</a:t>
            </a:r>
          </a:p>
          <a:p>
            <a:pPr indent="-317500" lvl="0" marL="457200" rtl="0">
              <a:spcBef>
                <a:spcPts val="0"/>
              </a:spcBef>
              <a:spcAft>
                <a:spcPts val="0"/>
              </a:spcAft>
              <a:buClr>
                <a:srgbClr val="000000"/>
              </a:buClr>
              <a:buSzPts val="1400"/>
              <a:buChar char="●"/>
            </a:pPr>
            <a:r>
              <a:rPr lang="en" sz="1400">
                <a:solidFill>
                  <a:srgbClr val="000000"/>
                </a:solidFill>
              </a:rPr>
              <a:t>Food &amp; Drink - Swiggy, Zomato</a:t>
            </a:r>
          </a:p>
          <a:p>
            <a:pPr indent="-317500" lvl="0" marL="457200" rtl="0">
              <a:spcBef>
                <a:spcPts val="0"/>
              </a:spcBef>
              <a:spcAft>
                <a:spcPts val="0"/>
              </a:spcAft>
              <a:buClr>
                <a:srgbClr val="000000"/>
              </a:buClr>
              <a:buSzPts val="1400"/>
              <a:buChar char="●"/>
            </a:pPr>
            <a:r>
              <a:rPr lang="en" sz="1400">
                <a:solidFill>
                  <a:srgbClr val="000000"/>
                </a:solidFill>
              </a:rPr>
              <a:t>Travel - Goibibo, Jetairways</a:t>
            </a:r>
          </a:p>
          <a:p>
            <a:pPr indent="-317500" lvl="0" marL="457200" rtl="0">
              <a:spcBef>
                <a:spcPts val="0"/>
              </a:spcBef>
              <a:spcAft>
                <a:spcPts val="0"/>
              </a:spcAft>
              <a:buClr>
                <a:srgbClr val="000000"/>
              </a:buClr>
              <a:buSzPts val="1400"/>
              <a:buChar char="●"/>
            </a:pPr>
            <a:r>
              <a:rPr lang="en" sz="1400">
                <a:solidFill>
                  <a:srgbClr val="000000"/>
                </a:solidFill>
              </a:rPr>
              <a:t>Travel 2 - Zoom car, BlaBlacar</a:t>
            </a:r>
          </a:p>
          <a:p>
            <a:pPr indent="-317500" lvl="0" marL="457200" rtl="0">
              <a:spcBef>
                <a:spcPts val="0"/>
              </a:spcBef>
              <a:buClr>
                <a:srgbClr val="000000"/>
              </a:buClr>
              <a:buSzPts val="1400"/>
              <a:buChar char="●"/>
            </a:pPr>
            <a:r>
              <a:rPr lang="en" sz="1400">
                <a:solidFill>
                  <a:srgbClr val="000000"/>
                </a:solidFill>
              </a:rPr>
              <a:t>Shopping/ Lifestyle - Paytm, Amazon, My Airtel, BigBasket</a:t>
            </a:r>
          </a:p>
          <a:p>
            <a:pPr lvl="0" rtl="0">
              <a:spcBef>
                <a:spcPts val="0"/>
              </a:spcBef>
              <a:buNone/>
            </a:pPr>
            <a:r>
              <a:t/>
            </a:r>
            <a:endParaRPr sz="14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Shape 411"/>
          <p:cNvSpPr txBox="1"/>
          <p:nvPr>
            <p:ph idx="1" type="body"/>
          </p:nvPr>
        </p:nvSpPr>
        <p:spPr>
          <a:xfrm>
            <a:off x="193775" y="4421825"/>
            <a:ext cx="8807100" cy="550800"/>
          </a:xfrm>
          <a:prstGeom prst="rect">
            <a:avLst/>
          </a:prstGeom>
        </p:spPr>
        <p:txBody>
          <a:bodyPr anchorCtr="0" anchor="ctr" bIns="91425" lIns="91425" rIns="91425" wrap="square" tIns="91425">
            <a:noAutofit/>
          </a:bodyPr>
          <a:lstStyle/>
          <a:p>
            <a:pPr lvl="0" rtl="0">
              <a:lnSpc>
                <a:spcPct val="150000"/>
              </a:lnSpc>
              <a:spcBef>
                <a:spcPts val="0"/>
              </a:spcBef>
              <a:buNone/>
            </a:pPr>
            <a:r>
              <a:rPr lang="en" sz="1200" u="sng">
                <a:solidFill>
                  <a:schemeClr val="dk1"/>
                </a:solidFill>
              </a:rPr>
              <a:t>Next Steps</a:t>
            </a:r>
          </a:p>
          <a:p>
            <a:pPr indent="-304800" lvl="0" marL="457200" rtl="0">
              <a:lnSpc>
                <a:spcPct val="150000"/>
              </a:lnSpc>
              <a:spcBef>
                <a:spcPts val="0"/>
              </a:spcBef>
              <a:buClr>
                <a:schemeClr val="dk1"/>
              </a:buClr>
              <a:buSzPts val="1200"/>
              <a:buChar char="●"/>
            </a:pPr>
            <a:r>
              <a:rPr lang="en" sz="1200">
                <a:solidFill>
                  <a:schemeClr val="dk1"/>
                </a:solidFill>
              </a:rPr>
              <a:t>Analyze patterns from time series data, to develop deeper understanding of patterns on service levels at customer level</a:t>
            </a:r>
          </a:p>
        </p:txBody>
      </p:sp>
      <p:sp>
        <p:nvSpPr>
          <p:cNvPr id="412" name="Shape 412"/>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Minimum service level guarantee to deliver as a platform</a:t>
            </a:r>
          </a:p>
        </p:txBody>
      </p:sp>
      <p:graphicFrame>
        <p:nvGraphicFramePr>
          <p:cNvPr id="413" name="Shape 413"/>
          <p:cNvGraphicFramePr/>
          <p:nvPr/>
        </p:nvGraphicFramePr>
        <p:xfrm>
          <a:off x="1562100" y="739375"/>
          <a:ext cx="3000000" cy="3000000"/>
        </p:xfrm>
        <a:graphic>
          <a:graphicData uri="http://schemas.openxmlformats.org/drawingml/2006/table">
            <a:tbl>
              <a:tblPr>
                <a:noFill/>
                <a:tableStyleId>{48737297-9C99-489F-A898-F8D5AF59E813}</a:tableStyleId>
              </a:tblPr>
              <a:tblGrid>
                <a:gridCol w="1767325"/>
                <a:gridCol w="2192475"/>
                <a:gridCol w="2356800"/>
              </a:tblGrid>
              <a:tr h="371250">
                <a:tc>
                  <a:txBody>
                    <a:bodyPr>
                      <a:noAutofit/>
                    </a:bodyPr>
                    <a:lstStyle/>
                    <a:p>
                      <a:pPr lvl="0" rtl="0">
                        <a:spcBef>
                          <a:spcPts val="0"/>
                        </a:spcBef>
                        <a:buNone/>
                      </a:pPr>
                      <a:r>
                        <a:rPr b="1" lang="en" sz="1200"/>
                        <a:t>Category</a:t>
                      </a:r>
                    </a:p>
                  </a:txBody>
                  <a:tcPr marT="91425" marB="91425" marR="91425" marL="91425"/>
                </a:tc>
                <a:tc>
                  <a:txBody>
                    <a:bodyPr>
                      <a:noAutofit/>
                    </a:bodyPr>
                    <a:lstStyle/>
                    <a:p>
                      <a:pPr lvl="0">
                        <a:spcBef>
                          <a:spcPts val="0"/>
                        </a:spcBef>
                        <a:buNone/>
                      </a:pPr>
                      <a:r>
                        <a:rPr b="1" lang="en" sz="1200"/>
                        <a:t>Metric</a:t>
                      </a:r>
                    </a:p>
                  </a:txBody>
                  <a:tcPr marT="91425" marB="91425" marR="91425" marL="91425"/>
                </a:tc>
                <a:tc>
                  <a:txBody>
                    <a:bodyPr>
                      <a:noAutofit/>
                    </a:bodyPr>
                    <a:lstStyle/>
                    <a:p>
                      <a:pPr lvl="0">
                        <a:spcBef>
                          <a:spcPts val="0"/>
                        </a:spcBef>
                        <a:buNone/>
                      </a:pPr>
                      <a:r>
                        <a:rPr b="1" lang="en" sz="1200"/>
                        <a:t>Minimum SLA threshold</a:t>
                      </a:r>
                    </a:p>
                  </a:txBody>
                  <a:tcPr marT="91425" marB="91425" marR="91425" marL="91425">
                    <a:lnB cap="flat" cmpd="sng" w="9525">
                      <a:solidFill>
                        <a:srgbClr val="9E9E9E"/>
                      </a:solidFill>
                      <a:prstDash val="solid"/>
                      <a:round/>
                      <a:headEnd len="med" w="med" type="none"/>
                      <a:tailEnd len="med" w="med" type="none"/>
                    </a:lnB>
                  </a:tcPr>
                </a:tc>
              </a:tr>
              <a:tr h="371250">
                <a:tc rowSpan="3">
                  <a:txBody>
                    <a:bodyPr>
                      <a:noAutofit/>
                    </a:bodyPr>
                    <a:lstStyle/>
                    <a:p>
                      <a:pPr lvl="0" rtl="0">
                        <a:spcBef>
                          <a:spcPts val="0"/>
                        </a:spcBef>
                        <a:buNone/>
                      </a:pPr>
                      <a:r>
                        <a:rPr lang="en" sz="1200"/>
                        <a:t>Availability</a:t>
                      </a:r>
                    </a:p>
                  </a:txBody>
                  <a:tcPr marT="91425" marB="91425" marR="91425" marL="91425">
                    <a:lnB cap="flat" cmpd="sng" w="9525">
                      <a:solidFill>
                        <a:srgbClr val="9E9E9E"/>
                      </a:solidFill>
                      <a:prstDash val="solid"/>
                      <a:round/>
                      <a:headEnd len="med" w="med" type="none"/>
                      <a:tailEnd len="med" w="med" type="none"/>
                    </a:lnB>
                  </a:tcPr>
                </a:tc>
                <a:tc>
                  <a:txBody>
                    <a:bodyPr>
                      <a:noAutofit/>
                    </a:bodyPr>
                    <a:lstStyle/>
                    <a:p>
                      <a:pPr lvl="0">
                        <a:spcBef>
                          <a:spcPts val="0"/>
                        </a:spcBef>
                        <a:buNone/>
                      </a:pPr>
                      <a:r>
                        <a:rPr lang="en" sz="1200"/>
                        <a:t>Availability</a:t>
                      </a:r>
                    </a:p>
                  </a:txBody>
                  <a:tcPr marT="91425" marB="91425" marR="91425" marL="91425">
                    <a:lnR cap="flat" cmpd="sng" w="9525">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&gt;87%</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71250">
                <a:tc vMerge="1"/>
                <a:tc>
                  <a:txBody>
                    <a:bodyPr>
                      <a:noAutofit/>
                    </a:bodyPr>
                    <a:lstStyle/>
                    <a:p>
                      <a:pPr lvl="0" rtl="0">
                        <a:spcBef>
                          <a:spcPts val="0"/>
                        </a:spcBef>
                        <a:buNone/>
                      </a:pPr>
                      <a:r>
                        <a:rPr lang="en" sz="1200"/>
                        <a:t>DDD</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&lt;35% &amp; &lt; 80%</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71250">
                <a:tc vMerge="1"/>
                <a:tc>
                  <a:txBody>
                    <a:bodyPr>
                      <a:noAutofit/>
                    </a:bodyPr>
                    <a:lstStyle/>
                    <a:p>
                      <a:pPr lvl="0" rtl="0">
                        <a:spcBef>
                          <a:spcPts val="0"/>
                        </a:spcBef>
                        <a:buNone/>
                      </a:pPr>
                      <a:r>
                        <a:rPr lang="en" sz="1200"/>
                        <a:t>Stockout</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&lt;13%</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71250">
                <a:tc>
                  <a:txBody>
                    <a:bodyPr>
                      <a:noAutofit/>
                    </a:bodyPr>
                    <a:lstStyle/>
                    <a:p>
                      <a:pPr lvl="0" rtl="0">
                        <a:spcBef>
                          <a:spcPts val="0"/>
                        </a:spcBef>
                        <a:buNone/>
                      </a:pPr>
                      <a:r>
                        <a:rPr lang="en" sz="1200"/>
                        <a:t>Quality of availability</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Discovery ETA</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&lt;5 minutes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71250">
                <a:tc rowSpan="2">
                  <a:txBody>
                    <a:bodyPr>
                      <a:noAutofit/>
                    </a:bodyPr>
                    <a:lstStyle/>
                    <a:p>
                      <a:pPr lvl="0" rtl="0">
                        <a:spcBef>
                          <a:spcPts val="0"/>
                        </a:spcBef>
                        <a:buNone/>
                      </a:pPr>
                      <a:r>
                        <a:rPr lang="en" sz="1200"/>
                        <a:t>Pricing</a:t>
                      </a:r>
                    </a:p>
                  </a:txBody>
                  <a:tcPr marT="91425" marB="91425" marR="91425" marL="91425">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a:spcBef>
                          <a:spcPts val="0"/>
                        </a:spcBef>
                        <a:buNone/>
                      </a:pPr>
                      <a:r>
                        <a:rPr lang="en" sz="1200"/>
                        <a:t>Peak multiplier</a:t>
                      </a:r>
                    </a:p>
                  </a:txBody>
                  <a:tcPr marT="91425" marB="91425" marR="91425" marL="91425">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tcPr>
                </a:tc>
                <a:tc>
                  <a:txBody>
                    <a:bodyPr>
                      <a:noAutofit/>
                    </a:bodyPr>
                    <a:lstStyle/>
                    <a:p>
                      <a:pPr lvl="0" rtl="0">
                        <a:spcBef>
                          <a:spcPts val="0"/>
                        </a:spcBef>
                        <a:buNone/>
                      </a:pPr>
                      <a:r>
                        <a:rPr lang="en" sz="1200"/>
                        <a:t>&lt;1.2</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71250">
                <a:tc vMerge="1"/>
                <a:tc>
                  <a:txBody>
                    <a:bodyPr>
                      <a:noAutofit/>
                    </a:bodyPr>
                    <a:lstStyle/>
                    <a:p>
                      <a:pPr lvl="0">
                        <a:spcBef>
                          <a:spcPts val="0"/>
                        </a:spcBef>
                        <a:buNone/>
                      </a:pPr>
                      <a:r>
                        <a:rPr lang="en" sz="1200"/>
                        <a:t>Blended rate</a:t>
                      </a:r>
                    </a:p>
                  </a:txBody>
                  <a:tcPr marT="91425" marB="91425" marR="91425" marL="91425">
                    <a:lnR cap="flat" cmpd="sng" w="9525">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&lt;10 &amp; &lt;27</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71250">
                <a:tc rowSpan="2">
                  <a:txBody>
                    <a:bodyPr>
                      <a:noAutofit/>
                    </a:bodyPr>
                    <a:lstStyle/>
                    <a:p>
                      <a:pPr lvl="0" rtl="0">
                        <a:spcBef>
                          <a:spcPts val="0"/>
                        </a:spcBef>
                        <a:buNone/>
                      </a:pPr>
                      <a:r>
                        <a:rPr lang="en" sz="1200"/>
                        <a:t>Reliability</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Absolute </a:t>
                      </a:r>
                      <a:r>
                        <a:rPr lang="en" sz="1200"/>
                        <a:t>Delay</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&lt;3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71250">
                <a:tc vMerge="1"/>
                <a:tc>
                  <a:txBody>
                    <a:bodyPr>
                      <a:noAutofit/>
                    </a:bodyPr>
                    <a:lstStyle/>
                    <a:p>
                      <a:pPr lvl="0" rtl="0">
                        <a:spcBef>
                          <a:spcPts val="0"/>
                        </a:spcBef>
                        <a:buNone/>
                      </a:pPr>
                      <a:r>
                        <a:rPr lang="en" sz="1200"/>
                        <a:t>Absolute Trust</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&lt;5 minutes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bl>
          </a:graphicData>
        </a:graphic>
      </p:graphicFrame>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0" name="Shape 1790"/>
        <p:cNvGrpSpPr/>
        <p:nvPr/>
      </p:nvGrpSpPr>
      <p:grpSpPr>
        <a:xfrm>
          <a:off x="0" y="0"/>
          <a:ext cx="0" cy="0"/>
          <a:chOff x="0" y="0"/>
          <a:chExt cx="0" cy="0"/>
        </a:xfrm>
      </p:grpSpPr>
      <p:sp>
        <p:nvSpPr>
          <p:cNvPr id="1791" name="Shape 1791"/>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t>Proposed redesign of Select</a:t>
            </a:r>
          </a:p>
        </p:txBody>
      </p:sp>
      <p:sp>
        <p:nvSpPr>
          <p:cNvPr id="1792" name="Shape 1792"/>
          <p:cNvSpPr txBox="1"/>
          <p:nvPr/>
        </p:nvSpPr>
        <p:spPr>
          <a:xfrm>
            <a:off x="213150" y="578350"/>
            <a:ext cx="8451300" cy="2976900"/>
          </a:xfrm>
          <a:prstGeom prst="rect">
            <a:avLst/>
          </a:prstGeom>
          <a:noFill/>
          <a:ln>
            <a:noFill/>
          </a:ln>
        </p:spPr>
        <p:txBody>
          <a:bodyPr anchorCtr="0" anchor="t" bIns="91425" lIns="91425" rIns="91425" wrap="square" tIns="91425">
            <a:noAutofit/>
          </a:bodyPr>
          <a:lstStyle/>
          <a:p>
            <a:pPr lvl="0" marR="0" rtl="0" algn="l">
              <a:lnSpc>
                <a:spcPct val="150000"/>
              </a:lnSpc>
              <a:spcBef>
                <a:spcPts val="0"/>
              </a:spcBef>
              <a:spcAft>
                <a:spcPts val="0"/>
              </a:spcAft>
              <a:buNone/>
            </a:pPr>
            <a:r>
              <a:rPr b="1" lang="en" sz="1200"/>
              <a:t>Key customer value proposition:</a:t>
            </a:r>
          </a:p>
          <a:p>
            <a:pPr indent="-304800" lvl="0" marL="457200" marR="0" rtl="0" algn="l">
              <a:lnSpc>
                <a:spcPct val="150000"/>
              </a:lnSpc>
              <a:spcBef>
                <a:spcPts val="0"/>
              </a:spcBef>
              <a:spcAft>
                <a:spcPts val="0"/>
              </a:spcAft>
              <a:buSzPts val="1200"/>
              <a:buAutoNum type="arabicPeriod"/>
            </a:pPr>
            <a:r>
              <a:rPr b="1" lang="en" sz="1200"/>
              <a:t>Service differentiation: </a:t>
            </a:r>
            <a:r>
              <a:rPr lang="en" sz="1200"/>
              <a:t>Priority availability and better quality drivers</a:t>
            </a:r>
          </a:p>
          <a:p>
            <a:pPr indent="-304800" lvl="0" marL="457200" marR="0" rtl="0" algn="l">
              <a:lnSpc>
                <a:spcPct val="150000"/>
              </a:lnSpc>
              <a:spcBef>
                <a:spcPts val="0"/>
              </a:spcBef>
              <a:spcAft>
                <a:spcPts val="0"/>
              </a:spcAft>
              <a:buSzPts val="1200"/>
              <a:buAutoNum type="arabicPeriod"/>
            </a:pPr>
            <a:r>
              <a:rPr b="1" lang="en" sz="1200"/>
              <a:t>Flat fare for ‘most commonly’ taken trips: </a:t>
            </a:r>
            <a:r>
              <a:rPr lang="en" sz="1200"/>
              <a:t>Higher Perceived Value for flat fare &gt;&gt;&gt;&gt; No Peak</a:t>
            </a:r>
          </a:p>
          <a:p>
            <a:pPr indent="-304800" lvl="0" marL="457200" marR="0" rtl="0" algn="l">
              <a:lnSpc>
                <a:spcPct val="150000"/>
              </a:lnSpc>
              <a:spcBef>
                <a:spcPts val="0"/>
              </a:spcBef>
              <a:spcAft>
                <a:spcPts val="0"/>
              </a:spcAft>
              <a:buSzPts val="1200"/>
              <a:buAutoNum type="arabicPeriod"/>
            </a:pPr>
            <a:r>
              <a:rPr b="1" lang="en" sz="1200"/>
              <a:t>All categories at same fare </a:t>
            </a:r>
            <a:r>
              <a:rPr lang="en" sz="1200"/>
              <a:t>to upsell Prime/ deliver best experience to premium customer</a:t>
            </a:r>
          </a:p>
          <a:p>
            <a:pPr indent="-304800" lvl="1" marL="914400" marR="0" rtl="0" algn="l">
              <a:lnSpc>
                <a:spcPct val="150000"/>
              </a:lnSpc>
              <a:spcBef>
                <a:spcPts val="0"/>
              </a:spcBef>
              <a:spcAft>
                <a:spcPts val="0"/>
              </a:spcAft>
              <a:buSzPts val="1200"/>
              <a:buAutoNum type="alphaLcPeriod"/>
            </a:pPr>
            <a:r>
              <a:rPr lang="en" sz="1200"/>
              <a:t>To add Micro into the umbrella of Select</a:t>
            </a:r>
          </a:p>
          <a:p>
            <a:pPr indent="-304800" lvl="0" marL="457200" marR="0" rtl="0" algn="l">
              <a:lnSpc>
                <a:spcPct val="150000"/>
              </a:lnSpc>
              <a:spcBef>
                <a:spcPts val="0"/>
              </a:spcBef>
              <a:spcAft>
                <a:spcPts val="0"/>
              </a:spcAft>
              <a:buSzPts val="1200"/>
              <a:buAutoNum type="arabicPeriod"/>
            </a:pPr>
            <a:r>
              <a:rPr b="1" lang="en" sz="1200"/>
              <a:t>Value-added services</a:t>
            </a:r>
            <a:r>
              <a:rPr lang="en" sz="1200"/>
              <a:t> e.g., Airport lounge access, Cleartrip</a:t>
            </a:r>
          </a:p>
          <a:p>
            <a:pPr lvl="0" marR="0" rtl="0" algn="l">
              <a:lnSpc>
                <a:spcPct val="150000"/>
              </a:lnSpc>
              <a:spcBef>
                <a:spcPts val="0"/>
              </a:spcBef>
              <a:spcAft>
                <a:spcPts val="0"/>
              </a:spcAft>
              <a:buNone/>
            </a:pPr>
            <a:r>
              <a:rPr b="1" lang="en" sz="1200"/>
              <a:t>Key features to increase acceptance: </a:t>
            </a:r>
          </a:p>
          <a:p>
            <a:pPr indent="-304800" lvl="0" marL="457200" marR="0" rtl="0" algn="l">
              <a:lnSpc>
                <a:spcPct val="150000"/>
              </a:lnSpc>
              <a:spcBef>
                <a:spcPts val="0"/>
              </a:spcBef>
              <a:spcAft>
                <a:spcPts val="0"/>
              </a:spcAft>
              <a:buSzPts val="1200"/>
              <a:buAutoNum type="arabicPeriod"/>
            </a:pPr>
            <a:r>
              <a:rPr b="1" lang="en" sz="1200"/>
              <a:t>Approachable price</a:t>
            </a:r>
            <a:r>
              <a:rPr lang="en" sz="1200"/>
              <a:t> </a:t>
            </a:r>
            <a:r>
              <a:rPr b="1" lang="en" sz="1200"/>
              <a:t>point </a:t>
            </a:r>
            <a:r>
              <a:rPr lang="en" sz="1200"/>
              <a:t>- based on preferred trip size</a:t>
            </a:r>
          </a:p>
          <a:p>
            <a:pPr indent="-304800" lvl="0" marL="457200" marR="0" rtl="0" algn="l">
              <a:lnSpc>
                <a:spcPct val="150000"/>
              </a:lnSpc>
              <a:spcBef>
                <a:spcPts val="0"/>
              </a:spcBef>
              <a:spcAft>
                <a:spcPts val="0"/>
              </a:spcAft>
              <a:buSzPts val="1200"/>
              <a:buAutoNum type="arabicPeriod"/>
            </a:pPr>
            <a:r>
              <a:rPr b="1" lang="en" sz="1200"/>
              <a:t>Induce trial/ reduce barrier to adoption</a:t>
            </a:r>
            <a:r>
              <a:rPr lang="en" sz="1200"/>
              <a:t> - Ride level packages (5/10/20) - </a:t>
            </a:r>
            <a:r>
              <a:rPr i="1" lang="en" sz="1200"/>
              <a:t>shampoo sachet</a:t>
            </a:r>
          </a:p>
          <a:p>
            <a:pPr lvl="0" marR="0" rtl="0" algn="l">
              <a:lnSpc>
                <a:spcPct val="150000"/>
              </a:lnSpc>
              <a:spcBef>
                <a:spcPts val="0"/>
              </a:spcBef>
              <a:spcAft>
                <a:spcPts val="0"/>
              </a:spcAft>
              <a:buNone/>
            </a:pPr>
            <a:r>
              <a:rPr b="1" lang="en" sz="1200"/>
              <a:t>Key feature to maintain economics:</a:t>
            </a:r>
            <a:r>
              <a:rPr lang="en" sz="1200"/>
              <a:t> Capping burn on high peak multiplier rides - limit burn due to outliers</a:t>
            </a:r>
          </a:p>
        </p:txBody>
      </p:sp>
      <p:graphicFrame>
        <p:nvGraphicFramePr>
          <p:cNvPr id="1793" name="Shape 1793"/>
          <p:cNvGraphicFramePr/>
          <p:nvPr/>
        </p:nvGraphicFramePr>
        <p:xfrm>
          <a:off x="628875" y="3443500"/>
          <a:ext cx="3000000" cy="3000000"/>
        </p:xfrm>
        <a:graphic>
          <a:graphicData uri="http://schemas.openxmlformats.org/drawingml/2006/table">
            <a:tbl>
              <a:tblPr>
                <a:noFill/>
                <a:tableStyleId>{CF214DF8-9EB9-4027-8DC9-FBF5C9B6CFFA}</a:tableStyleId>
              </a:tblPr>
              <a:tblGrid>
                <a:gridCol w="951500"/>
                <a:gridCol w="987750"/>
                <a:gridCol w="1126250"/>
                <a:gridCol w="1025600"/>
                <a:gridCol w="885825"/>
              </a:tblGrid>
              <a:tr h="251450">
                <a:tc>
                  <a:txBody>
                    <a:bodyPr>
                      <a:noAutofit/>
                    </a:bodyPr>
                    <a:lstStyle/>
                    <a:p>
                      <a:pPr indent="0" lvl="0" marL="0" marR="0" rtl="0" algn="ctr">
                        <a:lnSpc>
                          <a:spcPct val="115000"/>
                        </a:lnSpc>
                        <a:spcBef>
                          <a:spcPts val="0"/>
                        </a:spcBef>
                        <a:spcAft>
                          <a:spcPts val="0"/>
                        </a:spcAft>
                        <a:buNone/>
                      </a:pPr>
                      <a:r>
                        <a:rPr b="1" lang="en" sz="800"/>
                        <a:t>4 Packages</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gridSpan="4">
                  <a:txBody>
                    <a:bodyPr>
                      <a:noAutofit/>
                    </a:bodyPr>
                    <a:lstStyle/>
                    <a:p>
                      <a:pPr lvl="0" rtl="0" algn="ctr">
                        <a:lnSpc>
                          <a:spcPct val="115000"/>
                        </a:lnSpc>
                        <a:spcBef>
                          <a:spcPts val="0"/>
                        </a:spcBef>
                        <a:buNone/>
                      </a:pPr>
                      <a:r>
                        <a:rPr lang="en" sz="800"/>
                        <a:t>Select</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hMerge="1"/>
                <a:tc hMerge="1"/>
                <a:tc hMerge="1"/>
              </a:tr>
              <a:tr h="200025">
                <a:tc>
                  <a:txBody>
                    <a:bodyPr>
                      <a:noAutofit/>
                    </a:bodyPr>
                    <a:lstStyle/>
                    <a:p>
                      <a:pPr lvl="0" rtl="0" algn="ctr">
                        <a:lnSpc>
                          <a:spcPct val="115000"/>
                        </a:lnSpc>
                        <a:spcBef>
                          <a:spcPts val="0"/>
                        </a:spcBef>
                        <a:buNone/>
                      </a:pPr>
                      <a:r>
                        <a:rPr lang="en" sz="800"/>
                        <a:t>Km\ Category</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Micro</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Mini</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Prime</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Airport Lounge**</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r>
              <a:tr h="200025">
                <a:tc>
                  <a:txBody>
                    <a:bodyPr>
                      <a:noAutofit/>
                    </a:bodyPr>
                    <a:lstStyle/>
                    <a:p>
                      <a:pPr lvl="0" rtl="0" algn="ctr">
                        <a:lnSpc>
                          <a:spcPct val="115000"/>
                        </a:lnSpc>
                        <a:spcBef>
                          <a:spcPts val="0"/>
                        </a:spcBef>
                        <a:buNone/>
                      </a:pPr>
                      <a:r>
                        <a:rPr lang="en" sz="800"/>
                        <a:t>Upto 5Km</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c gridSpan="3">
                  <a:txBody>
                    <a:bodyPr>
                      <a:noAutofit/>
                    </a:bodyPr>
                    <a:lstStyle/>
                    <a:p>
                      <a:pPr lvl="0" rtl="0" algn="ctr">
                        <a:lnSpc>
                          <a:spcPct val="115000"/>
                        </a:lnSpc>
                        <a:spcBef>
                          <a:spcPts val="0"/>
                        </a:spcBef>
                        <a:buNone/>
                      </a:pPr>
                      <a:r>
                        <a:rPr lang="en" sz="800"/>
                        <a:t>Flat Fare 1</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c hMerge="1"/>
                <a:tc hMerge="1"/>
                <a:tc>
                  <a:txBody>
                    <a:bodyPr>
                      <a:noAutofit/>
                    </a:bodyPr>
                    <a:lstStyle/>
                    <a:p>
                      <a:pPr lvl="0" rtl="0" algn="ctr">
                        <a:lnSpc>
                          <a:spcPct val="115000"/>
                        </a:lnSpc>
                        <a:spcBef>
                          <a:spcPts val="0"/>
                        </a:spcBef>
                        <a:buNone/>
                      </a:pPr>
                      <a:r>
                        <a:rPr lang="en" sz="800">
                          <a:solidFill>
                            <a:schemeClr val="dk1"/>
                          </a:solidFill>
                        </a:rPr>
                        <a:t>Once/month</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r>
              <a:tr h="200025">
                <a:tc>
                  <a:txBody>
                    <a:bodyPr>
                      <a:noAutofit/>
                    </a:bodyPr>
                    <a:lstStyle/>
                    <a:p>
                      <a:pPr lvl="0" rtl="0" algn="ctr">
                        <a:lnSpc>
                          <a:spcPct val="115000"/>
                        </a:lnSpc>
                        <a:spcBef>
                          <a:spcPts val="0"/>
                        </a:spcBef>
                        <a:buNone/>
                      </a:pPr>
                      <a:r>
                        <a:rPr lang="en" sz="800"/>
                        <a:t>Upto 10Km</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c gridSpan="3">
                  <a:txBody>
                    <a:bodyPr>
                      <a:noAutofit/>
                    </a:bodyPr>
                    <a:lstStyle/>
                    <a:p>
                      <a:pPr lvl="0" rtl="0" algn="ctr">
                        <a:lnSpc>
                          <a:spcPct val="115000"/>
                        </a:lnSpc>
                        <a:spcBef>
                          <a:spcPts val="0"/>
                        </a:spcBef>
                        <a:buNone/>
                      </a:pPr>
                      <a:r>
                        <a:rPr lang="en" sz="800">
                          <a:solidFill>
                            <a:schemeClr val="dk1"/>
                          </a:solidFill>
                        </a:rPr>
                        <a:t>Flat Fare 2</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c hMerge="1"/>
                <a:tc hMerge="1"/>
                <a:tc>
                  <a:txBody>
                    <a:bodyPr>
                      <a:noAutofit/>
                    </a:bodyPr>
                    <a:lstStyle/>
                    <a:p>
                      <a:pPr lvl="0" rtl="0" algn="ctr">
                        <a:lnSpc>
                          <a:spcPct val="115000"/>
                        </a:lnSpc>
                        <a:spcBef>
                          <a:spcPts val="0"/>
                        </a:spcBef>
                        <a:buNone/>
                      </a:pPr>
                      <a:r>
                        <a:rPr lang="en" sz="800">
                          <a:solidFill>
                            <a:schemeClr val="dk1"/>
                          </a:solidFill>
                        </a:rPr>
                        <a:t>Once/month</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r>
              <a:tr h="200025">
                <a:tc>
                  <a:txBody>
                    <a:bodyPr>
                      <a:noAutofit/>
                    </a:bodyPr>
                    <a:lstStyle/>
                    <a:p>
                      <a:pPr lvl="0" rtl="0" algn="ctr">
                        <a:lnSpc>
                          <a:spcPct val="115000"/>
                        </a:lnSpc>
                        <a:spcBef>
                          <a:spcPts val="0"/>
                        </a:spcBef>
                        <a:buNone/>
                      </a:pPr>
                      <a:r>
                        <a:rPr lang="en" sz="800"/>
                        <a:t>Upto 15Km</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c gridSpan="3">
                  <a:txBody>
                    <a:bodyPr>
                      <a:noAutofit/>
                    </a:bodyPr>
                    <a:lstStyle/>
                    <a:p>
                      <a:pPr lvl="0" rtl="0" algn="ctr">
                        <a:lnSpc>
                          <a:spcPct val="115000"/>
                        </a:lnSpc>
                        <a:spcBef>
                          <a:spcPts val="0"/>
                        </a:spcBef>
                        <a:buNone/>
                      </a:pPr>
                      <a:r>
                        <a:rPr lang="en" sz="800">
                          <a:solidFill>
                            <a:schemeClr val="dk1"/>
                          </a:solidFill>
                        </a:rPr>
                        <a:t>Flat Fare 3</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c hMerge="1"/>
                <a:tc hMerge="1"/>
                <a:tc>
                  <a:txBody>
                    <a:bodyPr>
                      <a:noAutofit/>
                    </a:bodyPr>
                    <a:lstStyle/>
                    <a:p>
                      <a:pPr lvl="0" rtl="0" algn="ctr">
                        <a:lnSpc>
                          <a:spcPct val="115000"/>
                        </a:lnSpc>
                        <a:spcBef>
                          <a:spcPts val="0"/>
                        </a:spcBef>
                        <a:buNone/>
                      </a:pPr>
                      <a:r>
                        <a:rPr lang="en" sz="800">
                          <a:solidFill>
                            <a:schemeClr val="dk1"/>
                          </a:solidFill>
                        </a:rPr>
                        <a:t>Once/month</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r>
              <a:tr h="200025">
                <a:tc>
                  <a:txBody>
                    <a:bodyPr>
                      <a:noAutofit/>
                    </a:bodyPr>
                    <a:lstStyle/>
                    <a:p>
                      <a:pPr lvl="0" rtl="0" algn="ctr">
                        <a:lnSpc>
                          <a:spcPct val="115000"/>
                        </a:lnSpc>
                        <a:spcBef>
                          <a:spcPts val="0"/>
                        </a:spcBef>
                        <a:buNone/>
                      </a:pPr>
                      <a:r>
                        <a:rPr lang="en" sz="800"/>
                        <a:t>Overall</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c gridSpan="3">
                  <a:txBody>
                    <a:bodyPr>
                      <a:noAutofit/>
                    </a:bodyPr>
                    <a:lstStyle/>
                    <a:p>
                      <a:pPr lvl="0" rtl="0" algn="ctr">
                        <a:lnSpc>
                          <a:spcPct val="115000"/>
                        </a:lnSpc>
                        <a:spcBef>
                          <a:spcPts val="0"/>
                        </a:spcBef>
                        <a:buNone/>
                      </a:pPr>
                      <a:r>
                        <a:rPr lang="en" sz="800">
                          <a:solidFill>
                            <a:schemeClr val="dk1"/>
                          </a:solidFill>
                        </a:rPr>
                        <a:t>Flat Fare upto 5Km, 10Km and 15Km</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c hMerge="1"/>
                <a:tc hMerge="1"/>
                <a:tc>
                  <a:txBody>
                    <a:bodyPr>
                      <a:noAutofit/>
                    </a:bodyPr>
                    <a:lstStyle/>
                    <a:p>
                      <a:pPr lvl="0" rtl="0" algn="ctr">
                        <a:lnSpc>
                          <a:spcPct val="115000"/>
                        </a:lnSpc>
                        <a:spcBef>
                          <a:spcPts val="0"/>
                        </a:spcBef>
                        <a:buNone/>
                      </a:pPr>
                      <a:r>
                        <a:rPr lang="en" sz="800">
                          <a:solidFill>
                            <a:schemeClr val="dk1"/>
                          </a:solidFill>
                        </a:rPr>
                        <a:t>UL</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r>
            </a:tbl>
          </a:graphicData>
        </a:graphic>
      </p:graphicFrame>
      <p:sp>
        <p:nvSpPr>
          <p:cNvPr id="1794" name="Shape 1794"/>
          <p:cNvSpPr txBox="1"/>
          <p:nvPr/>
        </p:nvSpPr>
        <p:spPr>
          <a:xfrm>
            <a:off x="628875" y="4738575"/>
            <a:ext cx="3036000" cy="281400"/>
          </a:xfrm>
          <a:prstGeom prst="rect">
            <a:avLst/>
          </a:prstGeom>
          <a:noFill/>
          <a:ln>
            <a:noFill/>
          </a:ln>
        </p:spPr>
        <p:txBody>
          <a:bodyPr anchorCtr="0" anchor="t" bIns="91425" lIns="91425" rIns="91425" wrap="square" tIns="91425">
            <a:noAutofit/>
          </a:bodyPr>
          <a:lstStyle/>
          <a:p>
            <a:pPr lvl="0" rtl="0">
              <a:spcBef>
                <a:spcPts val="0"/>
              </a:spcBef>
              <a:buNone/>
            </a:pPr>
            <a:r>
              <a:rPr lang="en" sz="1000"/>
              <a:t>**Differential Airport Lounge Offering</a:t>
            </a:r>
          </a:p>
        </p:txBody>
      </p:sp>
      <p:sp>
        <p:nvSpPr>
          <p:cNvPr id="1795" name="Shape 1795"/>
          <p:cNvSpPr txBox="1"/>
          <p:nvPr/>
        </p:nvSpPr>
        <p:spPr>
          <a:xfrm>
            <a:off x="5973100" y="3660600"/>
            <a:ext cx="2374800" cy="974700"/>
          </a:xfrm>
          <a:prstGeom prst="rect">
            <a:avLst/>
          </a:prstGeom>
          <a:noFill/>
          <a:ln>
            <a:noFill/>
          </a:ln>
        </p:spPr>
        <p:txBody>
          <a:bodyPr anchorCtr="0" anchor="t" bIns="91425" lIns="91425" rIns="91425" wrap="square" tIns="91425">
            <a:noAutofit/>
          </a:bodyPr>
          <a:lstStyle/>
          <a:p>
            <a:pPr lvl="0" algn="ctr">
              <a:spcBef>
                <a:spcPts val="0"/>
              </a:spcBef>
              <a:buNone/>
            </a:pPr>
            <a:r>
              <a:rPr lang="en"/>
              <a:t>Flat Fare for Select to be same for all categories and priced </a:t>
            </a:r>
            <a:r>
              <a:rPr b="1" lang="en"/>
              <a:t>between Mini and Prime Fare</a:t>
            </a: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9" name="Shape 1799"/>
        <p:cNvGrpSpPr/>
        <p:nvPr/>
      </p:nvGrpSpPr>
      <p:grpSpPr>
        <a:xfrm>
          <a:off x="0" y="0"/>
          <a:ext cx="0" cy="0"/>
          <a:chOff x="0" y="0"/>
          <a:chExt cx="0" cy="0"/>
        </a:xfrm>
      </p:grpSpPr>
      <p:sp>
        <p:nvSpPr>
          <p:cNvPr id="1800" name="Shape 1800"/>
          <p:cNvSpPr txBox="1"/>
          <p:nvPr>
            <p:ph type="title"/>
          </p:nvPr>
        </p:nvSpPr>
        <p:spPr>
          <a:xfrm>
            <a:off x="2355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t>Probable construct for external partnership: Cleartrip</a:t>
            </a:r>
          </a:p>
        </p:txBody>
      </p:sp>
      <p:sp>
        <p:nvSpPr>
          <p:cNvPr id="1801" name="Shape 1801"/>
          <p:cNvSpPr txBox="1"/>
          <p:nvPr>
            <p:ph idx="1" type="body"/>
          </p:nvPr>
        </p:nvSpPr>
        <p:spPr>
          <a:xfrm>
            <a:off x="311700" y="847675"/>
            <a:ext cx="8520600" cy="852900"/>
          </a:xfrm>
          <a:prstGeom prst="rect">
            <a:avLst/>
          </a:prstGeom>
        </p:spPr>
        <p:txBody>
          <a:bodyPr anchorCtr="0" anchor="t" bIns="91425" lIns="91425" rIns="91425" wrap="square" tIns="91425">
            <a:noAutofit/>
          </a:bodyPr>
          <a:lstStyle/>
          <a:p>
            <a:pPr indent="-317500" lvl="0" marL="457200" rtl="0">
              <a:spcBef>
                <a:spcPts val="0"/>
              </a:spcBef>
              <a:buSzPts val="1400"/>
              <a:buChar char="-"/>
            </a:pPr>
            <a:r>
              <a:rPr lang="en"/>
              <a:t>Earn Points on every ride</a:t>
            </a:r>
          </a:p>
        </p:txBody>
      </p:sp>
      <p:pic>
        <p:nvPicPr>
          <p:cNvPr id="1802" name="Shape 1802"/>
          <p:cNvPicPr preferRelativeResize="0"/>
          <p:nvPr/>
        </p:nvPicPr>
        <p:blipFill rotWithShape="1">
          <a:blip r:embed="rId3">
            <a:alphaModFix/>
          </a:blip>
          <a:srcRect b="32673" l="0" r="0" t="0"/>
          <a:stretch/>
        </p:blipFill>
        <p:spPr>
          <a:xfrm>
            <a:off x="1519250" y="1785946"/>
            <a:ext cx="6105525" cy="852900"/>
          </a:xfrm>
          <a:prstGeom prst="rect">
            <a:avLst/>
          </a:prstGeom>
          <a:noFill/>
          <a:ln>
            <a:noFill/>
          </a:ln>
        </p:spPr>
      </p:pic>
      <p:pic>
        <p:nvPicPr>
          <p:cNvPr id="1803" name="Shape 1803"/>
          <p:cNvPicPr preferRelativeResize="0"/>
          <p:nvPr/>
        </p:nvPicPr>
        <p:blipFill>
          <a:blip r:embed="rId4">
            <a:alphaModFix/>
          </a:blip>
          <a:stretch>
            <a:fillRect/>
          </a:stretch>
        </p:blipFill>
        <p:spPr>
          <a:xfrm>
            <a:off x="1524000" y="2791246"/>
            <a:ext cx="6105525" cy="1352550"/>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7" name="Shape 1807"/>
        <p:cNvGrpSpPr/>
        <p:nvPr/>
      </p:nvGrpSpPr>
      <p:grpSpPr>
        <a:xfrm>
          <a:off x="0" y="0"/>
          <a:ext cx="0" cy="0"/>
          <a:chOff x="0" y="0"/>
          <a:chExt cx="0" cy="0"/>
        </a:xfrm>
      </p:grpSpPr>
      <p:sp>
        <p:nvSpPr>
          <p:cNvPr id="1808" name="Shape 1808"/>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latin typeface="Roboto"/>
                <a:ea typeface="Roboto"/>
                <a:cs typeface="Roboto"/>
                <a:sym typeface="Roboto"/>
              </a:rPr>
              <a:t>Customer View - Select Packages</a:t>
            </a:r>
          </a:p>
        </p:txBody>
      </p:sp>
      <p:sp>
        <p:nvSpPr>
          <p:cNvPr id="1809" name="Shape 1809"/>
          <p:cNvSpPr txBox="1"/>
          <p:nvPr>
            <p:ph type="title"/>
          </p:nvPr>
        </p:nvSpPr>
        <p:spPr>
          <a:xfrm>
            <a:off x="83100" y="2350025"/>
            <a:ext cx="8520600" cy="572700"/>
          </a:xfrm>
          <a:prstGeom prst="rect">
            <a:avLst/>
          </a:prstGeom>
        </p:spPr>
        <p:txBody>
          <a:bodyPr anchorCtr="0" anchor="t" bIns="91425" lIns="91425" rIns="91425" wrap="square" tIns="91425">
            <a:noAutofit/>
          </a:bodyPr>
          <a:lstStyle/>
          <a:p>
            <a:pPr lvl="0" rtl="0">
              <a:spcBef>
                <a:spcPts val="0"/>
              </a:spcBef>
              <a:buNone/>
            </a:pPr>
            <a:r>
              <a:rPr lang="en" sz="2400">
                <a:latin typeface="Roboto"/>
                <a:ea typeface="Roboto"/>
                <a:cs typeface="Roboto"/>
                <a:sym typeface="Roboto"/>
              </a:rPr>
              <a:t>OLA View - Select Packages</a:t>
            </a:r>
          </a:p>
        </p:txBody>
      </p:sp>
      <p:graphicFrame>
        <p:nvGraphicFramePr>
          <p:cNvPr id="1810" name="Shape 1810"/>
          <p:cNvGraphicFramePr/>
          <p:nvPr/>
        </p:nvGraphicFramePr>
        <p:xfrm>
          <a:off x="285075" y="726750"/>
          <a:ext cx="3000000" cy="3000000"/>
        </p:xfrm>
        <a:graphic>
          <a:graphicData uri="http://schemas.openxmlformats.org/drawingml/2006/table">
            <a:tbl>
              <a:tblPr>
                <a:noFill/>
                <a:tableStyleId>{CF214DF8-9EB9-4027-8DC9-FBF5C9B6CFFA}</a:tableStyleId>
              </a:tblPr>
              <a:tblGrid>
                <a:gridCol w="933450"/>
                <a:gridCol w="933450"/>
                <a:gridCol w="933450"/>
                <a:gridCol w="933450"/>
                <a:gridCol w="1000125"/>
              </a:tblGrid>
              <a:tr h="200025">
                <a:tc>
                  <a:txBody>
                    <a:bodyPr>
                      <a:noAutofit/>
                    </a:bodyPr>
                    <a:lstStyle/>
                    <a:p>
                      <a:pPr lvl="0" rtl="0" algn="ctr">
                        <a:lnSpc>
                          <a:spcPct val="115000"/>
                        </a:lnSpc>
                        <a:spcBef>
                          <a:spcPts val="0"/>
                        </a:spcBef>
                        <a:buNone/>
                      </a:pPr>
                      <a:r>
                        <a:rPr lang="en" sz="900"/>
                        <a:t>Km range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 rides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 rides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20 rides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UL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Upto 5Km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199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299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349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449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Upto 10Km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249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349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449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549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Upto 15Km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249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449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599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699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Overall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299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549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699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799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graphicFrame>
        <p:nvGraphicFramePr>
          <p:cNvPr id="1811" name="Shape 1811"/>
          <p:cNvGraphicFramePr/>
          <p:nvPr/>
        </p:nvGraphicFramePr>
        <p:xfrm>
          <a:off x="285075" y="3161100"/>
          <a:ext cx="3000000" cy="3000000"/>
        </p:xfrm>
        <a:graphic>
          <a:graphicData uri="http://schemas.openxmlformats.org/drawingml/2006/table">
            <a:tbl>
              <a:tblPr>
                <a:noFill/>
                <a:tableStyleId>{CF214DF8-9EB9-4027-8DC9-FBF5C9B6CFFA}</a:tableStyleId>
              </a:tblPr>
              <a:tblGrid>
                <a:gridCol w="762000"/>
                <a:gridCol w="762000"/>
                <a:gridCol w="762000"/>
                <a:gridCol w="762000"/>
                <a:gridCol w="762000"/>
              </a:tblGrid>
              <a:tr h="200025">
                <a:tc>
                  <a:txBody>
                    <a:bodyPr>
                      <a:noAutofit/>
                    </a:bodyPr>
                    <a:lstStyle/>
                    <a:p>
                      <a:pPr lvl="0" rtl="0" algn="ctr">
                        <a:lnSpc>
                          <a:spcPct val="115000"/>
                        </a:lnSpc>
                        <a:spcBef>
                          <a:spcPts val="0"/>
                        </a:spcBef>
                        <a:buNone/>
                      </a:pPr>
                      <a:r>
                        <a:rPr lang="en" sz="900"/>
                        <a:t>Km range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 rides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 rides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20 rides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UL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Upto 5Km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112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114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214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Upto 10Km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123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95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71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171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Upto 15Km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151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206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Overall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117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187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93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193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
        <p:nvSpPr>
          <p:cNvPr id="1812" name="Shape 1812"/>
          <p:cNvSpPr txBox="1"/>
          <p:nvPr/>
        </p:nvSpPr>
        <p:spPr>
          <a:xfrm>
            <a:off x="4416025" y="3227500"/>
            <a:ext cx="4187700" cy="768300"/>
          </a:xfrm>
          <a:prstGeom prst="rect">
            <a:avLst/>
          </a:prstGeom>
          <a:noFill/>
          <a:ln>
            <a:noFill/>
          </a:ln>
        </p:spPr>
        <p:txBody>
          <a:bodyPr anchorCtr="0" anchor="t" bIns="91425" lIns="91425" rIns="91425" wrap="square" tIns="91425">
            <a:noAutofit/>
          </a:bodyPr>
          <a:lstStyle/>
          <a:p>
            <a:pPr lvl="0" rtl="0">
              <a:spcBef>
                <a:spcPts val="0"/>
              </a:spcBef>
              <a:buNone/>
            </a:pPr>
            <a:r>
              <a:rPr b="1" lang="en"/>
              <a:t>Minimum Rs 100 earning per buyer of Select, over and above profitability-neutrality</a:t>
            </a: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6" name="Shape 1816"/>
        <p:cNvGrpSpPr/>
        <p:nvPr/>
      </p:nvGrpSpPr>
      <p:grpSpPr>
        <a:xfrm>
          <a:off x="0" y="0"/>
          <a:ext cx="0" cy="0"/>
          <a:chOff x="0" y="0"/>
          <a:chExt cx="0" cy="0"/>
        </a:xfrm>
      </p:grpSpPr>
      <p:sp>
        <p:nvSpPr>
          <p:cNvPr id="1817" name="Shape 1817"/>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latin typeface="Roboto"/>
                <a:ea typeface="Roboto"/>
                <a:cs typeface="Roboto"/>
                <a:sym typeface="Roboto"/>
              </a:rPr>
              <a:t>Projected Scale with the proposed model </a:t>
            </a:r>
          </a:p>
        </p:txBody>
      </p:sp>
      <p:sp>
        <p:nvSpPr>
          <p:cNvPr id="1818" name="Shape 1818"/>
          <p:cNvSpPr txBox="1"/>
          <p:nvPr/>
        </p:nvSpPr>
        <p:spPr>
          <a:xfrm>
            <a:off x="2504700" y="1524650"/>
            <a:ext cx="3287700" cy="1456500"/>
          </a:xfrm>
          <a:prstGeom prst="rect">
            <a:avLst/>
          </a:prstGeom>
          <a:noFill/>
          <a:ln>
            <a:noFill/>
          </a:ln>
        </p:spPr>
        <p:txBody>
          <a:bodyPr anchorCtr="0" anchor="t" bIns="91425" lIns="91425" rIns="91425" wrap="square" tIns="91425">
            <a:noAutofit/>
          </a:bodyPr>
          <a:lstStyle/>
          <a:p>
            <a:pPr lvl="0" rtl="0">
              <a:spcBef>
                <a:spcPts val="0"/>
              </a:spcBef>
              <a:buNone/>
            </a:pPr>
            <a:r>
              <a:rPr lang="en" sz="1200"/>
              <a:t>Projected Scale</a:t>
            </a:r>
          </a:p>
          <a:p>
            <a:pPr lvl="0" rtl="0">
              <a:spcBef>
                <a:spcPts val="0"/>
              </a:spcBef>
              <a:buNone/>
            </a:pPr>
            <a:r>
              <a:t/>
            </a:r>
            <a:endParaRPr sz="1200"/>
          </a:p>
          <a:p>
            <a:pPr indent="-298450" lvl="0" marL="457200" rtl="0">
              <a:spcBef>
                <a:spcPts val="0"/>
              </a:spcBef>
              <a:buClr>
                <a:schemeClr val="dk1"/>
              </a:buClr>
              <a:buSzPts val="1100"/>
              <a:buChar char="●"/>
            </a:pPr>
            <a:r>
              <a:rPr lang="en" sz="1100">
                <a:solidFill>
                  <a:schemeClr val="dk1"/>
                </a:solidFill>
              </a:rPr>
              <a:t>Users - 1.3L</a:t>
            </a:r>
          </a:p>
          <a:p>
            <a:pPr indent="-298450" lvl="0" marL="457200" rtl="0">
              <a:spcBef>
                <a:spcPts val="0"/>
              </a:spcBef>
              <a:buClr>
                <a:schemeClr val="dk1"/>
              </a:buClr>
              <a:buSzPts val="1100"/>
              <a:buChar char="●"/>
            </a:pPr>
            <a:r>
              <a:rPr lang="en" sz="1100">
                <a:solidFill>
                  <a:schemeClr val="dk1"/>
                </a:solidFill>
              </a:rPr>
              <a:t>Platform Rides - 75k/day(6%)</a:t>
            </a:r>
          </a:p>
          <a:p>
            <a:pPr indent="-298450" lvl="0" marL="457200" rtl="0">
              <a:spcBef>
                <a:spcPts val="0"/>
              </a:spcBef>
              <a:buClr>
                <a:schemeClr val="dk1"/>
              </a:buClr>
              <a:buSzPts val="1100"/>
              <a:buChar char="●"/>
            </a:pPr>
            <a:r>
              <a:rPr lang="en" sz="1100">
                <a:solidFill>
                  <a:schemeClr val="dk1"/>
                </a:solidFill>
              </a:rPr>
              <a:t>Micro Rides - 15K/day(5%)</a:t>
            </a:r>
          </a:p>
          <a:p>
            <a:pPr indent="-298450" lvl="0" marL="457200" rtl="0">
              <a:spcBef>
                <a:spcPts val="0"/>
              </a:spcBef>
              <a:buClr>
                <a:schemeClr val="dk1"/>
              </a:buClr>
              <a:buSzPts val="1100"/>
              <a:buChar char="●"/>
            </a:pPr>
            <a:r>
              <a:rPr lang="en" sz="1100">
                <a:solidFill>
                  <a:schemeClr val="dk1"/>
                </a:solidFill>
              </a:rPr>
              <a:t>Mini Rides - 15K/day(7%)</a:t>
            </a:r>
          </a:p>
          <a:p>
            <a:pPr indent="-298450" lvl="0" marL="457200" rtl="0">
              <a:spcBef>
                <a:spcPts val="0"/>
              </a:spcBef>
              <a:buClr>
                <a:schemeClr val="dk1"/>
              </a:buClr>
              <a:buSzPts val="1100"/>
              <a:buChar char="●"/>
            </a:pPr>
            <a:r>
              <a:rPr lang="en" sz="1100">
                <a:solidFill>
                  <a:schemeClr val="dk1"/>
                </a:solidFill>
              </a:rPr>
              <a:t>Prime Rides - 40K/day(27%)</a:t>
            </a:r>
          </a:p>
          <a:p>
            <a:pPr lvl="0" rtl="0">
              <a:spcBef>
                <a:spcPts val="0"/>
              </a:spcBef>
              <a:buNone/>
            </a:pPr>
            <a:r>
              <a:t/>
            </a:r>
            <a:endParaRPr sz="1100">
              <a:solidFill>
                <a:schemeClr val="dk1"/>
              </a:solidFill>
            </a:endParaRPr>
          </a:p>
          <a:p>
            <a:pPr lvl="0" rtl="0">
              <a:spcBef>
                <a:spcPts val="0"/>
              </a:spcBef>
              <a:buNone/>
            </a:pPr>
            <a:r>
              <a:t/>
            </a:r>
            <a:endParaRPr sz="1200"/>
          </a:p>
          <a:p>
            <a:pPr lvl="0" rtl="0">
              <a:spcBef>
                <a:spcPts val="0"/>
              </a:spcBef>
              <a:buNone/>
            </a:pPr>
            <a:r>
              <a:t/>
            </a:r>
            <a:endParaRPr sz="1200"/>
          </a:p>
          <a:p>
            <a:pPr lvl="0" rtl="0">
              <a:spcBef>
                <a:spcPts val="0"/>
              </a:spcBef>
              <a:buNone/>
            </a:pPr>
            <a:r>
              <a:t/>
            </a:r>
            <a:endParaRPr sz="1200"/>
          </a:p>
          <a:p>
            <a:pPr lvl="0" rtl="0">
              <a:spcBef>
                <a:spcPts val="0"/>
              </a:spcBef>
              <a:buNone/>
            </a:pPr>
            <a:r>
              <a:t/>
            </a:r>
            <a:endParaRPr sz="1200"/>
          </a:p>
          <a:p>
            <a:pPr lvl="0" rtl="0">
              <a:spcBef>
                <a:spcPts val="0"/>
              </a:spcBef>
              <a:buNone/>
            </a:pPr>
            <a:r>
              <a:t/>
            </a:r>
            <a:endParaRPr/>
          </a:p>
        </p:txBody>
      </p:sp>
      <p:sp>
        <p:nvSpPr>
          <p:cNvPr id="1819" name="Shape 1819"/>
          <p:cNvSpPr txBox="1"/>
          <p:nvPr/>
        </p:nvSpPr>
        <p:spPr>
          <a:xfrm>
            <a:off x="372000" y="4330225"/>
            <a:ext cx="8400000" cy="400200"/>
          </a:xfrm>
          <a:prstGeom prst="rect">
            <a:avLst/>
          </a:prstGeom>
          <a:noFill/>
          <a:ln>
            <a:noFill/>
          </a:ln>
        </p:spPr>
        <p:txBody>
          <a:bodyPr anchorCtr="0" anchor="t" bIns="91425" lIns="91425" rIns="91425" wrap="square" tIns="91425">
            <a:noAutofit/>
          </a:bodyPr>
          <a:lstStyle/>
          <a:p>
            <a:pPr lvl="0" rtl="0" algn="ctr">
              <a:spcBef>
                <a:spcPts val="0"/>
              </a:spcBef>
              <a:buNone/>
            </a:pPr>
            <a:r>
              <a:rPr b="1" i="1" lang="en"/>
              <a:t>From 10% of Prime rides today to 27% of Prime rides by December</a:t>
            </a: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3" name="Shape 1823"/>
        <p:cNvGrpSpPr/>
        <p:nvPr/>
      </p:nvGrpSpPr>
      <p:grpSpPr>
        <a:xfrm>
          <a:off x="0" y="0"/>
          <a:ext cx="0" cy="0"/>
          <a:chOff x="0" y="0"/>
          <a:chExt cx="0" cy="0"/>
        </a:xfrm>
      </p:grpSpPr>
      <p:sp>
        <p:nvSpPr>
          <p:cNvPr id="1824" name="Shape 1824"/>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rtl="0" algn="l">
              <a:spcBef>
                <a:spcPts val="0"/>
              </a:spcBef>
              <a:buNone/>
            </a:pPr>
            <a:r>
              <a:rPr lang="en" sz="2400"/>
              <a:t>Pass &amp; Select can co-exist together</a:t>
            </a: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8" name="Shape 1828"/>
        <p:cNvGrpSpPr/>
        <p:nvPr/>
      </p:nvGrpSpPr>
      <p:grpSpPr>
        <a:xfrm>
          <a:off x="0" y="0"/>
          <a:ext cx="0" cy="0"/>
          <a:chOff x="0" y="0"/>
          <a:chExt cx="0" cy="0"/>
        </a:xfrm>
      </p:grpSpPr>
      <p:sp>
        <p:nvSpPr>
          <p:cNvPr id="1829" name="Shape 1829"/>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a:latin typeface="Roboto"/>
                <a:ea typeface="Roboto"/>
                <a:cs typeface="Roboto"/>
                <a:sym typeface="Roboto"/>
              </a:rPr>
              <a:t>Ola Pass or Select or both?</a:t>
            </a:r>
          </a:p>
        </p:txBody>
      </p:sp>
      <p:sp>
        <p:nvSpPr>
          <p:cNvPr id="1830" name="Shape 1830"/>
          <p:cNvSpPr txBox="1"/>
          <p:nvPr/>
        </p:nvSpPr>
        <p:spPr>
          <a:xfrm>
            <a:off x="655525" y="1456775"/>
            <a:ext cx="3287700" cy="2608200"/>
          </a:xfrm>
          <a:prstGeom prst="rect">
            <a:avLst/>
          </a:prstGeom>
          <a:noFill/>
          <a:ln>
            <a:noFill/>
          </a:ln>
        </p:spPr>
        <p:txBody>
          <a:bodyPr anchorCtr="0" anchor="t" bIns="91425" lIns="91425" rIns="91425" wrap="square" tIns="91425">
            <a:noAutofit/>
          </a:bodyPr>
          <a:lstStyle/>
          <a:p>
            <a:pPr lvl="0" rtl="0">
              <a:spcBef>
                <a:spcPts val="0"/>
              </a:spcBef>
              <a:buNone/>
            </a:pPr>
            <a:r>
              <a:rPr lang="en"/>
              <a:t>Ola Pass</a:t>
            </a:r>
          </a:p>
          <a:p>
            <a:pPr indent="0" lvl="0" marL="457200" rtl="0">
              <a:spcBef>
                <a:spcPts val="0"/>
              </a:spcBef>
              <a:buNone/>
            </a:pPr>
            <a:r>
              <a:rPr i="1" lang="en" sz="1200"/>
              <a:t>Mass Appeal</a:t>
            </a:r>
          </a:p>
          <a:p>
            <a:pPr lvl="0">
              <a:spcBef>
                <a:spcPts val="0"/>
              </a:spcBef>
              <a:buNone/>
            </a:pPr>
            <a:r>
              <a:t/>
            </a:r>
            <a:endParaRPr sz="1200"/>
          </a:p>
          <a:p>
            <a:pPr lvl="0" rtl="0">
              <a:spcBef>
                <a:spcPts val="0"/>
              </a:spcBef>
              <a:buNone/>
            </a:pPr>
            <a:r>
              <a:t/>
            </a:r>
            <a:endParaRPr sz="1200"/>
          </a:p>
          <a:p>
            <a:pPr lvl="0">
              <a:spcBef>
                <a:spcPts val="0"/>
              </a:spcBef>
              <a:buNone/>
            </a:pPr>
            <a:r>
              <a:rPr lang="en" sz="1200"/>
              <a:t>Objective</a:t>
            </a:r>
          </a:p>
          <a:p>
            <a:pPr indent="-304800" lvl="0" marL="457200" rtl="0">
              <a:spcBef>
                <a:spcPts val="0"/>
              </a:spcBef>
              <a:spcAft>
                <a:spcPts val="0"/>
              </a:spcAft>
              <a:buSzPts val="1200"/>
              <a:buChar char="●"/>
            </a:pPr>
            <a:r>
              <a:rPr lang="en" sz="1200"/>
              <a:t>Retain value users</a:t>
            </a:r>
          </a:p>
          <a:p>
            <a:pPr indent="-304800" lvl="0" marL="457200" rtl="0">
              <a:spcBef>
                <a:spcPts val="0"/>
              </a:spcBef>
              <a:spcAft>
                <a:spcPts val="0"/>
              </a:spcAft>
              <a:buSzPts val="1200"/>
              <a:buChar char="●"/>
            </a:pPr>
            <a:r>
              <a:rPr lang="en" sz="1200"/>
              <a:t>Improve conversion on platform</a:t>
            </a:r>
          </a:p>
          <a:p>
            <a:pPr indent="-304800" lvl="0" marL="457200" rtl="0">
              <a:spcBef>
                <a:spcPts val="0"/>
              </a:spcBef>
              <a:spcAft>
                <a:spcPts val="0"/>
              </a:spcAft>
              <a:buSzPts val="1200"/>
              <a:buChar char="●"/>
            </a:pPr>
            <a:r>
              <a:rPr lang="en" sz="1200"/>
              <a:t>Increase </a:t>
            </a:r>
            <a:r>
              <a:rPr lang="en" sz="1200"/>
              <a:t>frequency</a:t>
            </a:r>
            <a:r>
              <a:rPr lang="en" sz="1200"/>
              <a:t> by locking in</a:t>
            </a:r>
          </a:p>
          <a:p>
            <a:pPr indent="-304800" lvl="0" marL="457200" rtl="0">
              <a:spcBef>
                <a:spcPts val="0"/>
              </a:spcBef>
              <a:spcAft>
                <a:spcPts val="0"/>
              </a:spcAft>
              <a:buSzPts val="1200"/>
              <a:buChar char="●"/>
            </a:pPr>
            <a:r>
              <a:rPr lang="en" sz="1200"/>
              <a:t>Increase GMV/km by category mix</a:t>
            </a:r>
          </a:p>
          <a:p>
            <a:pPr indent="-304800" lvl="0" marL="457200" rtl="0">
              <a:spcBef>
                <a:spcPts val="0"/>
              </a:spcBef>
              <a:buSzPts val="1200"/>
              <a:buChar char="●"/>
            </a:pPr>
            <a:r>
              <a:rPr lang="en" sz="1200"/>
              <a:t>PnL - Break Even, moving to profitable over time</a:t>
            </a:r>
          </a:p>
          <a:p>
            <a:pPr lvl="0" rtl="0">
              <a:spcBef>
                <a:spcPts val="0"/>
              </a:spcBef>
              <a:buNone/>
            </a:pPr>
            <a:r>
              <a:t/>
            </a:r>
            <a:endParaRPr sz="1200"/>
          </a:p>
          <a:p>
            <a:pPr lvl="0" rtl="0">
              <a:spcBef>
                <a:spcPts val="0"/>
              </a:spcBef>
              <a:buNone/>
            </a:pPr>
            <a:r>
              <a:t/>
            </a:r>
            <a:endParaRPr/>
          </a:p>
          <a:p>
            <a:pPr lvl="0" rtl="0">
              <a:spcBef>
                <a:spcPts val="0"/>
              </a:spcBef>
              <a:buNone/>
            </a:pPr>
            <a:r>
              <a:t/>
            </a:r>
            <a:endParaRPr/>
          </a:p>
        </p:txBody>
      </p:sp>
      <p:sp>
        <p:nvSpPr>
          <p:cNvPr id="1831" name="Shape 1831"/>
          <p:cNvSpPr txBox="1"/>
          <p:nvPr/>
        </p:nvSpPr>
        <p:spPr>
          <a:xfrm>
            <a:off x="5224175" y="1456775"/>
            <a:ext cx="3287700" cy="2514900"/>
          </a:xfrm>
          <a:prstGeom prst="rect">
            <a:avLst/>
          </a:prstGeom>
          <a:noFill/>
          <a:ln>
            <a:noFill/>
          </a:ln>
        </p:spPr>
        <p:txBody>
          <a:bodyPr anchorCtr="0" anchor="t" bIns="91425" lIns="91425" rIns="91425" wrap="square" tIns="91425">
            <a:noAutofit/>
          </a:bodyPr>
          <a:lstStyle/>
          <a:p>
            <a:pPr lvl="0" rtl="0">
              <a:spcBef>
                <a:spcPts val="0"/>
              </a:spcBef>
              <a:buNone/>
            </a:pPr>
            <a:r>
              <a:rPr lang="en"/>
              <a:t>Select </a:t>
            </a:r>
          </a:p>
          <a:p>
            <a:pPr indent="0" lvl="0" marL="457200" rtl="0">
              <a:spcBef>
                <a:spcPts val="0"/>
              </a:spcBef>
              <a:buNone/>
            </a:pPr>
            <a:r>
              <a:rPr i="1" lang="en" sz="1200"/>
              <a:t>Premium Appeal</a:t>
            </a:r>
          </a:p>
          <a:p>
            <a:pPr lvl="0">
              <a:spcBef>
                <a:spcPts val="0"/>
              </a:spcBef>
              <a:buNone/>
            </a:pPr>
            <a:r>
              <a:t/>
            </a:r>
            <a:endParaRPr sz="1200"/>
          </a:p>
          <a:p>
            <a:pPr lvl="0" rtl="0">
              <a:spcBef>
                <a:spcPts val="0"/>
              </a:spcBef>
              <a:buNone/>
            </a:pPr>
            <a:r>
              <a:t/>
            </a:r>
            <a:endParaRPr sz="1200"/>
          </a:p>
          <a:p>
            <a:pPr lvl="0">
              <a:spcBef>
                <a:spcPts val="0"/>
              </a:spcBef>
              <a:buNone/>
            </a:pPr>
            <a:r>
              <a:rPr lang="en" sz="1200"/>
              <a:t>Objective</a:t>
            </a:r>
          </a:p>
          <a:p>
            <a:pPr indent="-304800" lvl="0" marL="457200" rtl="0">
              <a:spcBef>
                <a:spcPts val="0"/>
              </a:spcBef>
              <a:spcAft>
                <a:spcPts val="0"/>
              </a:spcAft>
              <a:buSzPts val="1200"/>
              <a:buChar char="●"/>
            </a:pPr>
            <a:r>
              <a:rPr lang="en" sz="1200"/>
              <a:t>Retain premium users on the platform</a:t>
            </a:r>
          </a:p>
          <a:p>
            <a:pPr indent="-304800" lvl="0" marL="457200" rtl="0">
              <a:spcBef>
                <a:spcPts val="0"/>
              </a:spcBef>
              <a:spcAft>
                <a:spcPts val="0"/>
              </a:spcAft>
              <a:buSzPts val="1200"/>
              <a:buChar char="●"/>
            </a:pPr>
            <a:r>
              <a:rPr lang="en" sz="1200"/>
              <a:t>Upsell Prime category</a:t>
            </a:r>
          </a:p>
          <a:p>
            <a:pPr indent="-304800" lvl="0" marL="457200" rtl="0">
              <a:spcBef>
                <a:spcPts val="0"/>
              </a:spcBef>
              <a:spcAft>
                <a:spcPts val="0"/>
              </a:spcAft>
              <a:buSzPts val="1200"/>
              <a:buChar char="●"/>
            </a:pPr>
            <a:r>
              <a:rPr lang="en" sz="1200"/>
              <a:t>Improve overall ride experience</a:t>
            </a:r>
          </a:p>
          <a:p>
            <a:pPr indent="-304800" lvl="0" marL="457200" rtl="0">
              <a:spcBef>
                <a:spcPts val="0"/>
              </a:spcBef>
              <a:buSzPts val="1200"/>
              <a:buChar char="●"/>
            </a:pPr>
            <a:r>
              <a:rPr lang="en" sz="1200">
                <a:solidFill>
                  <a:schemeClr val="dk1"/>
                </a:solidFill>
              </a:rPr>
              <a:t>High NPS thereby platform loyalty beyond discounts</a:t>
            </a:r>
          </a:p>
          <a:p>
            <a:pPr indent="-304800" lvl="0" marL="457200" rtl="0">
              <a:spcBef>
                <a:spcPts val="0"/>
              </a:spcBef>
              <a:buClr>
                <a:schemeClr val="dk1"/>
              </a:buClr>
              <a:buSzPts val="1200"/>
              <a:buChar char="●"/>
            </a:pPr>
            <a:r>
              <a:rPr lang="en" sz="1200">
                <a:solidFill>
                  <a:schemeClr val="dk1"/>
                </a:solidFill>
              </a:rPr>
              <a:t>PnL - Profitable</a:t>
            </a:r>
          </a:p>
        </p:txBody>
      </p:sp>
      <p:sp>
        <p:nvSpPr>
          <p:cNvPr id="1832" name="Shape 1832"/>
          <p:cNvSpPr txBox="1"/>
          <p:nvPr/>
        </p:nvSpPr>
        <p:spPr>
          <a:xfrm>
            <a:off x="1082500" y="4285125"/>
            <a:ext cx="7005300" cy="572700"/>
          </a:xfrm>
          <a:prstGeom prst="rect">
            <a:avLst/>
          </a:prstGeom>
          <a:noFill/>
          <a:ln>
            <a:noFill/>
          </a:ln>
        </p:spPr>
        <p:txBody>
          <a:bodyPr anchorCtr="0" anchor="t" bIns="91425" lIns="91425" rIns="91425" wrap="square" tIns="91425">
            <a:noAutofit/>
          </a:bodyPr>
          <a:lstStyle/>
          <a:p>
            <a:pPr lvl="0" rtl="0" algn="ctr">
              <a:spcBef>
                <a:spcPts val="0"/>
              </a:spcBef>
              <a:buNone/>
            </a:pPr>
            <a:r>
              <a:rPr lang="en"/>
              <a:t>Both should co-exist as additional benefits bundled in Select, keeping Flat Fare as the only value prop for Ola Pass </a:t>
            </a: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6" name="Shape 1836"/>
        <p:cNvGrpSpPr/>
        <p:nvPr/>
      </p:nvGrpSpPr>
      <p:grpSpPr>
        <a:xfrm>
          <a:off x="0" y="0"/>
          <a:ext cx="0" cy="0"/>
          <a:chOff x="0" y="0"/>
          <a:chExt cx="0" cy="0"/>
        </a:xfrm>
      </p:grpSpPr>
      <p:sp>
        <p:nvSpPr>
          <p:cNvPr id="1837" name="Shape 1837"/>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latin typeface="Roboto"/>
                <a:ea typeface="Roboto"/>
                <a:cs typeface="Roboto"/>
                <a:sym typeface="Roboto"/>
              </a:rPr>
              <a:t>The relative pricing of Prime on both will a</a:t>
            </a:r>
            <a:r>
              <a:rPr lang="en" sz="2400">
                <a:latin typeface="Roboto"/>
                <a:ea typeface="Roboto"/>
                <a:cs typeface="Roboto"/>
                <a:sym typeface="Roboto"/>
              </a:rPr>
              <a:t>void cannibalization of C1(Premium) customers</a:t>
            </a:r>
          </a:p>
        </p:txBody>
      </p:sp>
      <p:sp>
        <p:nvSpPr>
          <p:cNvPr id="1838" name="Shape 1838"/>
          <p:cNvSpPr txBox="1"/>
          <p:nvPr/>
        </p:nvSpPr>
        <p:spPr>
          <a:xfrm>
            <a:off x="213150" y="1340350"/>
            <a:ext cx="8280900" cy="3105000"/>
          </a:xfrm>
          <a:prstGeom prst="rect">
            <a:avLst/>
          </a:prstGeom>
          <a:noFill/>
          <a:ln>
            <a:noFill/>
          </a:ln>
        </p:spPr>
        <p:txBody>
          <a:bodyPr anchorCtr="0" anchor="t" bIns="91425" lIns="91425" rIns="91425" wrap="square" tIns="91425">
            <a:noAutofit/>
          </a:bodyPr>
          <a:lstStyle/>
          <a:p>
            <a:pPr indent="-304800" lvl="0" marL="457200" rtl="0">
              <a:lnSpc>
                <a:spcPct val="115000"/>
              </a:lnSpc>
              <a:spcBef>
                <a:spcPts val="0"/>
              </a:spcBef>
              <a:buSzPts val="1200"/>
              <a:buChar char="●"/>
            </a:pPr>
            <a:r>
              <a:rPr lang="en" sz="1200"/>
              <a:t>Positioning of Flat Fares*</a:t>
            </a:r>
          </a:p>
          <a:p>
            <a:pPr lvl="0" rtl="0">
              <a:lnSpc>
                <a:spcPct val="115000"/>
              </a:lnSpc>
              <a:spcBef>
                <a:spcPts val="0"/>
              </a:spcBef>
              <a:buNone/>
            </a:pPr>
            <a:r>
              <a:t/>
            </a:r>
            <a:endParaRPr sz="1200"/>
          </a:p>
          <a:p>
            <a:pPr lvl="0" rtl="0">
              <a:lnSpc>
                <a:spcPct val="115000"/>
              </a:lnSpc>
              <a:spcBef>
                <a:spcPts val="0"/>
              </a:spcBef>
              <a:buNone/>
            </a:pPr>
            <a:r>
              <a:t/>
            </a:r>
            <a:endParaRPr sz="1200"/>
          </a:p>
          <a:p>
            <a:pPr lvl="0" rtl="0">
              <a:lnSpc>
                <a:spcPct val="115000"/>
              </a:lnSpc>
              <a:spcBef>
                <a:spcPts val="0"/>
              </a:spcBef>
              <a:buNone/>
            </a:pPr>
            <a:r>
              <a:t/>
            </a:r>
            <a:endParaRPr sz="1200"/>
          </a:p>
          <a:p>
            <a:pPr lvl="0" rtl="0">
              <a:lnSpc>
                <a:spcPct val="115000"/>
              </a:lnSpc>
              <a:spcBef>
                <a:spcPts val="0"/>
              </a:spcBef>
              <a:buNone/>
            </a:pPr>
            <a:r>
              <a:t/>
            </a:r>
            <a:endParaRPr sz="1200"/>
          </a:p>
          <a:p>
            <a:pPr lvl="0" rtl="0">
              <a:lnSpc>
                <a:spcPct val="115000"/>
              </a:lnSpc>
              <a:spcBef>
                <a:spcPts val="0"/>
              </a:spcBef>
              <a:buNone/>
            </a:pPr>
            <a:r>
              <a:t/>
            </a:r>
            <a:endParaRPr sz="1200"/>
          </a:p>
          <a:p>
            <a:pPr indent="-304800" lvl="0" marL="457200" rtl="0">
              <a:lnSpc>
                <a:spcPct val="115000"/>
              </a:lnSpc>
              <a:spcBef>
                <a:spcPts val="0"/>
              </a:spcBef>
              <a:buClr>
                <a:schemeClr val="dk1"/>
              </a:buClr>
              <a:buSzPts val="1200"/>
              <a:buChar char="●"/>
            </a:pPr>
            <a:r>
              <a:rPr lang="en" sz="1200">
                <a:solidFill>
                  <a:schemeClr val="dk1"/>
                </a:solidFill>
              </a:rPr>
              <a:t>Subscription fees</a:t>
            </a:r>
          </a:p>
          <a:p>
            <a:pPr indent="-304800" lvl="1" marL="914400" rtl="0">
              <a:lnSpc>
                <a:spcPct val="115000"/>
              </a:lnSpc>
              <a:spcBef>
                <a:spcPts val="0"/>
              </a:spcBef>
              <a:buClr>
                <a:schemeClr val="dk1"/>
              </a:buClr>
              <a:buSzPts val="1200"/>
              <a:buChar char="○"/>
            </a:pPr>
            <a:r>
              <a:rPr lang="en" sz="1200">
                <a:solidFill>
                  <a:schemeClr val="dk1"/>
                </a:solidFill>
              </a:rPr>
              <a:t>Select fees to be higher by at least Rs.100 in comparison to similar km range pass</a:t>
            </a:r>
          </a:p>
          <a:p>
            <a:pPr lvl="0" rtl="0">
              <a:lnSpc>
                <a:spcPct val="115000"/>
              </a:lnSpc>
              <a:spcBef>
                <a:spcPts val="0"/>
              </a:spcBef>
              <a:buNone/>
            </a:pPr>
            <a:r>
              <a:t/>
            </a:r>
            <a:endParaRPr sz="1200">
              <a:solidFill>
                <a:schemeClr val="dk1"/>
              </a:solidFill>
            </a:endParaRPr>
          </a:p>
          <a:p>
            <a:pPr indent="-304800" lvl="0" marL="457200" rtl="0">
              <a:lnSpc>
                <a:spcPct val="115000"/>
              </a:lnSpc>
              <a:spcBef>
                <a:spcPts val="0"/>
              </a:spcBef>
              <a:buClr>
                <a:schemeClr val="dk1"/>
              </a:buClr>
              <a:buSzPts val="1200"/>
              <a:buChar char="●"/>
            </a:pPr>
            <a:r>
              <a:rPr lang="en" sz="1200">
                <a:solidFill>
                  <a:schemeClr val="dk1"/>
                </a:solidFill>
              </a:rPr>
              <a:t>Priority Availability as an additional core benefit to Select users</a:t>
            </a:r>
          </a:p>
          <a:p>
            <a:pPr indent="-304800" lvl="0" marL="457200" rtl="0">
              <a:lnSpc>
                <a:spcPct val="115000"/>
              </a:lnSpc>
              <a:spcBef>
                <a:spcPts val="0"/>
              </a:spcBef>
              <a:buClr>
                <a:schemeClr val="dk1"/>
              </a:buClr>
              <a:buSzPts val="1200"/>
              <a:buChar char="●"/>
            </a:pPr>
            <a:r>
              <a:rPr lang="en" sz="1200">
                <a:solidFill>
                  <a:schemeClr val="dk1"/>
                </a:solidFill>
              </a:rPr>
              <a:t>External benefits on Select </a:t>
            </a:r>
          </a:p>
        </p:txBody>
      </p:sp>
      <p:sp>
        <p:nvSpPr>
          <p:cNvPr id="1839" name="Shape 1839"/>
          <p:cNvSpPr txBox="1"/>
          <p:nvPr/>
        </p:nvSpPr>
        <p:spPr>
          <a:xfrm>
            <a:off x="295375" y="3981250"/>
            <a:ext cx="8239800" cy="572700"/>
          </a:xfrm>
          <a:prstGeom prst="rect">
            <a:avLst/>
          </a:prstGeom>
          <a:noFill/>
          <a:ln>
            <a:noFill/>
          </a:ln>
        </p:spPr>
        <p:txBody>
          <a:bodyPr anchorCtr="0" anchor="ctr" bIns="91425" lIns="91425" rIns="91425" wrap="square" tIns="91425">
            <a:noAutofit/>
          </a:bodyPr>
          <a:lstStyle/>
          <a:p>
            <a:pPr lvl="0" rtl="0" algn="ctr">
              <a:spcBef>
                <a:spcPts val="0"/>
              </a:spcBef>
              <a:buNone/>
            </a:pPr>
            <a:r>
              <a:rPr b="1" lang="en"/>
              <a:t>Sedan Preferred &amp; Premium users to buy Select</a:t>
            </a:r>
          </a:p>
          <a:p>
            <a:pPr lvl="0" rtl="0" algn="ctr">
              <a:spcBef>
                <a:spcPts val="0"/>
              </a:spcBef>
              <a:buNone/>
            </a:pPr>
            <a:r>
              <a:rPr b="1" lang="en"/>
              <a:t>Hatchback Preferred &amp; Value users to buy Pass</a:t>
            </a:r>
          </a:p>
        </p:txBody>
      </p:sp>
      <p:graphicFrame>
        <p:nvGraphicFramePr>
          <p:cNvPr id="1840" name="Shape 1840"/>
          <p:cNvGraphicFramePr/>
          <p:nvPr/>
        </p:nvGraphicFramePr>
        <p:xfrm>
          <a:off x="1069075" y="1796350"/>
          <a:ext cx="3000000" cy="3000000"/>
        </p:xfrm>
        <a:graphic>
          <a:graphicData uri="http://schemas.openxmlformats.org/drawingml/2006/table">
            <a:tbl>
              <a:tblPr>
                <a:noFill/>
                <a:tableStyleId>{CF214DF8-9EB9-4027-8DC9-FBF5C9B6CFFA}</a:tableStyleId>
              </a:tblPr>
              <a:tblGrid>
                <a:gridCol w="733425"/>
                <a:gridCol w="733425"/>
                <a:gridCol w="733425"/>
                <a:gridCol w="733425"/>
              </a:tblGrid>
              <a:tr h="200025">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Micro</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900"/>
                        <a:t>Mini</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900"/>
                        <a:t>Prime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00025">
                <a:tc>
                  <a:txBody>
                    <a:bodyPr>
                      <a:noAutofit/>
                    </a:bodyPr>
                    <a:lstStyle/>
                    <a:p>
                      <a:pPr lvl="0" rtl="0">
                        <a:lnSpc>
                          <a:spcPct val="115000"/>
                        </a:lnSpc>
                        <a:spcBef>
                          <a:spcPts val="0"/>
                        </a:spcBef>
                        <a:buNone/>
                      </a:pPr>
                      <a:r>
                        <a:rPr lang="en" sz="900"/>
                        <a:t>Pass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900"/>
                        <a:t>90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900"/>
                        <a:t>110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00025">
                <a:tc>
                  <a:txBody>
                    <a:bodyPr>
                      <a:noAutofit/>
                    </a:bodyPr>
                    <a:lstStyle/>
                    <a:p>
                      <a:pPr lvl="0" rtl="0">
                        <a:lnSpc>
                          <a:spcPct val="115000"/>
                        </a:lnSpc>
                        <a:spcBef>
                          <a:spcPts val="0"/>
                        </a:spcBef>
                        <a:buNone/>
                      </a:pPr>
                      <a:r>
                        <a:rPr lang="en" sz="900"/>
                        <a:t>Select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900"/>
                        <a:t>100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900"/>
                        <a:t>100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bl>
          </a:graphicData>
        </a:graphic>
      </p:graphicFrame>
      <p:sp>
        <p:nvSpPr>
          <p:cNvPr id="1841" name="Shape 1841"/>
          <p:cNvSpPr txBox="1"/>
          <p:nvPr/>
        </p:nvSpPr>
        <p:spPr>
          <a:xfrm>
            <a:off x="6262975" y="4851025"/>
            <a:ext cx="2723100" cy="211800"/>
          </a:xfrm>
          <a:prstGeom prst="rect">
            <a:avLst/>
          </a:prstGeom>
          <a:noFill/>
          <a:ln>
            <a:noFill/>
          </a:ln>
        </p:spPr>
        <p:txBody>
          <a:bodyPr anchorCtr="0" anchor="t" bIns="91425" lIns="91425" rIns="91425" wrap="square" tIns="91425">
            <a:noAutofit/>
          </a:bodyPr>
          <a:lstStyle/>
          <a:p>
            <a:pPr lvl="0" rtl="0">
              <a:spcBef>
                <a:spcPts val="0"/>
              </a:spcBef>
              <a:buNone/>
            </a:pPr>
            <a:r>
              <a:rPr lang="en" sz="900"/>
              <a:t>*Indicative prices</a:t>
            </a: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5" name="Shape 1845"/>
        <p:cNvGrpSpPr/>
        <p:nvPr/>
      </p:nvGrpSpPr>
      <p:grpSpPr>
        <a:xfrm>
          <a:off x="0" y="0"/>
          <a:ext cx="0" cy="0"/>
          <a:chOff x="0" y="0"/>
          <a:chExt cx="0" cy="0"/>
        </a:xfrm>
      </p:grpSpPr>
      <p:sp>
        <p:nvSpPr>
          <p:cNvPr id="1846" name="Shape 1846"/>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latin typeface="Roboto"/>
                <a:ea typeface="Roboto"/>
                <a:cs typeface="Roboto"/>
                <a:sym typeface="Roboto"/>
              </a:rPr>
              <a:t>Comparison for Proposed Packages</a:t>
            </a:r>
          </a:p>
        </p:txBody>
      </p:sp>
      <p:sp>
        <p:nvSpPr>
          <p:cNvPr id="1847" name="Shape 1847"/>
          <p:cNvSpPr txBox="1"/>
          <p:nvPr/>
        </p:nvSpPr>
        <p:spPr>
          <a:xfrm>
            <a:off x="121850" y="1544175"/>
            <a:ext cx="1035600" cy="667500"/>
          </a:xfrm>
          <a:prstGeom prst="rect">
            <a:avLst/>
          </a:prstGeom>
          <a:noFill/>
          <a:ln>
            <a:noFill/>
          </a:ln>
        </p:spPr>
        <p:txBody>
          <a:bodyPr anchorCtr="0" anchor="t" bIns="91425" lIns="91425" rIns="91425" wrap="square" tIns="91425">
            <a:noAutofit/>
          </a:bodyPr>
          <a:lstStyle/>
          <a:p>
            <a:pPr lvl="0" rtl="0">
              <a:spcBef>
                <a:spcPts val="0"/>
              </a:spcBef>
              <a:buNone/>
            </a:pPr>
            <a:r>
              <a:rPr lang="en" sz="1000"/>
              <a:t>10 Ride Package</a:t>
            </a:r>
          </a:p>
        </p:txBody>
      </p:sp>
      <p:sp>
        <p:nvSpPr>
          <p:cNvPr id="1848" name="Shape 1848"/>
          <p:cNvSpPr txBox="1"/>
          <p:nvPr/>
        </p:nvSpPr>
        <p:spPr>
          <a:xfrm>
            <a:off x="161375" y="2594475"/>
            <a:ext cx="996000" cy="667500"/>
          </a:xfrm>
          <a:prstGeom prst="rect">
            <a:avLst/>
          </a:prstGeom>
          <a:noFill/>
          <a:ln>
            <a:noFill/>
          </a:ln>
        </p:spPr>
        <p:txBody>
          <a:bodyPr anchorCtr="0" anchor="t" bIns="91425" lIns="91425" rIns="91425" wrap="square" tIns="91425">
            <a:noAutofit/>
          </a:bodyPr>
          <a:lstStyle/>
          <a:p>
            <a:pPr lvl="0" rtl="0">
              <a:spcBef>
                <a:spcPts val="0"/>
              </a:spcBef>
              <a:buNone/>
            </a:pPr>
            <a:r>
              <a:rPr lang="en" sz="1000"/>
              <a:t>UL Package</a:t>
            </a:r>
          </a:p>
        </p:txBody>
      </p:sp>
      <p:graphicFrame>
        <p:nvGraphicFramePr>
          <p:cNvPr id="1849" name="Shape 1849"/>
          <p:cNvGraphicFramePr/>
          <p:nvPr/>
        </p:nvGraphicFramePr>
        <p:xfrm>
          <a:off x="1219200" y="1326975"/>
          <a:ext cx="3000000" cy="3000000"/>
        </p:xfrm>
        <a:graphic>
          <a:graphicData uri="http://schemas.openxmlformats.org/drawingml/2006/table">
            <a:tbl>
              <a:tblPr>
                <a:noFill/>
                <a:tableStyleId>{CF214DF8-9EB9-4027-8DC9-FBF5C9B6CFFA}</a:tableStyleId>
              </a:tblPr>
              <a:tblGrid>
                <a:gridCol w="933450"/>
                <a:gridCol w="933450"/>
                <a:gridCol w="933450"/>
                <a:gridCol w="933450"/>
              </a:tblGrid>
              <a:tr h="200025">
                <a:tc>
                  <a:txBody>
                    <a:bodyPr>
                      <a:noAutofit/>
                    </a:bodyPr>
                    <a:lstStyle/>
                    <a:p>
                      <a:pPr lvl="0" rtl="0" algn="ctr">
                        <a:lnSpc>
                          <a:spcPct val="115000"/>
                        </a:lnSpc>
                        <a:spcBef>
                          <a:spcPts val="0"/>
                        </a:spcBef>
                        <a:buNone/>
                      </a:pPr>
                      <a:r>
                        <a:rPr lang="en" sz="900"/>
                        <a:t>Km range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Break Even</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Go Live Price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900"/>
                        <a:t>Net PnL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Upto 5Km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163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299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900"/>
                        <a:t>112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Upto 10Km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221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349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900"/>
                        <a:t>95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Upto 15Km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259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449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900"/>
                        <a:t>151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Overall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315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549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900"/>
                        <a:t>187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graphicFrame>
        <p:nvGraphicFramePr>
          <p:cNvPr id="1850" name="Shape 1850"/>
          <p:cNvGraphicFramePr/>
          <p:nvPr/>
        </p:nvGraphicFramePr>
        <p:xfrm>
          <a:off x="1219200" y="2491875"/>
          <a:ext cx="3000000" cy="3000000"/>
        </p:xfrm>
        <a:graphic>
          <a:graphicData uri="http://schemas.openxmlformats.org/drawingml/2006/table">
            <a:tbl>
              <a:tblPr>
                <a:noFill/>
                <a:tableStyleId>{CF214DF8-9EB9-4027-8DC9-FBF5C9B6CFFA}</a:tableStyleId>
              </a:tblPr>
              <a:tblGrid>
                <a:gridCol w="933450"/>
                <a:gridCol w="933450"/>
                <a:gridCol w="933450"/>
                <a:gridCol w="933450"/>
              </a:tblGrid>
              <a:tr h="200025">
                <a:tc>
                  <a:txBody>
                    <a:bodyPr>
                      <a:noAutofit/>
                    </a:bodyPr>
                    <a:lstStyle/>
                    <a:p>
                      <a:pPr lvl="0" rtl="0" algn="ctr">
                        <a:lnSpc>
                          <a:spcPct val="115000"/>
                        </a:lnSpc>
                        <a:spcBef>
                          <a:spcPts val="0"/>
                        </a:spcBef>
                        <a:buNone/>
                      </a:pPr>
                      <a:r>
                        <a:rPr lang="en" sz="900"/>
                        <a:t>Km range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Break Even</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Go Live Price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900"/>
                        <a:t>Net PnL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Upto 5Km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204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349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900"/>
                        <a:t>114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Upto 10Km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329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449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900"/>
                        <a:t>71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Upto 15Km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429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599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900"/>
                        <a:t>106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Overall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527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699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900"/>
                        <a:t>93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graphicFrame>
        <p:nvGraphicFramePr>
          <p:cNvPr id="1851" name="Shape 1851"/>
          <p:cNvGraphicFramePr/>
          <p:nvPr/>
        </p:nvGraphicFramePr>
        <p:xfrm>
          <a:off x="5014750" y="1326975"/>
          <a:ext cx="3000000" cy="3000000"/>
        </p:xfrm>
        <a:graphic>
          <a:graphicData uri="http://schemas.openxmlformats.org/drawingml/2006/table">
            <a:tbl>
              <a:tblPr>
                <a:noFill/>
                <a:tableStyleId>{CF214DF8-9EB9-4027-8DC9-FBF5C9B6CFFA}</a:tableStyleId>
              </a:tblPr>
              <a:tblGrid>
                <a:gridCol w="933450"/>
                <a:gridCol w="933450"/>
                <a:gridCol w="933450"/>
                <a:gridCol w="933450"/>
              </a:tblGrid>
              <a:tr h="200025">
                <a:tc>
                  <a:txBody>
                    <a:bodyPr>
                      <a:noAutofit/>
                    </a:bodyPr>
                    <a:lstStyle/>
                    <a:p>
                      <a:pPr lvl="0" rtl="0" algn="ctr">
                        <a:lnSpc>
                          <a:spcPct val="115000"/>
                        </a:lnSpc>
                        <a:spcBef>
                          <a:spcPts val="0"/>
                        </a:spcBef>
                        <a:buNone/>
                      </a:pPr>
                      <a:r>
                        <a:rPr lang="en" sz="900"/>
                        <a:t>Km range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Break Even</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Go Live Price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900"/>
                        <a:t>Net PnL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Upto 5Km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180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199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900"/>
                        <a:t>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Upto 10Km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230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249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900"/>
                        <a:t>16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Upto 15Km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268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349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900"/>
                        <a:t>41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Overall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338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449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900"/>
                        <a:t>60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graphicFrame>
        <p:nvGraphicFramePr>
          <p:cNvPr id="1852" name="Shape 1852"/>
          <p:cNvGraphicFramePr/>
          <p:nvPr/>
        </p:nvGraphicFramePr>
        <p:xfrm>
          <a:off x="5014825" y="2491875"/>
          <a:ext cx="3000000" cy="3000000"/>
        </p:xfrm>
        <a:graphic>
          <a:graphicData uri="http://schemas.openxmlformats.org/drawingml/2006/table">
            <a:tbl>
              <a:tblPr>
                <a:noFill/>
                <a:tableStyleId>{CF214DF8-9EB9-4027-8DC9-FBF5C9B6CFFA}</a:tableStyleId>
              </a:tblPr>
              <a:tblGrid>
                <a:gridCol w="933450"/>
                <a:gridCol w="933450"/>
                <a:gridCol w="933450"/>
                <a:gridCol w="933450"/>
              </a:tblGrid>
              <a:tr h="200025">
                <a:tc>
                  <a:txBody>
                    <a:bodyPr>
                      <a:noAutofit/>
                    </a:bodyPr>
                    <a:lstStyle/>
                    <a:p>
                      <a:pPr lvl="0" rtl="0" algn="ctr">
                        <a:lnSpc>
                          <a:spcPct val="115000"/>
                        </a:lnSpc>
                        <a:spcBef>
                          <a:spcPts val="0"/>
                        </a:spcBef>
                        <a:buNone/>
                      </a:pPr>
                      <a:r>
                        <a:rPr lang="en" sz="900"/>
                        <a:t>Km range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Break Even</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Go Live Price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900"/>
                        <a:t>Net PnL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Upto 5Km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226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249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900"/>
                        <a:t>11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Upto 10Km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332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399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900"/>
                        <a:t>17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Upto 15Km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425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499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900"/>
                        <a:t>10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900"/>
                        <a:t>Overall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545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649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900"/>
                        <a:t>22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
        <p:nvSpPr>
          <p:cNvPr id="1853" name="Shape 1853"/>
          <p:cNvSpPr txBox="1"/>
          <p:nvPr/>
        </p:nvSpPr>
        <p:spPr>
          <a:xfrm>
            <a:off x="977175" y="4017050"/>
            <a:ext cx="7767600" cy="891300"/>
          </a:xfrm>
          <a:prstGeom prst="rect">
            <a:avLst/>
          </a:prstGeom>
          <a:noFill/>
          <a:ln>
            <a:noFill/>
          </a:ln>
        </p:spPr>
        <p:txBody>
          <a:bodyPr anchorCtr="0" anchor="ctr" bIns="91425" lIns="91425" rIns="91425" wrap="square" tIns="91425">
            <a:noAutofit/>
          </a:bodyPr>
          <a:lstStyle/>
          <a:p>
            <a:pPr lvl="0" rtl="0" algn="ctr">
              <a:spcBef>
                <a:spcPts val="0"/>
              </a:spcBef>
              <a:buNone/>
            </a:pPr>
            <a:r>
              <a:rPr b="1" lang="en"/>
              <a:t>Flat Fare rates for Prime on Pass will be higher as compared to Mini &amp; Prime (Prime@Mini) rate for Select</a:t>
            </a:r>
          </a:p>
        </p:txBody>
      </p:sp>
      <p:sp>
        <p:nvSpPr>
          <p:cNvPr id="1854" name="Shape 1854"/>
          <p:cNvSpPr txBox="1"/>
          <p:nvPr/>
        </p:nvSpPr>
        <p:spPr>
          <a:xfrm>
            <a:off x="2469300" y="850425"/>
            <a:ext cx="922200" cy="279900"/>
          </a:xfrm>
          <a:prstGeom prst="rect">
            <a:avLst/>
          </a:prstGeom>
          <a:noFill/>
          <a:ln>
            <a:noFill/>
          </a:ln>
        </p:spPr>
        <p:txBody>
          <a:bodyPr anchorCtr="0" anchor="ctr" bIns="91425" lIns="91425" rIns="91425" wrap="square" tIns="91425">
            <a:noAutofit/>
          </a:bodyPr>
          <a:lstStyle/>
          <a:p>
            <a:pPr lvl="0" rtl="0" algn="ctr">
              <a:spcBef>
                <a:spcPts val="0"/>
              </a:spcBef>
              <a:buNone/>
            </a:pPr>
            <a:r>
              <a:rPr lang="en"/>
              <a:t>Select</a:t>
            </a:r>
          </a:p>
        </p:txBody>
      </p:sp>
      <p:sp>
        <p:nvSpPr>
          <p:cNvPr id="1855" name="Shape 1855"/>
          <p:cNvSpPr txBox="1"/>
          <p:nvPr/>
        </p:nvSpPr>
        <p:spPr>
          <a:xfrm>
            <a:off x="6431700" y="850425"/>
            <a:ext cx="922200" cy="279900"/>
          </a:xfrm>
          <a:prstGeom prst="rect">
            <a:avLst/>
          </a:prstGeom>
          <a:noFill/>
          <a:ln>
            <a:noFill/>
          </a:ln>
        </p:spPr>
        <p:txBody>
          <a:bodyPr anchorCtr="0" anchor="ctr" bIns="91425" lIns="91425" rIns="91425" wrap="square" tIns="91425">
            <a:noAutofit/>
          </a:bodyPr>
          <a:lstStyle/>
          <a:p>
            <a:pPr lvl="0" rtl="0" algn="ctr">
              <a:spcBef>
                <a:spcPts val="0"/>
              </a:spcBef>
              <a:buNone/>
            </a:pPr>
            <a:r>
              <a:rPr lang="en"/>
              <a:t>Pass</a:t>
            </a: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9" name="Shape 1859"/>
        <p:cNvGrpSpPr/>
        <p:nvPr/>
      </p:nvGrpSpPr>
      <p:grpSpPr>
        <a:xfrm>
          <a:off x="0" y="0"/>
          <a:ext cx="0" cy="0"/>
          <a:chOff x="0" y="0"/>
          <a:chExt cx="0" cy="0"/>
        </a:xfrm>
      </p:grpSpPr>
      <p:sp>
        <p:nvSpPr>
          <p:cNvPr id="1860" name="Shape 1860"/>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t>Backup: Select penetration is higher among C1-Prime and C1-HF customers</a:t>
            </a:r>
          </a:p>
        </p:txBody>
      </p:sp>
      <p:sp>
        <p:nvSpPr>
          <p:cNvPr id="1861" name="Shape 1861"/>
          <p:cNvSpPr txBox="1"/>
          <p:nvPr/>
        </p:nvSpPr>
        <p:spPr>
          <a:xfrm>
            <a:off x="311700" y="3353475"/>
            <a:ext cx="8816700" cy="699900"/>
          </a:xfrm>
          <a:prstGeom prst="rect">
            <a:avLst/>
          </a:prstGeom>
          <a:noFill/>
          <a:ln>
            <a:noFill/>
          </a:ln>
        </p:spPr>
        <p:txBody>
          <a:bodyPr anchorCtr="0" anchor="t" bIns="91425" lIns="91425" rIns="91425" wrap="square" tIns="91425">
            <a:noAutofit/>
          </a:bodyPr>
          <a:lstStyle/>
          <a:p>
            <a:pPr indent="-304800" lvl="0" marL="457200" marR="0" rtl="0" algn="l">
              <a:lnSpc>
                <a:spcPct val="100000"/>
              </a:lnSpc>
              <a:spcBef>
                <a:spcPts val="0"/>
              </a:spcBef>
              <a:spcAft>
                <a:spcPts val="0"/>
              </a:spcAft>
              <a:buSzPts val="1200"/>
              <a:buChar char="●"/>
            </a:pPr>
            <a:r>
              <a:rPr lang="en" sz="1200"/>
              <a:t>Select Penetration is highest among prime users</a:t>
            </a:r>
          </a:p>
          <a:p>
            <a:pPr indent="-304800" lvl="0" marL="457200" marR="0" rtl="0" algn="l">
              <a:lnSpc>
                <a:spcPct val="100000"/>
              </a:lnSpc>
              <a:spcBef>
                <a:spcPts val="0"/>
              </a:spcBef>
              <a:spcAft>
                <a:spcPts val="0"/>
              </a:spcAft>
              <a:buSzPts val="1200"/>
              <a:buChar char="●"/>
            </a:pPr>
            <a:r>
              <a:rPr lang="en" sz="1200"/>
              <a:t>20% of C1 - HF Prime customers are on Select, while C2 &amp; C3 HF have very low penetration</a:t>
            </a:r>
          </a:p>
          <a:p>
            <a:pPr indent="-304800" lvl="0" marL="457200" marR="0" rtl="0" algn="l">
              <a:lnSpc>
                <a:spcPct val="100000"/>
              </a:lnSpc>
              <a:spcBef>
                <a:spcPts val="0"/>
              </a:spcBef>
              <a:spcAft>
                <a:spcPts val="0"/>
              </a:spcAft>
              <a:buSzPts val="1200"/>
              <a:buChar char="●"/>
            </a:pPr>
            <a:r>
              <a:rPr lang="en" sz="1200"/>
              <a:t>Unlike in Share Pass, penetration is similar among C1/C2/C3</a:t>
            </a:r>
          </a:p>
        </p:txBody>
      </p:sp>
      <p:graphicFrame>
        <p:nvGraphicFramePr>
          <p:cNvPr id="1862" name="Shape 1862"/>
          <p:cNvGraphicFramePr/>
          <p:nvPr/>
        </p:nvGraphicFramePr>
        <p:xfrm>
          <a:off x="235500" y="1297575"/>
          <a:ext cx="3000000" cy="3000000"/>
        </p:xfrm>
        <a:graphic>
          <a:graphicData uri="http://schemas.openxmlformats.org/drawingml/2006/table">
            <a:tbl>
              <a:tblPr>
                <a:noFill/>
                <a:tableStyleId>{CF214DF8-9EB9-4027-8DC9-FBF5C9B6CFFA}</a:tableStyleId>
              </a:tblPr>
              <a:tblGrid>
                <a:gridCol w="584025"/>
                <a:gridCol w="551575"/>
                <a:gridCol w="551575"/>
                <a:gridCol w="551575"/>
                <a:gridCol w="551575"/>
                <a:gridCol w="551575"/>
                <a:gridCol w="551575"/>
                <a:gridCol w="551575"/>
              </a:tblGrid>
              <a:tr h="200025">
                <a:tc gridSpan="8">
                  <a:txBody>
                    <a:bodyPr>
                      <a:noAutofit/>
                    </a:bodyPr>
                    <a:lstStyle/>
                    <a:p>
                      <a:pPr lvl="0" rtl="0" algn="ctr">
                        <a:lnSpc>
                          <a:spcPct val="115000"/>
                        </a:lnSpc>
                        <a:spcBef>
                          <a:spcPts val="0"/>
                        </a:spcBef>
                        <a:buNone/>
                      </a:pPr>
                      <a:r>
                        <a:rPr b="1" lang="en" sz="800"/>
                        <a:t>%Select Penetration</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hMerge="1"/>
                <a:tc hMerge="1"/>
                <a:tc hMerge="1"/>
                <a:tc hMerge="1"/>
                <a:tc hMerge="1"/>
                <a:tc hMerge="1"/>
                <a:tc hMerge="1"/>
              </a:tr>
              <a:tr h="200025">
                <a:tc>
                  <a:txBody>
                    <a:bodyPr>
                      <a:noAutofit/>
                    </a:bodyPr>
                    <a:lstStyle/>
                    <a:p>
                      <a:pPr lvl="0" rtl="0" algn="ctr">
                        <a:lnSpc>
                          <a:spcPct val="115000"/>
                        </a:lnSpc>
                        <a:spcBef>
                          <a:spcPts val="0"/>
                        </a:spcBef>
                        <a:buNone/>
                      </a:pPr>
                      <a:r>
                        <a:rPr b="1" lang="en" sz="800"/>
                        <a:t>Tag</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b="1" lang="en" sz="800"/>
                        <a:t>auto</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b="1" lang="en" sz="800"/>
                        <a:t>micro</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b="1" lang="en" sz="800"/>
                        <a:t>mini</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b="1" lang="en" sz="800"/>
                        <a:t>prime</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b="1" lang="en" sz="800"/>
                        <a:t>share</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b="1" lang="en" sz="800"/>
                        <a:t>null</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b="1" lang="en" sz="800"/>
                        <a:t>Total</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FFFFF"/>
                    </a:solidFill>
                  </a:tcPr>
                </a:tc>
              </a:tr>
              <a:tr h="200025">
                <a:tc>
                  <a:txBody>
                    <a:bodyPr>
                      <a:noAutofit/>
                    </a:bodyPr>
                    <a:lstStyle/>
                    <a:p>
                      <a:pPr lvl="0" rtl="0" algn="ctr">
                        <a:lnSpc>
                          <a:spcPct val="115000"/>
                        </a:lnSpc>
                        <a:spcBef>
                          <a:spcPts val="0"/>
                        </a:spcBef>
                        <a:buNone/>
                      </a:pPr>
                      <a:r>
                        <a:rPr lang="en" sz="800"/>
                        <a:t>C1</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3.6%</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7.7%</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9.2%</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18.2%</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800"/>
                        <a:t>8.2%</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0.0%</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t>10.9%</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D9EAD3"/>
                    </a:solidFill>
                  </a:tcPr>
                </a:tc>
              </a:tr>
              <a:tr h="200025">
                <a:tc>
                  <a:txBody>
                    <a:bodyPr>
                      <a:noAutofit/>
                    </a:bodyPr>
                    <a:lstStyle/>
                    <a:p>
                      <a:pPr lvl="0" rtl="0" algn="ctr">
                        <a:lnSpc>
                          <a:spcPct val="115000"/>
                        </a:lnSpc>
                        <a:spcBef>
                          <a:spcPts val="0"/>
                        </a:spcBef>
                        <a:buNone/>
                      </a:pPr>
                      <a:r>
                        <a:rPr lang="en" sz="800"/>
                        <a:t>C2</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2.1%</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2.6%</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3.2%</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7.1%</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93C47D"/>
                    </a:solidFill>
                  </a:tcPr>
                </a:tc>
                <a:tc>
                  <a:txBody>
                    <a:bodyPr>
                      <a:noAutofit/>
                    </a:bodyPr>
                    <a:lstStyle/>
                    <a:p>
                      <a:pPr lvl="0" rtl="0" algn="ctr">
                        <a:lnSpc>
                          <a:spcPct val="115000"/>
                        </a:lnSpc>
                        <a:spcBef>
                          <a:spcPts val="0"/>
                        </a:spcBef>
                        <a:buNone/>
                      </a:pPr>
                      <a:r>
                        <a:rPr lang="en" sz="800"/>
                        <a:t>3.0%</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0.0%</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t>3.4%</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D9EAD3"/>
                    </a:solidFill>
                  </a:tcPr>
                </a:tc>
              </a:tr>
              <a:tr h="200025">
                <a:tc>
                  <a:txBody>
                    <a:bodyPr>
                      <a:noAutofit/>
                    </a:bodyPr>
                    <a:lstStyle/>
                    <a:p>
                      <a:pPr lvl="0" rtl="0" algn="ctr">
                        <a:lnSpc>
                          <a:spcPct val="115000"/>
                        </a:lnSpc>
                        <a:spcBef>
                          <a:spcPts val="0"/>
                        </a:spcBef>
                        <a:buNone/>
                      </a:pPr>
                      <a:r>
                        <a:rPr lang="en" sz="800"/>
                        <a:t>C3</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0.9%</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0.9%</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1.2%</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3.6%</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B6D7A8"/>
                    </a:solidFill>
                  </a:tcPr>
                </a:tc>
                <a:tc>
                  <a:txBody>
                    <a:bodyPr>
                      <a:noAutofit/>
                    </a:bodyPr>
                    <a:lstStyle/>
                    <a:p>
                      <a:pPr lvl="0" rtl="0" algn="ctr">
                        <a:lnSpc>
                          <a:spcPct val="115000"/>
                        </a:lnSpc>
                        <a:spcBef>
                          <a:spcPts val="0"/>
                        </a:spcBef>
                        <a:buNone/>
                      </a:pPr>
                      <a:r>
                        <a:rPr lang="en" sz="800"/>
                        <a:t>0.9%</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0.5%</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t>1.1%</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D9EAD3"/>
                    </a:solidFill>
                  </a:tcPr>
                </a:tc>
              </a:tr>
              <a:tr h="200025">
                <a:tc>
                  <a:txBody>
                    <a:bodyPr>
                      <a:noAutofit/>
                    </a:bodyPr>
                    <a:lstStyle/>
                    <a:p>
                      <a:pPr lvl="0" rtl="0" algn="ctr">
                        <a:lnSpc>
                          <a:spcPct val="115000"/>
                        </a:lnSpc>
                        <a:spcBef>
                          <a:spcPts val="0"/>
                        </a:spcBef>
                        <a:buNone/>
                      </a:pPr>
                      <a:r>
                        <a:rPr lang="en" sz="800"/>
                        <a:t>notag</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0.3%</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0.3%</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0.5%</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1.4%</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0.5%</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0.2%</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0.5%</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800"/>
                        <a:t>null</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0.2%</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0.1%</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0.2%</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0.6%</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0.3%</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0.1%</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0.2%</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b="1" lang="en" sz="800"/>
                        <a:t>Grand </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0.7%</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1.2%</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1.6%</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4.4%</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1.5%</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0.1%</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1.4%</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r>
            </a:tbl>
          </a:graphicData>
        </a:graphic>
      </p:graphicFrame>
      <p:graphicFrame>
        <p:nvGraphicFramePr>
          <p:cNvPr id="1863" name="Shape 1863"/>
          <p:cNvGraphicFramePr/>
          <p:nvPr/>
        </p:nvGraphicFramePr>
        <p:xfrm>
          <a:off x="4982025" y="1659550"/>
          <a:ext cx="3000000" cy="3000000"/>
        </p:xfrm>
        <a:graphic>
          <a:graphicData uri="http://schemas.openxmlformats.org/drawingml/2006/table">
            <a:tbl>
              <a:tblPr>
                <a:noFill/>
                <a:tableStyleId>{CF214DF8-9EB9-4027-8DC9-FBF5C9B6CFFA}</a:tableStyleId>
              </a:tblPr>
              <a:tblGrid>
                <a:gridCol w="647700"/>
                <a:gridCol w="647700"/>
                <a:gridCol w="647700"/>
              </a:tblGrid>
              <a:tr h="195725">
                <a:tc>
                  <a:txBody>
                    <a:bodyPr>
                      <a:noAutofit/>
                    </a:bodyPr>
                    <a:lstStyle/>
                    <a:p>
                      <a:pPr lvl="0" rtl="0" algn="ctr">
                        <a:spcBef>
                          <a:spcPts val="0"/>
                        </a:spcBef>
                        <a:buNone/>
                      </a:pPr>
                      <a:r>
                        <a:rPr lang="en" sz="800"/>
                        <a:t>Select</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Prime</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Total</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r>
              <a:tr h="195725">
                <a:tc>
                  <a:txBody>
                    <a:bodyPr>
                      <a:noAutofit/>
                    </a:bodyPr>
                    <a:lstStyle/>
                    <a:p>
                      <a:pPr lvl="0" rtl="0" algn="ctr">
                        <a:lnSpc>
                          <a:spcPct val="115000"/>
                        </a:lnSpc>
                        <a:spcBef>
                          <a:spcPts val="0"/>
                        </a:spcBef>
                        <a:buNone/>
                      </a:pPr>
                      <a:r>
                        <a:rPr lang="en" sz="800"/>
                        <a:t>C1 - HF</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20.1%</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00FF00"/>
                    </a:solidFill>
                  </a:tcPr>
                </a:tc>
                <a:tc>
                  <a:txBody>
                    <a:bodyPr>
                      <a:noAutofit/>
                    </a:bodyPr>
                    <a:lstStyle/>
                    <a:p>
                      <a:pPr lvl="0" rtl="0" algn="ctr">
                        <a:lnSpc>
                          <a:spcPct val="115000"/>
                        </a:lnSpc>
                        <a:spcBef>
                          <a:spcPts val="0"/>
                        </a:spcBef>
                        <a:buNone/>
                      </a:pPr>
                      <a:r>
                        <a:rPr lang="en" sz="800"/>
                        <a:t>1.1%</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00FF00"/>
                    </a:solidFill>
                  </a:tcPr>
                </a:tc>
              </a:tr>
              <a:tr h="195725">
                <a:tc>
                  <a:txBody>
                    <a:bodyPr>
                      <a:noAutofit/>
                    </a:bodyPr>
                    <a:lstStyle/>
                    <a:p>
                      <a:pPr lvl="0" rtl="0" algn="ctr">
                        <a:lnSpc>
                          <a:spcPct val="115000"/>
                        </a:lnSpc>
                        <a:spcBef>
                          <a:spcPts val="0"/>
                        </a:spcBef>
                        <a:buNone/>
                      </a:pPr>
                      <a:r>
                        <a:rPr lang="en" sz="800"/>
                        <a:t>C2 - HF</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10.6%</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0.1%</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4CCCC"/>
                    </a:solidFill>
                  </a:tcPr>
                </a:tc>
              </a:tr>
              <a:tr h="195725">
                <a:tc>
                  <a:txBody>
                    <a:bodyPr>
                      <a:noAutofit/>
                    </a:bodyPr>
                    <a:lstStyle/>
                    <a:p>
                      <a:pPr lvl="0" rtl="0" algn="ctr">
                        <a:lnSpc>
                          <a:spcPct val="115000"/>
                        </a:lnSpc>
                        <a:spcBef>
                          <a:spcPts val="0"/>
                        </a:spcBef>
                        <a:buNone/>
                      </a:pPr>
                      <a:r>
                        <a:rPr lang="en" sz="800"/>
                        <a:t>C3 - HF</a:t>
                      </a:r>
                    </a:p>
                  </a:txBody>
                  <a:tcPr marT="19050" marB="19050" marR="28575" marL="28575" anchor="b">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9.0%</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0.0%</a:t>
                      </a:r>
                    </a:p>
                  </a:txBody>
                  <a:tcPr marT="19050" marB="19050" marR="28575" marL="28575" anchor="ctr">
                    <a:lnL cap="flat" cmpd="sng" w="9525">
                      <a:solidFill>
                        <a:srgbClr val="B7B7B7"/>
                      </a:solidFill>
                      <a:prstDash val="solid"/>
                      <a:round/>
                      <a:headEnd len="med" w="med" type="none"/>
                      <a:tailEnd len="med" w="med" type="none"/>
                    </a:lnL>
                    <a:lnR cap="flat" cmpd="sng" w="9525">
                      <a:solidFill>
                        <a:srgbClr val="B7B7B7"/>
                      </a:solidFill>
                      <a:prstDash val="solid"/>
                      <a:round/>
                      <a:headEnd len="med" w="med" type="none"/>
                      <a:tailEnd len="med" w="med" type="none"/>
                    </a:lnR>
                    <a:lnT cap="flat" cmpd="sng" w="9525">
                      <a:solidFill>
                        <a:srgbClr val="B7B7B7"/>
                      </a:solidFill>
                      <a:prstDash val="solid"/>
                      <a:round/>
                      <a:headEnd len="med" w="med" type="none"/>
                      <a:tailEnd len="med" w="med" type="none"/>
                    </a:lnT>
                    <a:lnB cap="flat" cmpd="sng" w="9525">
                      <a:solidFill>
                        <a:srgbClr val="B7B7B7"/>
                      </a:solidFill>
                      <a:prstDash val="solid"/>
                      <a:round/>
                      <a:headEnd len="med" w="med" type="none"/>
                      <a:tailEnd len="med" w="med" type="none"/>
                    </a:lnB>
                    <a:solidFill>
                      <a:srgbClr val="F4CCCC"/>
                    </a:solidFill>
                  </a:tcPr>
                </a:tc>
              </a:tr>
            </a:tbl>
          </a:graphicData>
        </a:graphic>
      </p:graphicFrame>
      <p:sp>
        <p:nvSpPr>
          <p:cNvPr id="1864" name="Shape 1864"/>
          <p:cNvSpPr txBox="1"/>
          <p:nvPr/>
        </p:nvSpPr>
        <p:spPr>
          <a:xfrm>
            <a:off x="753150" y="4365575"/>
            <a:ext cx="7555500" cy="616200"/>
          </a:xfrm>
          <a:prstGeom prst="rect">
            <a:avLst/>
          </a:prstGeom>
          <a:noFill/>
          <a:ln>
            <a:noFill/>
          </a:ln>
        </p:spPr>
        <p:txBody>
          <a:bodyPr anchorCtr="0" anchor="t" bIns="91425" lIns="91425" rIns="91425" wrap="square" tIns="91425">
            <a:noAutofit/>
          </a:bodyPr>
          <a:lstStyle/>
          <a:p>
            <a:pPr lvl="0" rtl="0" algn="ctr">
              <a:spcBef>
                <a:spcPts val="0"/>
              </a:spcBef>
              <a:buNone/>
            </a:pPr>
            <a:r>
              <a:rPr b="1" i="1" lang="en"/>
              <a:t>Select attracts Premium customers over the non-premium, however its scale has been restricted to 36K active users doing 10% prime rides</a:t>
            </a:r>
          </a:p>
        </p:txBody>
      </p:sp>
      <p:graphicFrame>
        <p:nvGraphicFramePr>
          <p:cNvPr id="1865" name="Shape 1865"/>
          <p:cNvGraphicFramePr/>
          <p:nvPr/>
        </p:nvGraphicFramePr>
        <p:xfrm>
          <a:off x="7019250" y="1650950"/>
          <a:ext cx="3000000" cy="3000000"/>
        </p:xfrm>
        <a:graphic>
          <a:graphicData uri="http://schemas.openxmlformats.org/drawingml/2006/table">
            <a:tbl>
              <a:tblPr>
                <a:noFill/>
                <a:tableStyleId>{CF214DF8-9EB9-4027-8DC9-FBF5C9B6CFFA}</a:tableStyleId>
              </a:tblPr>
              <a:tblGrid>
                <a:gridCol w="647700"/>
                <a:gridCol w="647700"/>
                <a:gridCol w="647700"/>
              </a:tblGrid>
              <a:tr h="200025">
                <a:tc>
                  <a:txBody>
                    <a:bodyPr>
                      <a:noAutofit/>
                    </a:bodyPr>
                    <a:lstStyle/>
                    <a:p>
                      <a:pPr lvl="0" rtl="0">
                        <a:spcBef>
                          <a:spcPts val="0"/>
                        </a:spcBef>
                        <a:buNone/>
                      </a:pPr>
                      <a:r>
                        <a:rPr lang="en" sz="800"/>
                        <a:t>Share Pass</a:t>
                      </a: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Share</a:t>
                      </a: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Total</a:t>
                      </a: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800"/>
                        <a:t>C1 - HF</a:t>
                      </a: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66.0%</a:t>
                      </a: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4.1%</a:t>
                      </a: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FFF2CC"/>
                    </a:solidFill>
                  </a:tcPr>
                </a:tc>
              </a:tr>
              <a:tr h="200025">
                <a:tc>
                  <a:txBody>
                    <a:bodyPr>
                      <a:noAutofit/>
                    </a:bodyPr>
                    <a:lstStyle/>
                    <a:p>
                      <a:pPr lvl="0" rtl="0">
                        <a:lnSpc>
                          <a:spcPct val="115000"/>
                        </a:lnSpc>
                        <a:spcBef>
                          <a:spcPts val="0"/>
                        </a:spcBef>
                        <a:buNone/>
                      </a:pPr>
                      <a:r>
                        <a:rPr lang="en" sz="800"/>
                        <a:t>C2 - HF</a:t>
                      </a: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48.8%</a:t>
                      </a: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3.3%</a:t>
                      </a: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FFF2CC"/>
                    </a:solidFill>
                  </a:tcPr>
                </a:tc>
              </a:tr>
              <a:tr h="200025">
                <a:tc>
                  <a:txBody>
                    <a:bodyPr>
                      <a:noAutofit/>
                    </a:bodyPr>
                    <a:lstStyle/>
                    <a:p>
                      <a:pPr lvl="0" rtl="0">
                        <a:lnSpc>
                          <a:spcPct val="115000"/>
                        </a:lnSpc>
                        <a:spcBef>
                          <a:spcPts val="0"/>
                        </a:spcBef>
                        <a:buNone/>
                      </a:pPr>
                      <a:r>
                        <a:rPr lang="en" sz="800"/>
                        <a:t>C3 - HF</a:t>
                      </a: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36.9%</a:t>
                      </a: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3.8%</a:t>
                      </a: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solidFill>
                      <a:srgbClr val="FFF2CC"/>
                    </a:solidFill>
                  </a:tcPr>
                </a:tc>
              </a:tr>
            </a:tbl>
          </a:graphicData>
        </a:graphic>
      </p:graphicFrame>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9" name="Shape 1869"/>
        <p:cNvGrpSpPr/>
        <p:nvPr/>
      </p:nvGrpSpPr>
      <p:grpSpPr>
        <a:xfrm>
          <a:off x="0" y="0"/>
          <a:ext cx="0" cy="0"/>
          <a:chOff x="0" y="0"/>
          <a:chExt cx="0" cy="0"/>
        </a:xfrm>
      </p:grpSpPr>
      <p:sp>
        <p:nvSpPr>
          <p:cNvPr id="1870" name="Shape 1870"/>
          <p:cNvSpPr txBox="1"/>
          <p:nvPr>
            <p:ph type="title"/>
          </p:nvPr>
        </p:nvSpPr>
        <p:spPr>
          <a:xfrm>
            <a:off x="83100" y="64025"/>
            <a:ext cx="9005100" cy="572700"/>
          </a:xfrm>
          <a:prstGeom prst="rect">
            <a:avLst/>
          </a:prstGeom>
        </p:spPr>
        <p:txBody>
          <a:bodyPr anchorCtr="0" anchor="t" bIns="91425" lIns="91425" rIns="91425" wrap="square" tIns="91425">
            <a:noAutofit/>
          </a:bodyPr>
          <a:lstStyle/>
          <a:p>
            <a:pPr lvl="0" rtl="0">
              <a:spcBef>
                <a:spcPts val="0"/>
              </a:spcBef>
              <a:buNone/>
            </a:pPr>
            <a:r>
              <a:rPr lang="en" sz="2400"/>
              <a:t>Backup: Prime@Mini benefit - Tactical lever to drive Prime usage</a:t>
            </a:r>
          </a:p>
        </p:txBody>
      </p:sp>
      <p:sp>
        <p:nvSpPr>
          <p:cNvPr id="1871" name="Shape 1871"/>
          <p:cNvSpPr txBox="1"/>
          <p:nvPr/>
        </p:nvSpPr>
        <p:spPr>
          <a:xfrm>
            <a:off x="213150" y="1035550"/>
            <a:ext cx="8280900" cy="493200"/>
          </a:xfrm>
          <a:prstGeom prst="rect">
            <a:avLst/>
          </a:prstGeom>
          <a:noFill/>
          <a:ln>
            <a:noFill/>
          </a:ln>
        </p:spPr>
        <p:txBody>
          <a:bodyPr anchorCtr="0" anchor="t" bIns="91425" lIns="91425" rIns="91425" wrap="square" tIns="91425">
            <a:noAutofit/>
          </a:bodyPr>
          <a:lstStyle/>
          <a:p>
            <a:pPr indent="-304800" lvl="0" marL="457200" marR="0" rtl="0" algn="l">
              <a:lnSpc>
                <a:spcPct val="100000"/>
              </a:lnSpc>
              <a:spcBef>
                <a:spcPts val="0"/>
              </a:spcBef>
              <a:spcAft>
                <a:spcPts val="0"/>
              </a:spcAft>
              <a:buSzPts val="1200"/>
              <a:buChar char="●"/>
            </a:pPr>
            <a:r>
              <a:rPr lang="en" sz="1200"/>
              <a:t>While customers see less value in Prime@mini it is a strong tactical lever to drive prime usage </a:t>
            </a:r>
          </a:p>
          <a:p>
            <a:pPr lvl="0" marR="0" rtl="0" algn="l">
              <a:lnSpc>
                <a:spcPct val="100000"/>
              </a:lnSpc>
              <a:spcBef>
                <a:spcPts val="0"/>
              </a:spcBef>
              <a:spcAft>
                <a:spcPts val="0"/>
              </a:spcAft>
              <a:buNone/>
            </a:pPr>
            <a:r>
              <a:t/>
            </a:r>
            <a:endParaRPr sz="1200"/>
          </a:p>
        </p:txBody>
      </p:sp>
      <p:sp>
        <p:nvSpPr>
          <p:cNvPr id="1872" name="Shape 1872"/>
          <p:cNvSpPr txBox="1"/>
          <p:nvPr/>
        </p:nvSpPr>
        <p:spPr>
          <a:xfrm>
            <a:off x="676950" y="3680000"/>
            <a:ext cx="7970700" cy="1142100"/>
          </a:xfrm>
          <a:prstGeom prst="rect">
            <a:avLst/>
          </a:prstGeom>
          <a:noFill/>
          <a:ln>
            <a:noFill/>
          </a:ln>
        </p:spPr>
        <p:txBody>
          <a:bodyPr anchorCtr="0" anchor="t" bIns="91425" lIns="91425" rIns="91425" wrap="square" tIns="91425">
            <a:noAutofit/>
          </a:bodyPr>
          <a:lstStyle/>
          <a:p>
            <a:pPr lvl="0" rtl="0" algn="ctr">
              <a:spcBef>
                <a:spcPts val="0"/>
              </a:spcBef>
              <a:buNone/>
            </a:pPr>
            <a:r>
              <a:rPr i="1" lang="en"/>
              <a:t>Post dropping out of Select, customer moves back to its preferred category</a:t>
            </a:r>
          </a:p>
          <a:p>
            <a:pPr lvl="0" rtl="0" algn="ctr">
              <a:spcBef>
                <a:spcPts val="0"/>
              </a:spcBef>
              <a:buNone/>
            </a:pPr>
            <a:r>
              <a:t/>
            </a:r>
            <a:endParaRPr b="1" i="1"/>
          </a:p>
          <a:p>
            <a:pPr lvl="0" rtl="0" algn="ctr">
              <a:spcBef>
                <a:spcPts val="0"/>
              </a:spcBef>
              <a:buNone/>
            </a:pPr>
            <a:r>
              <a:rPr b="1" i="1" lang="en"/>
              <a:t>Hence to drive usage on Prime, ‘All categories at same fare’ is a good tactical lever as cost for the same is taken upfront from the customer</a:t>
            </a:r>
          </a:p>
        </p:txBody>
      </p:sp>
      <p:graphicFrame>
        <p:nvGraphicFramePr>
          <p:cNvPr id="1873" name="Shape 1873"/>
          <p:cNvGraphicFramePr/>
          <p:nvPr/>
        </p:nvGraphicFramePr>
        <p:xfrm>
          <a:off x="2884825" y="2056625"/>
          <a:ext cx="3000000" cy="3000000"/>
        </p:xfrm>
        <a:graphic>
          <a:graphicData uri="http://schemas.openxmlformats.org/drawingml/2006/table">
            <a:tbl>
              <a:tblPr>
                <a:noFill/>
                <a:tableStyleId>{CF214DF8-9EB9-4027-8DC9-FBF5C9B6CFFA}</a:tableStyleId>
              </a:tblPr>
              <a:tblGrid>
                <a:gridCol w="1818250"/>
                <a:gridCol w="1090950"/>
              </a:tblGrid>
              <a:tr h="251450">
                <a:tc>
                  <a:txBody>
                    <a:bodyPr>
                      <a:noAutofit/>
                    </a:bodyPr>
                    <a:lstStyle/>
                    <a:p>
                      <a:pPr lvl="0" rtl="0">
                        <a:spcBef>
                          <a:spcPts val="0"/>
                        </a:spcBef>
                        <a:buNone/>
                      </a:pPr>
                      <a:r>
                        <a:t/>
                      </a:r>
                      <a:endParaRPr sz="900"/>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%Prime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Pre Select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During Select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Post Select - Non repurchase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83100" y="140225"/>
            <a:ext cx="8520600" cy="572700"/>
          </a:xfrm>
          <a:prstGeom prst="rect">
            <a:avLst/>
          </a:prstGeom>
        </p:spPr>
        <p:txBody>
          <a:bodyPr anchorCtr="0" anchor="t" bIns="91425" lIns="91425" rIns="91425" wrap="square" tIns="91425">
            <a:noAutofit/>
          </a:bodyPr>
          <a:lstStyle/>
          <a:p>
            <a:pPr lvl="0" rtl="0">
              <a:spcBef>
                <a:spcPts val="0"/>
              </a:spcBef>
              <a:buNone/>
            </a:pPr>
            <a:r>
              <a:rPr lang="en"/>
              <a:t>Executive summary</a:t>
            </a:r>
          </a:p>
        </p:txBody>
      </p:sp>
      <p:sp>
        <p:nvSpPr>
          <p:cNvPr id="262" name="Shape 262"/>
          <p:cNvSpPr txBox="1"/>
          <p:nvPr>
            <p:ph idx="1" type="body"/>
          </p:nvPr>
        </p:nvSpPr>
        <p:spPr>
          <a:xfrm>
            <a:off x="311700" y="1000075"/>
            <a:ext cx="8520600" cy="3416400"/>
          </a:xfrm>
          <a:prstGeom prst="rect">
            <a:avLst/>
          </a:prstGeom>
        </p:spPr>
        <p:txBody>
          <a:bodyPr anchorCtr="0" anchor="t" bIns="91425" lIns="91425" rIns="91425" wrap="square" tIns="91425">
            <a:noAutofit/>
          </a:bodyPr>
          <a:lstStyle/>
          <a:p>
            <a:pPr lvl="0" rtl="0">
              <a:lnSpc>
                <a:spcPct val="100000"/>
              </a:lnSpc>
              <a:spcBef>
                <a:spcPts val="0"/>
              </a:spcBef>
              <a:spcAft>
                <a:spcPts val="0"/>
              </a:spcAft>
              <a:buNone/>
            </a:pPr>
            <a:r>
              <a:rPr i="1" lang="en" sz="1600">
                <a:solidFill>
                  <a:schemeClr val="dk1"/>
                </a:solidFill>
              </a:rPr>
              <a:t>To be filled at the end</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Shape 418"/>
          <p:cNvSpPr txBox="1"/>
          <p:nvPr>
            <p:ph idx="1" type="body"/>
          </p:nvPr>
        </p:nvSpPr>
        <p:spPr>
          <a:xfrm>
            <a:off x="328650" y="4796750"/>
            <a:ext cx="8486700" cy="410100"/>
          </a:xfrm>
          <a:prstGeom prst="rect">
            <a:avLst/>
          </a:prstGeom>
        </p:spPr>
        <p:txBody>
          <a:bodyPr anchorCtr="0" anchor="ctr" bIns="91425" lIns="91425" rIns="91425" wrap="square" tIns="91425">
            <a:noAutofit/>
          </a:bodyPr>
          <a:lstStyle/>
          <a:p>
            <a:pPr indent="-285750" lvl="0" marL="457200" rtl="0">
              <a:spcBef>
                <a:spcPts val="0"/>
              </a:spcBef>
              <a:spcAft>
                <a:spcPts val="0"/>
              </a:spcAft>
              <a:buClr>
                <a:srgbClr val="000000"/>
              </a:buClr>
              <a:buSzPts val="900"/>
              <a:buChar char="●"/>
            </a:pPr>
            <a:r>
              <a:rPr lang="en" sz="900">
                <a:solidFill>
                  <a:srgbClr val="000000"/>
                </a:solidFill>
              </a:rPr>
              <a:t>Different set of customers sensitive to different variable viz. Availability,</a:t>
            </a:r>
            <a:r>
              <a:rPr lang="en" sz="900">
                <a:solidFill>
                  <a:schemeClr val="dk1"/>
                </a:solidFill>
              </a:rPr>
              <a:t>discovery ETA, Blended rate, Peak Pricing, Booking ETA, DDD, Actual ATA</a:t>
            </a:r>
          </a:p>
          <a:p>
            <a:pPr indent="-285750" lvl="0" marL="457200" rtl="0">
              <a:spcBef>
                <a:spcPts val="0"/>
              </a:spcBef>
              <a:buClr>
                <a:schemeClr val="dk1"/>
              </a:buClr>
              <a:buSzPts val="900"/>
              <a:buChar char="●"/>
            </a:pPr>
            <a:r>
              <a:rPr lang="en" sz="900">
                <a:solidFill>
                  <a:schemeClr val="dk1"/>
                </a:solidFill>
              </a:rPr>
              <a:t>Quantify the features</a:t>
            </a:r>
          </a:p>
        </p:txBody>
      </p:sp>
      <p:sp>
        <p:nvSpPr>
          <p:cNvPr id="419" name="Shape 419"/>
          <p:cNvSpPr txBox="1"/>
          <p:nvPr>
            <p:ph type="title"/>
          </p:nvPr>
        </p:nvSpPr>
        <p:spPr>
          <a:xfrm>
            <a:off x="83100" y="140225"/>
            <a:ext cx="8917800" cy="410100"/>
          </a:xfrm>
          <a:prstGeom prst="rect">
            <a:avLst/>
          </a:prstGeom>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sz="2400"/>
              <a:t>Platform level service: Availability is the most important factor (Prime)</a:t>
            </a:r>
          </a:p>
        </p:txBody>
      </p:sp>
      <p:pic>
        <p:nvPicPr>
          <p:cNvPr id="420" name="Shape 420"/>
          <p:cNvPicPr preferRelativeResize="0"/>
          <p:nvPr/>
        </p:nvPicPr>
        <p:blipFill>
          <a:blip r:embed="rId3">
            <a:alphaModFix/>
          </a:blip>
          <a:stretch>
            <a:fillRect/>
          </a:stretch>
        </p:blipFill>
        <p:spPr>
          <a:xfrm>
            <a:off x="152400" y="778925"/>
            <a:ext cx="8917802" cy="2763375"/>
          </a:xfrm>
          <a:prstGeom prst="rect">
            <a:avLst/>
          </a:prstGeom>
          <a:noFill/>
          <a:ln>
            <a:noFill/>
          </a:ln>
        </p:spPr>
      </p:pic>
      <p:pic>
        <p:nvPicPr>
          <p:cNvPr id="421" name="Shape 421"/>
          <p:cNvPicPr preferRelativeResize="0"/>
          <p:nvPr/>
        </p:nvPicPr>
        <p:blipFill>
          <a:blip r:embed="rId4">
            <a:alphaModFix/>
          </a:blip>
          <a:stretch>
            <a:fillRect/>
          </a:stretch>
        </p:blipFill>
        <p:spPr>
          <a:xfrm>
            <a:off x="266475" y="3542300"/>
            <a:ext cx="8553699" cy="1147425"/>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7" name="Shape 1877"/>
        <p:cNvGrpSpPr/>
        <p:nvPr/>
      </p:nvGrpSpPr>
      <p:grpSpPr>
        <a:xfrm>
          <a:off x="0" y="0"/>
          <a:ext cx="0" cy="0"/>
          <a:chOff x="0" y="0"/>
          <a:chExt cx="0" cy="0"/>
        </a:xfrm>
      </p:grpSpPr>
      <p:sp>
        <p:nvSpPr>
          <p:cNvPr id="1878" name="Shape 1878"/>
          <p:cNvSpPr txBox="1"/>
          <p:nvPr>
            <p:ph type="title"/>
          </p:nvPr>
        </p:nvSpPr>
        <p:spPr>
          <a:xfrm>
            <a:off x="311700" y="2074650"/>
            <a:ext cx="8520600" cy="1955700"/>
          </a:xfrm>
          <a:prstGeom prst="rect">
            <a:avLst/>
          </a:prstGeom>
        </p:spPr>
        <p:txBody>
          <a:bodyPr anchorCtr="0" anchor="ctr" bIns="91425" lIns="91425" rIns="91425" wrap="square" tIns="91425">
            <a:noAutofit/>
          </a:bodyPr>
          <a:lstStyle/>
          <a:p>
            <a:pPr lvl="0" rtl="0" algn="l">
              <a:spcBef>
                <a:spcPts val="0"/>
              </a:spcBef>
              <a:buNone/>
            </a:pPr>
            <a:r>
              <a:rPr lang="en" sz="2400"/>
              <a:t>Strategic objective #3: Co-branded Cards</a:t>
            </a:r>
            <a:r>
              <a:rPr lang="en" sz="2400"/>
              <a:t> to drive demand through spends on cards</a:t>
            </a:r>
          </a:p>
          <a:p>
            <a:pPr lvl="0" rtl="0" algn="l">
              <a:spcBef>
                <a:spcPts val="0"/>
              </a:spcBef>
              <a:buNone/>
            </a:pPr>
            <a:r>
              <a:t/>
            </a:r>
            <a:endParaRPr sz="2400"/>
          </a:p>
          <a:p>
            <a:pPr lvl="0" rtl="0" algn="l">
              <a:spcBef>
                <a:spcPts val="0"/>
              </a:spcBef>
              <a:buNone/>
            </a:pPr>
            <a:r>
              <a:rPr lang="en" sz="1800"/>
              <a:t>Earning and Burning of “Ola Miles” can be a major attraction for Debit Card/Credit Card issuers to drive their transactions. Ola can also monetize the same in a big way.</a:t>
            </a: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2" name="Shape 1882"/>
        <p:cNvGrpSpPr/>
        <p:nvPr/>
      </p:nvGrpSpPr>
      <p:grpSpPr>
        <a:xfrm>
          <a:off x="0" y="0"/>
          <a:ext cx="0" cy="0"/>
          <a:chOff x="0" y="0"/>
          <a:chExt cx="0" cy="0"/>
        </a:xfrm>
      </p:grpSpPr>
      <p:sp>
        <p:nvSpPr>
          <p:cNvPr id="1883" name="Shape 1883"/>
          <p:cNvSpPr txBox="1"/>
          <p:nvPr/>
        </p:nvSpPr>
        <p:spPr>
          <a:xfrm>
            <a:off x="213150" y="730750"/>
            <a:ext cx="8280900" cy="3821400"/>
          </a:xfrm>
          <a:prstGeom prst="rect">
            <a:avLst/>
          </a:prstGeom>
          <a:noFill/>
          <a:ln>
            <a:noFill/>
          </a:ln>
        </p:spPr>
        <p:txBody>
          <a:bodyPr anchorCtr="0" anchor="t" bIns="91425" lIns="91425" rIns="91425" wrap="square" tIns="91425">
            <a:noAutofit/>
          </a:bodyPr>
          <a:lstStyle/>
          <a:p>
            <a:pPr indent="-304800" lvl="0" marL="457200" marR="0" rtl="0" algn="l">
              <a:lnSpc>
                <a:spcPct val="115000"/>
              </a:lnSpc>
              <a:spcBef>
                <a:spcPts val="0"/>
              </a:spcBef>
              <a:spcAft>
                <a:spcPts val="0"/>
              </a:spcAft>
              <a:buClr>
                <a:schemeClr val="dk1"/>
              </a:buClr>
              <a:buSzPts val="1200"/>
              <a:buFont typeface="Arial"/>
              <a:buChar char="●"/>
            </a:pPr>
            <a:r>
              <a:rPr lang="en" sz="1200">
                <a:solidFill>
                  <a:schemeClr val="dk1"/>
                </a:solidFill>
              </a:rPr>
              <a:t>Ola Co-branded Debit/Credit Cards having Ola Miles as benefit on every spends done through the card</a:t>
            </a:r>
          </a:p>
          <a:p>
            <a:pPr indent="-304800" lvl="0" marL="457200" rtl="0">
              <a:lnSpc>
                <a:spcPct val="115000"/>
              </a:lnSpc>
              <a:spcBef>
                <a:spcPts val="0"/>
              </a:spcBef>
              <a:buClr>
                <a:schemeClr val="dk1"/>
              </a:buClr>
              <a:buSzPts val="1200"/>
              <a:buChar char="●"/>
            </a:pPr>
            <a:r>
              <a:rPr lang="en" sz="1200">
                <a:solidFill>
                  <a:schemeClr val="dk1"/>
                </a:solidFill>
              </a:rPr>
              <a:t>Given the High Frequency of Ola, the card will have a strong appeal for customers</a:t>
            </a:r>
          </a:p>
          <a:p>
            <a:pPr indent="-304800" lvl="0" marL="457200" rtl="0">
              <a:lnSpc>
                <a:spcPct val="115000"/>
              </a:lnSpc>
              <a:spcBef>
                <a:spcPts val="0"/>
              </a:spcBef>
              <a:buClr>
                <a:schemeClr val="dk1"/>
              </a:buClr>
              <a:buSzPts val="1200"/>
              <a:buChar char="●"/>
            </a:pPr>
            <a:r>
              <a:rPr lang="en" sz="1200">
                <a:solidFill>
                  <a:schemeClr val="dk1"/>
                </a:solidFill>
              </a:rPr>
              <a:t>And this will drive external demand to Ola in a profitable manner</a:t>
            </a:r>
          </a:p>
          <a:p>
            <a:pPr indent="-304800" lvl="0" marL="457200" rtl="0">
              <a:lnSpc>
                <a:spcPct val="115000"/>
              </a:lnSpc>
              <a:spcBef>
                <a:spcPts val="0"/>
              </a:spcBef>
              <a:buClr>
                <a:schemeClr val="dk1"/>
              </a:buClr>
              <a:buSzPts val="1200"/>
              <a:buChar char="●"/>
            </a:pPr>
            <a:r>
              <a:rPr lang="en" sz="1200">
                <a:solidFill>
                  <a:schemeClr val="dk1"/>
                </a:solidFill>
              </a:rPr>
              <a:t>This will also drive adoption of Cards on Ola thereby increasing Cashless </a:t>
            </a:r>
          </a:p>
          <a:p>
            <a:pPr indent="-304800" lvl="0" marL="457200" rtl="0">
              <a:lnSpc>
                <a:spcPct val="115000"/>
              </a:lnSpc>
              <a:spcBef>
                <a:spcPts val="0"/>
              </a:spcBef>
              <a:spcAft>
                <a:spcPts val="0"/>
              </a:spcAft>
              <a:buClr>
                <a:schemeClr val="dk1"/>
              </a:buClr>
              <a:buSzPts val="1200"/>
              <a:buChar char="●"/>
            </a:pPr>
            <a:r>
              <a:rPr lang="en" sz="1200">
                <a:solidFill>
                  <a:schemeClr val="dk1"/>
                </a:solidFill>
              </a:rPr>
              <a:t>Earn</a:t>
            </a:r>
          </a:p>
          <a:p>
            <a:pPr indent="-304800" lvl="1" marL="914400" rtl="0">
              <a:lnSpc>
                <a:spcPct val="115000"/>
              </a:lnSpc>
              <a:spcBef>
                <a:spcPts val="0"/>
              </a:spcBef>
              <a:buClr>
                <a:schemeClr val="dk1"/>
              </a:buClr>
              <a:buSzPts val="1200"/>
              <a:buChar char="○"/>
            </a:pPr>
            <a:r>
              <a:rPr lang="en" sz="1200">
                <a:solidFill>
                  <a:schemeClr val="dk1"/>
                </a:solidFill>
              </a:rPr>
              <a:t>Card to come loaded with Welcome Ola Miles on sign up</a:t>
            </a:r>
          </a:p>
          <a:p>
            <a:pPr indent="-304800" lvl="1" marL="914400" rtl="0">
              <a:lnSpc>
                <a:spcPct val="115000"/>
              </a:lnSpc>
              <a:spcBef>
                <a:spcPts val="0"/>
              </a:spcBef>
              <a:buClr>
                <a:schemeClr val="dk1"/>
              </a:buClr>
              <a:buSzPts val="1200"/>
              <a:buChar char="○"/>
            </a:pPr>
            <a:r>
              <a:rPr lang="en" sz="1200">
                <a:solidFill>
                  <a:schemeClr val="dk1"/>
                </a:solidFill>
              </a:rPr>
              <a:t>Customer can earn Ola Miles on all spends made through the card</a:t>
            </a:r>
          </a:p>
          <a:p>
            <a:pPr indent="-304800" lvl="1" marL="914400" rtl="0">
              <a:lnSpc>
                <a:spcPct val="115000"/>
              </a:lnSpc>
              <a:spcBef>
                <a:spcPts val="0"/>
              </a:spcBef>
              <a:buClr>
                <a:schemeClr val="dk1"/>
              </a:buClr>
              <a:buSzPts val="1200"/>
              <a:buChar char="○"/>
            </a:pPr>
            <a:r>
              <a:rPr lang="en" sz="1200">
                <a:solidFill>
                  <a:schemeClr val="dk1"/>
                </a:solidFill>
              </a:rPr>
              <a:t>Accelerated earn of Ola Miles on spends on Ola through the card</a:t>
            </a:r>
          </a:p>
          <a:p>
            <a:pPr indent="-304800" lvl="0" marL="457200" rtl="0">
              <a:lnSpc>
                <a:spcPct val="115000"/>
              </a:lnSpc>
              <a:spcBef>
                <a:spcPts val="0"/>
              </a:spcBef>
              <a:buClr>
                <a:schemeClr val="dk1"/>
              </a:buClr>
              <a:buSzPts val="1200"/>
              <a:buChar char="●"/>
            </a:pPr>
            <a:r>
              <a:rPr lang="en" sz="1200">
                <a:solidFill>
                  <a:schemeClr val="dk1"/>
                </a:solidFill>
              </a:rPr>
              <a:t>Burn</a:t>
            </a:r>
          </a:p>
          <a:p>
            <a:pPr indent="-304800" lvl="1" marL="914400" rtl="0">
              <a:lnSpc>
                <a:spcPct val="115000"/>
              </a:lnSpc>
              <a:spcBef>
                <a:spcPts val="0"/>
              </a:spcBef>
              <a:buClr>
                <a:schemeClr val="dk1"/>
              </a:buClr>
              <a:buSzPts val="1200"/>
              <a:buChar char="○"/>
            </a:pPr>
            <a:r>
              <a:rPr lang="en" sz="1200">
                <a:solidFill>
                  <a:schemeClr val="dk1"/>
                </a:solidFill>
              </a:rPr>
              <a:t>Burn Ola Miles by taking rides on Ola Platform, limit on %age of points that can be redeemed on a single ride</a:t>
            </a:r>
          </a:p>
          <a:p>
            <a:pPr indent="-304800" lvl="0" marL="457200" rtl="0">
              <a:lnSpc>
                <a:spcPct val="115000"/>
              </a:lnSpc>
              <a:spcBef>
                <a:spcPts val="0"/>
              </a:spcBef>
              <a:buClr>
                <a:schemeClr val="dk1"/>
              </a:buClr>
              <a:buSzPts val="1200"/>
              <a:buChar char="●"/>
            </a:pPr>
            <a:r>
              <a:rPr lang="en" sz="1200">
                <a:solidFill>
                  <a:schemeClr val="dk1"/>
                </a:solidFill>
              </a:rPr>
              <a:t>Monetization</a:t>
            </a:r>
          </a:p>
          <a:p>
            <a:pPr indent="-304800" lvl="1" marL="914400" rtl="0">
              <a:lnSpc>
                <a:spcPct val="115000"/>
              </a:lnSpc>
              <a:spcBef>
                <a:spcPts val="0"/>
              </a:spcBef>
              <a:spcAft>
                <a:spcPts val="0"/>
              </a:spcAft>
              <a:buClr>
                <a:schemeClr val="dk1"/>
              </a:buClr>
              <a:buSzPts val="1200"/>
              <a:buChar char="○"/>
            </a:pPr>
            <a:r>
              <a:rPr lang="en" sz="1200">
                <a:solidFill>
                  <a:schemeClr val="dk1"/>
                </a:solidFill>
              </a:rPr>
              <a:t>Revenue 1 - Banks to buy Ola Miles in advance to issue to their customers, Ola will stand to earn due to breakage </a:t>
            </a:r>
          </a:p>
          <a:p>
            <a:pPr indent="-304800" lvl="1" marL="914400" marR="0" rtl="0" algn="l">
              <a:lnSpc>
                <a:spcPct val="115000"/>
              </a:lnSpc>
              <a:spcBef>
                <a:spcPts val="0"/>
              </a:spcBef>
              <a:spcAft>
                <a:spcPts val="0"/>
              </a:spcAft>
              <a:buClr>
                <a:schemeClr val="dk1"/>
              </a:buClr>
              <a:buSzPts val="1200"/>
              <a:buFont typeface="Arial"/>
              <a:buChar char="○"/>
            </a:pPr>
            <a:r>
              <a:rPr lang="en" sz="1200">
                <a:solidFill>
                  <a:schemeClr val="dk1"/>
                </a:solidFill>
              </a:rPr>
              <a:t>Revenue 2 - </a:t>
            </a:r>
            <a:r>
              <a:rPr lang="en" sz="1200">
                <a:solidFill>
                  <a:schemeClr val="dk1"/>
                </a:solidFill>
              </a:rPr>
              <a:t>Ola to also promote this card on its platform, Banks to share certain %age of Net Revenue on all transactions </a:t>
            </a:r>
          </a:p>
          <a:p>
            <a:pPr indent="-304800" lvl="1" marL="914400" marR="0" rtl="0" algn="l">
              <a:lnSpc>
                <a:spcPct val="115000"/>
              </a:lnSpc>
              <a:spcBef>
                <a:spcPts val="0"/>
              </a:spcBef>
              <a:spcAft>
                <a:spcPts val="0"/>
              </a:spcAft>
              <a:buClr>
                <a:schemeClr val="dk1"/>
              </a:buClr>
              <a:buSzPts val="1200"/>
              <a:buChar char="○"/>
            </a:pPr>
            <a:r>
              <a:rPr lang="en" sz="1200">
                <a:solidFill>
                  <a:schemeClr val="dk1"/>
                </a:solidFill>
              </a:rPr>
              <a:t>Cost 1 - Ola to fund accelerated earn of Ola Miles for spends made using card on Ola</a:t>
            </a:r>
          </a:p>
          <a:p>
            <a:pPr indent="-304800" lvl="1" marL="914400" marR="0" rtl="0" algn="l">
              <a:lnSpc>
                <a:spcPct val="115000"/>
              </a:lnSpc>
              <a:spcBef>
                <a:spcPts val="0"/>
              </a:spcBef>
              <a:spcAft>
                <a:spcPts val="0"/>
              </a:spcAft>
              <a:buClr>
                <a:schemeClr val="dk1"/>
              </a:buClr>
              <a:buSzPts val="1200"/>
              <a:buChar char="○"/>
            </a:pPr>
            <a:r>
              <a:rPr lang="en" sz="1200">
                <a:solidFill>
                  <a:schemeClr val="dk1"/>
                </a:solidFill>
              </a:rPr>
              <a:t>Revenue 1 and 2 will be significantly higher that Cost 1</a:t>
            </a:r>
          </a:p>
          <a:p>
            <a:pPr indent="0" lvl="0" marL="914400" marR="0" rtl="0" algn="l">
              <a:lnSpc>
                <a:spcPct val="115000"/>
              </a:lnSpc>
              <a:spcBef>
                <a:spcPts val="0"/>
              </a:spcBef>
              <a:spcAft>
                <a:spcPts val="0"/>
              </a:spcAft>
              <a:buNone/>
            </a:pPr>
            <a:r>
              <a:t/>
            </a:r>
            <a:endParaRPr sz="1200">
              <a:solidFill>
                <a:schemeClr val="dk1"/>
              </a:solidFill>
            </a:endParaRPr>
          </a:p>
          <a:p>
            <a:pPr indent="0" lvl="0" marL="457200" rtl="0">
              <a:lnSpc>
                <a:spcPct val="115000"/>
              </a:lnSpc>
              <a:spcBef>
                <a:spcPts val="0"/>
              </a:spcBef>
              <a:buNone/>
            </a:pPr>
            <a:r>
              <a:t/>
            </a:r>
            <a:endParaRPr sz="1200">
              <a:solidFill>
                <a:schemeClr val="dk1"/>
              </a:solidFill>
            </a:endParaRPr>
          </a:p>
        </p:txBody>
      </p:sp>
      <p:sp>
        <p:nvSpPr>
          <p:cNvPr id="1884" name="Shape 1884"/>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200"/>
              <a:t>Proposed Program - “Ola Miles”</a:t>
            </a: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8" name="Shape 1888"/>
        <p:cNvGrpSpPr/>
        <p:nvPr/>
      </p:nvGrpSpPr>
      <p:grpSpPr>
        <a:xfrm>
          <a:off x="0" y="0"/>
          <a:ext cx="0" cy="0"/>
          <a:chOff x="0" y="0"/>
          <a:chExt cx="0" cy="0"/>
        </a:xfrm>
      </p:grpSpPr>
      <p:sp>
        <p:nvSpPr>
          <p:cNvPr id="1889" name="Shape 1889"/>
          <p:cNvSpPr txBox="1"/>
          <p:nvPr/>
        </p:nvSpPr>
        <p:spPr>
          <a:xfrm>
            <a:off x="507750" y="1394425"/>
            <a:ext cx="8280900" cy="827100"/>
          </a:xfrm>
          <a:prstGeom prst="rect">
            <a:avLst/>
          </a:prstGeom>
          <a:noFill/>
          <a:ln>
            <a:noFill/>
          </a:ln>
        </p:spPr>
        <p:txBody>
          <a:bodyPr anchorCtr="0" anchor="t" bIns="91425" lIns="91425" rIns="91425" wrap="square" tIns="91425">
            <a:noAutofit/>
          </a:bodyPr>
          <a:lstStyle/>
          <a:p>
            <a:pPr lvl="0" marR="0" rtl="0" algn="ctr">
              <a:lnSpc>
                <a:spcPct val="115000"/>
              </a:lnSpc>
              <a:spcBef>
                <a:spcPts val="0"/>
              </a:spcBef>
              <a:spcAft>
                <a:spcPts val="0"/>
              </a:spcAft>
              <a:buNone/>
            </a:pPr>
            <a:r>
              <a:rPr b="1" i="1" lang="en" sz="1800">
                <a:solidFill>
                  <a:schemeClr val="dk1"/>
                </a:solidFill>
              </a:rPr>
              <a:t>Co-branded Cards</a:t>
            </a:r>
            <a:r>
              <a:rPr i="1" lang="en" sz="1800">
                <a:solidFill>
                  <a:schemeClr val="dk1"/>
                </a:solidFill>
              </a:rPr>
              <a:t> - Earn and Burn Rates to remain constant at a card level and may vary from card to card</a:t>
            </a:r>
          </a:p>
          <a:p>
            <a:pPr lvl="0" marR="0" rtl="0" algn="ctr">
              <a:lnSpc>
                <a:spcPct val="115000"/>
              </a:lnSpc>
              <a:spcBef>
                <a:spcPts val="0"/>
              </a:spcBef>
              <a:spcAft>
                <a:spcPts val="0"/>
              </a:spcAft>
              <a:buNone/>
            </a:pPr>
            <a:r>
              <a:t/>
            </a:r>
            <a:endParaRPr i="1" sz="1800">
              <a:solidFill>
                <a:schemeClr val="dk1"/>
              </a:solidFill>
            </a:endParaRPr>
          </a:p>
          <a:p>
            <a:pPr lvl="0" marR="0" rtl="0" algn="ctr">
              <a:lnSpc>
                <a:spcPct val="115000"/>
              </a:lnSpc>
              <a:spcBef>
                <a:spcPts val="0"/>
              </a:spcBef>
              <a:spcAft>
                <a:spcPts val="0"/>
              </a:spcAft>
              <a:buNone/>
            </a:pPr>
            <a:r>
              <a:t/>
            </a:r>
            <a:endParaRPr i="1" sz="1800">
              <a:solidFill>
                <a:schemeClr val="dk1"/>
              </a:solidFill>
            </a:endParaRPr>
          </a:p>
          <a:p>
            <a:pPr indent="0" lvl="0" marL="457200" rtl="0" algn="ctr">
              <a:lnSpc>
                <a:spcPct val="115000"/>
              </a:lnSpc>
              <a:spcBef>
                <a:spcPts val="0"/>
              </a:spcBef>
              <a:buNone/>
            </a:pPr>
            <a:r>
              <a:t/>
            </a:r>
            <a:endParaRPr i="1" sz="1800">
              <a:solidFill>
                <a:schemeClr val="dk1"/>
              </a:solidFill>
            </a:endParaRPr>
          </a:p>
        </p:txBody>
      </p:sp>
      <p:sp>
        <p:nvSpPr>
          <p:cNvPr id="1890" name="Shape 1890"/>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200"/>
              <a:t>Key differences with Ola Money Rewards Program</a:t>
            </a:r>
          </a:p>
        </p:txBody>
      </p:sp>
      <p:sp>
        <p:nvSpPr>
          <p:cNvPr id="1891" name="Shape 1891"/>
          <p:cNvSpPr txBox="1"/>
          <p:nvPr/>
        </p:nvSpPr>
        <p:spPr>
          <a:xfrm>
            <a:off x="507750" y="2689825"/>
            <a:ext cx="8280900" cy="827100"/>
          </a:xfrm>
          <a:prstGeom prst="rect">
            <a:avLst/>
          </a:prstGeom>
          <a:noFill/>
          <a:ln>
            <a:noFill/>
          </a:ln>
        </p:spPr>
        <p:txBody>
          <a:bodyPr anchorCtr="0" anchor="t" bIns="91425" lIns="91425" rIns="91425" wrap="square" tIns="91425">
            <a:noAutofit/>
          </a:bodyPr>
          <a:lstStyle/>
          <a:p>
            <a:pPr lvl="0" marR="0" rtl="0" algn="ctr">
              <a:lnSpc>
                <a:spcPct val="115000"/>
              </a:lnSpc>
              <a:spcBef>
                <a:spcPts val="0"/>
              </a:spcBef>
              <a:spcAft>
                <a:spcPts val="0"/>
              </a:spcAft>
              <a:buNone/>
            </a:pPr>
            <a:r>
              <a:rPr b="1" i="1" lang="en" sz="1800">
                <a:solidFill>
                  <a:schemeClr val="dk1"/>
                </a:solidFill>
              </a:rPr>
              <a:t>Ola Money Rewards Points</a:t>
            </a:r>
            <a:r>
              <a:rPr i="1" lang="en" sz="1800">
                <a:solidFill>
                  <a:schemeClr val="dk1"/>
                </a:solidFill>
              </a:rPr>
              <a:t> - Gamification around Earn and Burn Rates to maximize repeat transactions while keeping Ola Money burn under control</a:t>
            </a:r>
          </a:p>
          <a:p>
            <a:pPr lvl="0" marR="0" rtl="0" algn="ctr">
              <a:lnSpc>
                <a:spcPct val="115000"/>
              </a:lnSpc>
              <a:spcBef>
                <a:spcPts val="0"/>
              </a:spcBef>
              <a:spcAft>
                <a:spcPts val="0"/>
              </a:spcAft>
              <a:buNone/>
            </a:pPr>
            <a:r>
              <a:t/>
            </a:r>
            <a:endParaRPr i="1" sz="1800">
              <a:solidFill>
                <a:schemeClr val="dk1"/>
              </a:solidFill>
            </a:endParaRPr>
          </a:p>
          <a:p>
            <a:pPr indent="0" lvl="0" marL="457200" rtl="0" algn="ctr">
              <a:lnSpc>
                <a:spcPct val="115000"/>
              </a:lnSpc>
              <a:spcBef>
                <a:spcPts val="0"/>
              </a:spcBef>
              <a:buNone/>
            </a:pPr>
            <a:r>
              <a:t/>
            </a:r>
            <a:endParaRPr i="1" sz="1800">
              <a:solidFill>
                <a:schemeClr val="dk1"/>
              </a:solidFill>
            </a:endParaRPr>
          </a:p>
        </p:txBody>
      </p:sp>
      <p:sp>
        <p:nvSpPr>
          <p:cNvPr id="1892" name="Shape 1892"/>
          <p:cNvSpPr txBox="1"/>
          <p:nvPr/>
        </p:nvSpPr>
        <p:spPr>
          <a:xfrm>
            <a:off x="663675" y="4117325"/>
            <a:ext cx="8124900" cy="632100"/>
          </a:xfrm>
          <a:prstGeom prst="rect">
            <a:avLst/>
          </a:prstGeom>
          <a:noFill/>
          <a:ln>
            <a:noFill/>
          </a:ln>
        </p:spPr>
        <p:txBody>
          <a:bodyPr anchorCtr="0" anchor="t" bIns="91425" lIns="91425" rIns="91425" wrap="square" tIns="91425">
            <a:noAutofit/>
          </a:bodyPr>
          <a:lstStyle/>
          <a:p>
            <a:pPr lvl="0" rtl="0" algn="ctr">
              <a:spcBef>
                <a:spcPts val="0"/>
              </a:spcBef>
              <a:buNone/>
            </a:pPr>
            <a:r>
              <a:rPr b="1" lang="en" sz="1800"/>
              <a:t>This difference needs to be addressed before finalizing the constructs for Ola Co Branded Cards and Ola Money Reward Points</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txBox="1"/>
          <p:nvPr>
            <p:ph idx="1" type="body"/>
          </p:nvPr>
        </p:nvSpPr>
        <p:spPr>
          <a:xfrm>
            <a:off x="7313975" y="676350"/>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Peak Multiplier - PM&gt; 1.3 leads to disengagement</a:t>
            </a:r>
          </a:p>
        </p:txBody>
      </p:sp>
      <p:sp>
        <p:nvSpPr>
          <p:cNvPr id="427" name="Shape 427"/>
          <p:cNvSpPr txBox="1"/>
          <p:nvPr>
            <p:ph idx="1" type="body"/>
          </p:nvPr>
        </p:nvSpPr>
        <p:spPr>
          <a:xfrm>
            <a:off x="2424350" y="2921613"/>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Discovery ETA beyond 3 mins &amp; 6 mins minutes leads to drastic fall in engagement</a:t>
            </a:r>
          </a:p>
        </p:txBody>
      </p:sp>
      <p:sp>
        <p:nvSpPr>
          <p:cNvPr id="428" name="Shape 428"/>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 (Prime)</a:t>
            </a:r>
          </a:p>
        </p:txBody>
      </p:sp>
      <p:sp>
        <p:nvSpPr>
          <p:cNvPr id="429" name="Shape 429"/>
          <p:cNvSpPr txBox="1"/>
          <p:nvPr>
            <p:ph idx="1" type="body"/>
          </p:nvPr>
        </p:nvSpPr>
        <p:spPr>
          <a:xfrm>
            <a:off x="2437175" y="752550"/>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rgbClr val="000000"/>
                </a:solidFill>
              </a:rPr>
              <a:t>Availability &lt; 90% leads to demand fluctuation &amp; disengagement</a:t>
            </a:r>
          </a:p>
        </p:txBody>
      </p:sp>
      <p:sp>
        <p:nvSpPr>
          <p:cNvPr id="430" name="Shape 430"/>
          <p:cNvSpPr txBox="1"/>
          <p:nvPr>
            <p:ph idx="1" type="body"/>
          </p:nvPr>
        </p:nvSpPr>
        <p:spPr>
          <a:xfrm>
            <a:off x="7313975" y="2905575"/>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DDD &gt; 15% leads to fluctuation in engagement</a:t>
            </a:r>
          </a:p>
        </p:txBody>
      </p:sp>
      <p:pic>
        <p:nvPicPr>
          <p:cNvPr id="431" name="Shape 431"/>
          <p:cNvPicPr preferRelativeResize="0"/>
          <p:nvPr/>
        </p:nvPicPr>
        <p:blipFill rotWithShape="1">
          <a:blip r:embed="rId3">
            <a:alphaModFix/>
          </a:blip>
          <a:srcRect b="48631" l="0" r="74760" t="0"/>
          <a:stretch/>
        </p:blipFill>
        <p:spPr>
          <a:xfrm>
            <a:off x="162875" y="584400"/>
            <a:ext cx="2173226" cy="2213513"/>
          </a:xfrm>
          <a:prstGeom prst="rect">
            <a:avLst/>
          </a:prstGeom>
          <a:noFill/>
          <a:ln>
            <a:noFill/>
          </a:ln>
        </p:spPr>
      </p:pic>
      <p:pic>
        <p:nvPicPr>
          <p:cNvPr id="432" name="Shape 432"/>
          <p:cNvPicPr preferRelativeResize="0"/>
          <p:nvPr/>
        </p:nvPicPr>
        <p:blipFill rotWithShape="1">
          <a:blip r:embed="rId3">
            <a:alphaModFix/>
          </a:blip>
          <a:srcRect b="48631" l="26488" r="49754" t="0"/>
          <a:stretch/>
        </p:blipFill>
        <p:spPr>
          <a:xfrm>
            <a:off x="5054627" y="508200"/>
            <a:ext cx="2128702" cy="2303398"/>
          </a:xfrm>
          <a:prstGeom prst="rect">
            <a:avLst/>
          </a:prstGeom>
          <a:noFill/>
          <a:ln>
            <a:noFill/>
          </a:ln>
        </p:spPr>
      </p:pic>
      <p:pic>
        <p:nvPicPr>
          <p:cNvPr id="433" name="Shape 433"/>
          <p:cNvPicPr preferRelativeResize="0"/>
          <p:nvPr/>
        </p:nvPicPr>
        <p:blipFill rotWithShape="1">
          <a:blip r:embed="rId3">
            <a:alphaModFix/>
          </a:blip>
          <a:srcRect b="48631" l="49790" r="24974" t="0"/>
          <a:stretch/>
        </p:blipFill>
        <p:spPr>
          <a:xfrm>
            <a:off x="118936" y="2811600"/>
            <a:ext cx="2261102" cy="2303398"/>
          </a:xfrm>
          <a:prstGeom prst="rect">
            <a:avLst/>
          </a:prstGeom>
          <a:noFill/>
          <a:ln>
            <a:noFill/>
          </a:ln>
        </p:spPr>
      </p:pic>
      <p:pic>
        <p:nvPicPr>
          <p:cNvPr id="434" name="Shape 434"/>
          <p:cNvPicPr preferRelativeResize="0"/>
          <p:nvPr/>
        </p:nvPicPr>
        <p:blipFill rotWithShape="1">
          <a:blip r:embed="rId3">
            <a:alphaModFix/>
          </a:blip>
          <a:srcRect b="48631" l="75027" r="0" t="0"/>
          <a:stretch/>
        </p:blipFill>
        <p:spPr>
          <a:xfrm>
            <a:off x="5000175" y="2735400"/>
            <a:ext cx="2237602" cy="230339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Shape 439"/>
          <p:cNvSpPr txBox="1"/>
          <p:nvPr>
            <p:ph idx="1" type="body"/>
          </p:nvPr>
        </p:nvSpPr>
        <p:spPr>
          <a:xfrm>
            <a:off x="7161575" y="676350"/>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Delay (ATA - Booking ETA) beyond 2 minutes leads to high level of dis-engagement</a:t>
            </a:r>
          </a:p>
        </p:txBody>
      </p:sp>
      <p:sp>
        <p:nvSpPr>
          <p:cNvPr id="440" name="Shape 440"/>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 </a:t>
            </a:r>
            <a:r>
              <a:rPr lang="en" sz="2400"/>
              <a:t>(Prime)</a:t>
            </a:r>
          </a:p>
        </p:txBody>
      </p:sp>
      <p:sp>
        <p:nvSpPr>
          <p:cNvPr id="441" name="Shape 441"/>
          <p:cNvSpPr txBox="1"/>
          <p:nvPr>
            <p:ph idx="1" type="body"/>
          </p:nvPr>
        </p:nvSpPr>
        <p:spPr>
          <a:xfrm>
            <a:off x="2437175" y="698250"/>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Stock out &gt; 10% leads to disengagement</a:t>
            </a:r>
          </a:p>
        </p:txBody>
      </p:sp>
      <p:sp>
        <p:nvSpPr>
          <p:cNvPr id="442" name="Shape 442"/>
          <p:cNvSpPr txBox="1"/>
          <p:nvPr>
            <p:ph idx="1" type="body"/>
          </p:nvPr>
        </p:nvSpPr>
        <p:spPr>
          <a:xfrm>
            <a:off x="7161575" y="2905575"/>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Trust factor (ETA booking - Discovery ETA) &gt; 1 min leads to high level of disengagement</a:t>
            </a:r>
          </a:p>
        </p:txBody>
      </p:sp>
      <p:pic>
        <p:nvPicPr>
          <p:cNvPr id="443" name="Shape 443"/>
          <p:cNvPicPr preferRelativeResize="0"/>
          <p:nvPr/>
        </p:nvPicPr>
        <p:blipFill rotWithShape="1">
          <a:blip r:embed="rId3">
            <a:alphaModFix/>
          </a:blip>
          <a:srcRect b="1240" l="0" r="75102" t="50687"/>
          <a:stretch/>
        </p:blipFill>
        <p:spPr>
          <a:xfrm>
            <a:off x="194675" y="614825"/>
            <a:ext cx="2230898" cy="2155525"/>
          </a:xfrm>
          <a:prstGeom prst="rect">
            <a:avLst/>
          </a:prstGeom>
          <a:noFill/>
          <a:ln>
            <a:noFill/>
          </a:ln>
        </p:spPr>
      </p:pic>
      <p:pic>
        <p:nvPicPr>
          <p:cNvPr id="444" name="Shape 444"/>
          <p:cNvPicPr preferRelativeResize="0"/>
          <p:nvPr/>
        </p:nvPicPr>
        <p:blipFill rotWithShape="1">
          <a:blip r:embed="rId3">
            <a:alphaModFix/>
          </a:blip>
          <a:srcRect b="1240" l="25124" r="50632" t="50687"/>
          <a:stretch/>
        </p:blipFill>
        <p:spPr>
          <a:xfrm>
            <a:off x="169375" y="2825900"/>
            <a:ext cx="2172197" cy="2155525"/>
          </a:xfrm>
          <a:prstGeom prst="rect">
            <a:avLst/>
          </a:prstGeom>
          <a:noFill/>
          <a:ln>
            <a:noFill/>
          </a:ln>
        </p:spPr>
      </p:pic>
      <p:pic>
        <p:nvPicPr>
          <p:cNvPr id="445" name="Shape 445"/>
          <p:cNvPicPr preferRelativeResize="0"/>
          <p:nvPr/>
        </p:nvPicPr>
        <p:blipFill rotWithShape="1">
          <a:blip r:embed="rId3">
            <a:alphaModFix/>
          </a:blip>
          <a:srcRect b="1240" l="50132" r="24633" t="50687"/>
          <a:stretch/>
        </p:blipFill>
        <p:spPr>
          <a:xfrm>
            <a:off x="4925900" y="614825"/>
            <a:ext cx="2261102" cy="2155525"/>
          </a:xfrm>
          <a:prstGeom prst="rect">
            <a:avLst/>
          </a:prstGeom>
          <a:noFill/>
          <a:ln>
            <a:noFill/>
          </a:ln>
        </p:spPr>
      </p:pic>
      <p:pic>
        <p:nvPicPr>
          <p:cNvPr id="446" name="Shape 446"/>
          <p:cNvPicPr preferRelativeResize="0"/>
          <p:nvPr/>
        </p:nvPicPr>
        <p:blipFill rotWithShape="1">
          <a:blip r:embed="rId3">
            <a:alphaModFix/>
          </a:blip>
          <a:srcRect b="1240" l="74574" r="1183" t="50687"/>
          <a:stretch/>
        </p:blipFill>
        <p:spPr>
          <a:xfrm>
            <a:off x="4970350" y="2798125"/>
            <a:ext cx="2172197" cy="2155525"/>
          </a:xfrm>
          <a:prstGeom prst="rect">
            <a:avLst/>
          </a:prstGeom>
          <a:noFill/>
          <a:ln>
            <a:noFill/>
          </a:ln>
        </p:spPr>
      </p:pic>
      <p:sp>
        <p:nvSpPr>
          <p:cNvPr id="447" name="Shape 447"/>
          <p:cNvSpPr txBox="1"/>
          <p:nvPr>
            <p:ph idx="1" type="body"/>
          </p:nvPr>
        </p:nvSpPr>
        <p:spPr>
          <a:xfrm>
            <a:off x="2424350" y="2921623"/>
            <a:ext cx="1744500" cy="17274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BR &gt; 8 and  &gt;35 leads to disengagement</a:t>
            </a:r>
            <a:br>
              <a:rPr lang="en" sz="1200">
                <a:solidFill>
                  <a:schemeClr val="dk1"/>
                </a:solidFill>
              </a:rPr>
            </a:br>
            <a:r>
              <a:rPr lang="en" sz="1200">
                <a:solidFill>
                  <a:schemeClr val="dk1"/>
                </a:solidFill>
              </a:rPr>
              <a:t>(Inconclusive)</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Shape 452"/>
          <p:cNvSpPr txBox="1"/>
          <p:nvPr>
            <p:ph idx="1" type="body"/>
          </p:nvPr>
        </p:nvSpPr>
        <p:spPr>
          <a:xfrm>
            <a:off x="193775" y="4947125"/>
            <a:ext cx="8807100" cy="387000"/>
          </a:xfrm>
          <a:prstGeom prst="rect">
            <a:avLst/>
          </a:prstGeom>
        </p:spPr>
        <p:txBody>
          <a:bodyPr anchorCtr="0" anchor="ctr" bIns="91425" lIns="91425" rIns="91425" wrap="square" tIns="91425">
            <a:noAutofit/>
          </a:bodyPr>
          <a:lstStyle/>
          <a:p>
            <a:pPr lvl="0" rtl="0">
              <a:lnSpc>
                <a:spcPct val="150000"/>
              </a:lnSpc>
              <a:spcBef>
                <a:spcPts val="0"/>
              </a:spcBef>
              <a:buNone/>
            </a:pPr>
            <a:r>
              <a:rPr lang="en" sz="1200" u="sng">
                <a:solidFill>
                  <a:schemeClr val="dk1"/>
                </a:solidFill>
              </a:rPr>
              <a:t>Next Steps: </a:t>
            </a:r>
            <a:r>
              <a:rPr lang="en" sz="1200">
                <a:solidFill>
                  <a:schemeClr val="dk1"/>
                </a:solidFill>
              </a:rPr>
              <a:t>Analyze patterns from time series data, to develop deeper understanding of patterns on service levels at customer level</a:t>
            </a:r>
          </a:p>
        </p:txBody>
      </p:sp>
      <p:sp>
        <p:nvSpPr>
          <p:cNvPr id="453" name="Shape 453"/>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Minimum service level guarantee to deliver on Prime is significantly higher than platform across most metrics</a:t>
            </a:r>
          </a:p>
        </p:txBody>
      </p:sp>
      <p:graphicFrame>
        <p:nvGraphicFramePr>
          <p:cNvPr id="454" name="Shape 454"/>
          <p:cNvGraphicFramePr/>
          <p:nvPr/>
        </p:nvGraphicFramePr>
        <p:xfrm>
          <a:off x="342900" y="815575"/>
          <a:ext cx="3000000" cy="3000000"/>
        </p:xfrm>
        <a:graphic>
          <a:graphicData uri="http://schemas.openxmlformats.org/drawingml/2006/table">
            <a:tbl>
              <a:tblPr>
                <a:noFill/>
                <a:tableStyleId>{48737297-9C99-489F-A898-F8D5AF59E813}</a:tableStyleId>
              </a:tblPr>
              <a:tblGrid>
                <a:gridCol w="1387275"/>
                <a:gridCol w="1720950"/>
                <a:gridCol w="1849925"/>
                <a:gridCol w="1849925"/>
                <a:gridCol w="1849925"/>
              </a:tblGrid>
              <a:tr h="521425">
                <a:tc>
                  <a:txBody>
                    <a:bodyPr>
                      <a:noAutofit/>
                    </a:bodyPr>
                    <a:lstStyle/>
                    <a:p>
                      <a:pPr lvl="0" rtl="0">
                        <a:spcBef>
                          <a:spcPts val="0"/>
                        </a:spcBef>
                        <a:buNone/>
                      </a:pPr>
                      <a:r>
                        <a:rPr b="1" lang="en" sz="1200"/>
                        <a:t>Category</a:t>
                      </a:r>
                    </a:p>
                  </a:txBody>
                  <a:tcPr marT="91425" marB="91425" marR="91425" marL="91425" anchor="ctr"/>
                </a:tc>
                <a:tc>
                  <a:txBody>
                    <a:bodyPr>
                      <a:noAutofit/>
                    </a:bodyPr>
                    <a:lstStyle/>
                    <a:p>
                      <a:pPr lvl="0" rtl="0">
                        <a:spcBef>
                          <a:spcPts val="0"/>
                        </a:spcBef>
                        <a:buNone/>
                      </a:pPr>
                      <a:r>
                        <a:rPr b="1" lang="en" sz="1200"/>
                        <a:t>Metric</a:t>
                      </a:r>
                    </a:p>
                  </a:txBody>
                  <a:tcPr marT="91425" marB="91425" marR="91425" marL="91425" anchor="ctr"/>
                </a:tc>
                <a:tc>
                  <a:txBody>
                    <a:bodyPr>
                      <a:noAutofit/>
                    </a:bodyPr>
                    <a:lstStyle/>
                    <a:p>
                      <a:pPr lvl="0" rtl="0">
                        <a:spcBef>
                          <a:spcPts val="0"/>
                        </a:spcBef>
                        <a:buNone/>
                      </a:pPr>
                      <a:r>
                        <a:rPr b="1" lang="en" sz="1200"/>
                        <a:t>Minimum SLA threshold</a:t>
                      </a:r>
                    </a:p>
                  </a:txBody>
                  <a:tcPr marT="91425" marB="91425" marR="91425" marL="91425" anchor="ctr"/>
                </a:tc>
                <a:tc>
                  <a:txBody>
                    <a:bodyPr>
                      <a:noAutofit/>
                    </a:bodyPr>
                    <a:lstStyle/>
                    <a:p>
                      <a:pPr lvl="0" rtl="0">
                        <a:spcBef>
                          <a:spcPts val="0"/>
                        </a:spcBef>
                        <a:buNone/>
                      </a:pPr>
                      <a:r>
                        <a:rPr b="1" lang="en" sz="1200"/>
                        <a:t>Minimum SLA threshold (platform)</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b="1" lang="en" sz="1200"/>
                        <a:t>Desired gap in service level (vs. platform)</a:t>
                      </a:r>
                    </a:p>
                  </a:txBody>
                  <a:tcPr marT="91425" marB="91425" marR="91425" marL="91425" anchor="ctr"/>
                </a:tc>
              </a:tr>
              <a:tr h="396200">
                <a:tc rowSpan="3">
                  <a:txBody>
                    <a:bodyPr>
                      <a:noAutofit/>
                    </a:bodyPr>
                    <a:lstStyle/>
                    <a:p>
                      <a:pPr lvl="0" rtl="0">
                        <a:spcBef>
                          <a:spcPts val="0"/>
                        </a:spcBef>
                        <a:buNone/>
                      </a:pPr>
                      <a:r>
                        <a:rPr lang="en" sz="1200"/>
                        <a:t>Availability</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Availability</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&gt;90%</a:t>
                      </a:r>
                    </a:p>
                  </a:txBody>
                  <a:tcPr marT="91425" marB="91425" marR="91425" marL="91425" anchor="ctr">
                    <a:lnR cap="flat" cmpd="sng" w="9525">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&gt;87%</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+3%</a:t>
                      </a:r>
                    </a:p>
                  </a:txBody>
                  <a:tcPr marT="91425" marB="91425" marR="91425" marL="91425" anchor="ctr">
                    <a:lnL cap="flat" cmpd="sng" w="9525">
                      <a:solidFill>
                        <a:srgbClr val="9E9E9E"/>
                      </a:solidFill>
                      <a:prstDash val="solid"/>
                      <a:round/>
                      <a:headEnd len="med" w="med" type="none"/>
                      <a:tailEnd len="med" w="med" type="none"/>
                    </a:lnL>
                    <a:lnB cap="flat" cmpd="sng" w="9525">
                      <a:solidFill>
                        <a:srgbClr val="9E9E9E"/>
                      </a:solidFill>
                      <a:prstDash val="solid"/>
                      <a:round/>
                      <a:headEnd len="med" w="med" type="none"/>
                      <a:tailEnd len="med" w="med" type="none"/>
                    </a:lnB>
                  </a:tcPr>
                </a:tc>
              </a:tr>
              <a:tr h="396200">
                <a:tc vMerge="1"/>
                <a:tc>
                  <a:txBody>
                    <a:bodyPr>
                      <a:noAutofit/>
                    </a:bodyPr>
                    <a:lstStyle/>
                    <a:p>
                      <a:pPr lvl="0" rtl="0">
                        <a:spcBef>
                          <a:spcPts val="0"/>
                        </a:spcBef>
                        <a:buNone/>
                      </a:pPr>
                      <a:r>
                        <a:rPr lang="en" sz="1200"/>
                        <a:t>DDD</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&lt;15%</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&lt;15% &amp; &lt; 80%</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Highly Sensitive</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r>
              <a:tr h="396200">
                <a:tc vMerge="1"/>
                <a:tc>
                  <a:txBody>
                    <a:bodyPr>
                      <a:noAutofit/>
                    </a:bodyPr>
                    <a:lstStyle/>
                    <a:p>
                      <a:pPr lvl="0" rtl="0">
                        <a:spcBef>
                          <a:spcPts val="0"/>
                        </a:spcBef>
                        <a:buNone/>
                      </a:pPr>
                      <a:r>
                        <a:rPr lang="en" sz="1200"/>
                        <a:t>Stockout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&lt;10%</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&lt;13%</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+3%</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521425">
                <a:tc>
                  <a:txBody>
                    <a:bodyPr>
                      <a:noAutofit/>
                    </a:bodyPr>
                    <a:lstStyle/>
                    <a:p>
                      <a:pPr lvl="0" rtl="0">
                        <a:spcBef>
                          <a:spcPts val="0"/>
                        </a:spcBef>
                        <a:buNone/>
                      </a:pPr>
                      <a:r>
                        <a:rPr lang="en" sz="1200"/>
                        <a:t>Quality of availability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Discovery ETA</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&lt;3 mins &amp; &lt;6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&lt;5 minutes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+2 min</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r>
              <a:tr h="396200">
                <a:tc rowSpan="2">
                  <a:txBody>
                    <a:bodyPr>
                      <a:noAutofit/>
                    </a:bodyPr>
                    <a:lstStyle/>
                    <a:p>
                      <a:pPr lvl="0" rtl="0">
                        <a:spcBef>
                          <a:spcPts val="0"/>
                        </a:spcBef>
                        <a:buNone/>
                      </a:pPr>
                      <a:r>
                        <a:rPr lang="en" sz="1200"/>
                        <a:t>Pricing</a:t>
                      </a:r>
                    </a:p>
                  </a:txBody>
                  <a:tcPr marT="91425" marB="91425" marR="91425" marL="91425" anchor="ct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Peak multiplier</a:t>
                      </a:r>
                    </a:p>
                  </a:txBody>
                  <a:tcPr marT="91425" marB="91425" marR="91425" marL="91425" anchor="ctr">
                    <a:lnT cap="flat" cmpd="sng" w="9525">
                      <a:solidFill>
                        <a:srgbClr val="9E9E9E"/>
                      </a:solidFill>
                      <a:prstDash val="solid"/>
                      <a:round/>
                      <a:headEnd len="med" w="med" type="none"/>
                      <a:tailEnd len="med" w="med" type="none"/>
                    </a:lnT>
                  </a:tcPr>
                </a:tc>
                <a:tc>
                  <a:txBody>
                    <a:bodyPr>
                      <a:noAutofit/>
                    </a:bodyPr>
                    <a:lstStyle/>
                    <a:p>
                      <a:pPr lvl="0" rtl="0">
                        <a:spcBef>
                          <a:spcPts val="0"/>
                        </a:spcBef>
                        <a:buNone/>
                      </a:pPr>
                      <a:r>
                        <a:rPr lang="en" sz="1200"/>
                        <a:t>&lt;1.3</a:t>
                      </a:r>
                    </a:p>
                  </a:txBody>
                  <a:tcPr marT="91425" marB="91425" marR="91425" marL="91425" anchor="ctr">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tcPr>
                </a:tc>
                <a:tc>
                  <a:txBody>
                    <a:bodyPr>
                      <a:noAutofit/>
                    </a:bodyPr>
                    <a:lstStyle/>
                    <a:p>
                      <a:pPr lvl="0" rtl="0">
                        <a:spcBef>
                          <a:spcPts val="0"/>
                        </a:spcBef>
                        <a:buNone/>
                      </a:pPr>
                      <a:r>
                        <a:rPr lang="en" sz="1200"/>
                        <a:t>&lt;1.2</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r>
                        <a:rPr lang="en" sz="1200"/>
                        <a:t>0.1</a:t>
                      </a:r>
                    </a:p>
                  </a:txBody>
                  <a:tcPr marT="91425" marB="91425" marR="91425" marL="91425" anchor="ctr">
                    <a:lnL cap="flat" cmpd="sng" w="9525">
                      <a:solidFill>
                        <a:srgbClr val="9E9E9E"/>
                      </a:solidFill>
                      <a:prstDash val="solid"/>
                      <a:round/>
                      <a:headEnd len="med" w="med" type="none"/>
                      <a:tailEnd len="med" w="med" type="none"/>
                    </a:lnL>
                    <a:lnT cap="flat" cmpd="sng" w="9525">
                      <a:solidFill>
                        <a:srgbClr val="9E9E9E"/>
                      </a:solidFill>
                      <a:prstDash val="solid"/>
                      <a:round/>
                      <a:headEnd len="med" w="med" type="none"/>
                      <a:tailEnd len="med" w="med" type="none"/>
                    </a:lnT>
                  </a:tcPr>
                </a:tc>
              </a:tr>
              <a:tr h="396200">
                <a:tc vMerge="1"/>
                <a:tc>
                  <a:txBody>
                    <a:bodyPr>
                      <a:noAutofit/>
                    </a:bodyPr>
                    <a:lstStyle/>
                    <a:p>
                      <a:pPr lvl="0" rtl="0">
                        <a:spcBef>
                          <a:spcPts val="0"/>
                        </a:spcBef>
                        <a:buNone/>
                      </a:pPr>
                      <a:r>
                        <a:rPr lang="en" sz="1200"/>
                        <a:t>Blended rate</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&lt;8 &amp; &lt;35</a:t>
                      </a:r>
                    </a:p>
                  </a:txBody>
                  <a:tcPr marT="91425" marB="91425" marR="91425" marL="91425" anchor="ctr">
                    <a:lnR cap="flat" cmpd="sng" w="9525">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&lt;10 &amp; &lt;27</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B cap="flat" cmpd="sng" w="9525">
                      <a:solidFill>
                        <a:srgbClr val="9E9E9E"/>
                      </a:solidFill>
                      <a:prstDash val="solid"/>
                      <a:round/>
                      <a:headEnd len="med" w="med" type="none"/>
                      <a:tailEnd len="med" w="med" type="none"/>
                    </a:lnB>
                  </a:tcPr>
                </a:tc>
              </a:tr>
              <a:tr h="396200">
                <a:tc rowSpan="2">
                  <a:txBody>
                    <a:bodyPr>
                      <a:noAutofit/>
                    </a:bodyPr>
                    <a:lstStyle/>
                    <a:p>
                      <a:pPr lvl="0" rtl="0">
                        <a:spcBef>
                          <a:spcPts val="0"/>
                        </a:spcBef>
                        <a:buNone/>
                      </a:pPr>
                      <a:r>
                        <a:rPr lang="en" sz="1200"/>
                        <a:t>Reliability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Delay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 2 min</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&lt;3 mins &amp; &lt; 8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+1 min</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r>
              <a:tr h="396200">
                <a:tc vMerge="1"/>
                <a:tc>
                  <a:txBody>
                    <a:bodyPr>
                      <a:noAutofit/>
                    </a:bodyPr>
                    <a:lstStyle/>
                    <a:p>
                      <a:pPr lvl="0" rtl="0">
                        <a:spcBef>
                          <a:spcPts val="0"/>
                        </a:spcBef>
                        <a:buNone/>
                      </a:pPr>
                      <a:r>
                        <a:rPr lang="en" sz="1200"/>
                        <a:t>Trust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 1 min</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&lt;5 minutes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+ 4</a:t>
                      </a:r>
                      <a:r>
                        <a:rPr lang="en" sz="1200"/>
                        <a:t> minutes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Shape 459"/>
          <p:cNvSpPr txBox="1"/>
          <p:nvPr>
            <p:ph idx="1" type="body"/>
          </p:nvPr>
        </p:nvSpPr>
        <p:spPr>
          <a:xfrm>
            <a:off x="328650" y="4796750"/>
            <a:ext cx="8486700" cy="410100"/>
          </a:xfrm>
          <a:prstGeom prst="rect">
            <a:avLst/>
          </a:prstGeom>
        </p:spPr>
        <p:txBody>
          <a:bodyPr anchorCtr="0" anchor="ctr" bIns="91425" lIns="91425" rIns="91425" wrap="square" tIns="91425">
            <a:noAutofit/>
          </a:bodyPr>
          <a:lstStyle/>
          <a:p>
            <a:pPr indent="-285750" lvl="0" marL="457200" rtl="0">
              <a:spcBef>
                <a:spcPts val="0"/>
              </a:spcBef>
              <a:spcAft>
                <a:spcPts val="0"/>
              </a:spcAft>
              <a:buClr>
                <a:srgbClr val="000000"/>
              </a:buClr>
              <a:buSzPts val="900"/>
              <a:buChar char="●"/>
            </a:pPr>
            <a:r>
              <a:rPr lang="en" sz="900">
                <a:solidFill>
                  <a:srgbClr val="000000"/>
                </a:solidFill>
              </a:rPr>
              <a:t>Different set of customers sensitive to different variable viz. Availability,</a:t>
            </a:r>
            <a:r>
              <a:rPr lang="en" sz="900">
                <a:solidFill>
                  <a:schemeClr val="dk1"/>
                </a:solidFill>
              </a:rPr>
              <a:t>discovery ETA, Blended rate, Peak Pricing, Booking ETA, DDD, Actual ATA</a:t>
            </a:r>
          </a:p>
          <a:p>
            <a:pPr indent="-285750" lvl="0" marL="457200" rtl="0">
              <a:spcBef>
                <a:spcPts val="0"/>
              </a:spcBef>
              <a:buClr>
                <a:schemeClr val="dk1"/>
              </a:buClr>
              <a:buSzPts val="900"/>
              <a:buChar char="●"/>
            </a:pPr>
            <a:r>
              <a:rPr lang="en" sz="900">
                <a:solidFill>
                  <a:schemeClr val="dk1"/>
                </a:solidFill>
              </a:rPr>
              <a:t>Quantify the features</a:t>
            </a:r>
          </a:p>
        </p:txBody>
      </p:sp>
      <p:sp>
        <p:nvSpPr>
          <p:cNvPr id="460" name="Shape 460"/>
          <p:cNvSpPr txBox="1"/>
          <p:nvPr>
            <p:ph type="title"/>
          </p:nvPr>
        </p:nvSpPr>
        <p:spPr>
          <a:xfrm>
            <a:off x="83100" y="140225"/>
            <a:ext cx="8917800" cy="410100"/>
          </a:xfrm>
          <a:prstGeom prst="rect">
            <a:avLst/>
          </a:prstGeom>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sz="2400"/>
              <a:t>Platform level service: Availability is the most important factor (Mini)</a:t>
            </a:r>
          </a:p>
        </p:txBody>
      </p:sp>
      <p:pic>
        <p:nvPicPr>
          <p:cNvPr id="461" name="Shape 461"/>
          <p:cNvPicPr preferRelativeResize="0"/>
          <p:nvPr/>
        </p:nvPicPr>
        <p:blipFill>
          <a:blip r:embed="rId3">
            <a:alphaModFix/>
          </a:blip>
          <a:stretch>
            <a:fillRect/>
          </a:stretch>
        </p:blipFill>
        <p:spPr>
          <a:xfrm>
            <a:off x="152400" y="702725"/>
            <a:ext cx="8576278" cy="2713124"/>
          </a:xfrm>
          <a:prstGeom prst="rect">
            <a:avLst/>
          </a:prstGeom>
          <a:noFill/>
          <a:ln>
            <a:noFill/>
          </a:ln>
        </p:spPr>
      </p:pic>
      <p:pic>
        <p:nvPicPr>
          <p:cNvPr id="462" name="Shape 462"/>
          <p:cNvPicPr preferRelativeResize="0"/>
          <p:nvPr/>
        </p:nvPicPr>
        <p:blipFill>
          <a:blip r:embed="rId4">
            <a:alphaModFix/>
          </a:blip>
          <a:stretch>
            <a:fillRect/>
          </a:stretch>
        </p:blipFill>
        <p:spPr>
          <a:xfrm>
            <a:off x="394600" y="3378675"/>
            <a:ext cx="8032300" cy="1339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Shape 467"/>
          <p:cNvSpPr txBox="1"/>
          <p:nvPr>
            <p:ph idx="1" type="body"/>
          </p:nvPr>
        </p:nvSpPr>
        <p:spPr>
          <a:xfrm>
            <a:off x="7313975" y="676350"/>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Peak Multiplier - PM&gt; 1.2 and &gt; 1.8 leads to disengagement</a:t>
            </a:r>
          </a:p>
        </p:txBody>
      </p:sp>
      <p:sp>
        <p:nvSpPr>
          <p:cNvPr id="468" name="Shape 468"/>
          <p:cNvSpPr txBox="1"/>
          <p:nvPr>
            <p:ph idx="1" type="body"/>
          </p:nvPr>
        </p:nvSpPr>
        <p:spPr>
          <a:xfrm>
            <a:off x="2424350" y="2921613"/>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Discovery ETA beyond 2 minutes leads to drastic fall in engagement</a:t>
            </a:r>
          </a:p>
        </p:txBody>
      </p:sp>
      <p:sp>
        <p:nvSpPr>
          <p:cNvPr id="469" name="Shape 469"/>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 (</a:t>
            </a:r>
            <a:r>
              <a:rPr lang="en" sz="2400"/>
              <a:t>Mini</a:t>
            </a:r>
            <a:r>
              <a:rPr lang="en" sz="2400"/>
              <a:t>)</a:t>
            </a:r>
          </a:p>
        </p:txBody>
      </p:sp>
      <p:sp>
        <p:nvSpPr>
          <p:cNvPr id="470" name="Shape 470"/>
          <p:cNvSpPr txBox="1"/>
          <p:nvPr>
            <p:ph idx="1" type="body"/>
          </p:nvPr>
        </p:nvSpPr>
        <p:spPr>
          <a:xfrm>
            <a:off x="2437175" y="752550"/>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rgbClr val="000000"/>
                </a:solidFill>
              </a:rPr>
              <a:t>Availability &lt; 90% leads to demand fluctuation &amp; disengagement</a:t>
            </a:r>
          </a:p>
        </p:txBody>
      </p:sp>
      <p:sp>
        <p:nvSpPr>
          <p:cNvPr id="471" name="Shape 471"/>
          <p:cNvSpPr txBox="1"/>
          <p:nvPr>
            <p:ph idx="1" type="body"/>
          </p:nvPr>
        </p:nvSpPr>
        <p:spPr>
          <a:xfrm>
            <a:off x="7313975" y="2905575"/>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DDD &gt; 25% and 70%  leads to fluctuation in engagement</a:t>
            </a:r>
            <a:br>
              <a:rPr lang="en" sz="1200">
                <a:solidFill>
                  <a:schemeClr val="dk1"/>
                </a:solidFill>
              </a:rPr>
            </a:br>
            <a:r>
              <a:rPr lang="en" sz="1200">
                <a:solidFill>
                  <a:schemeClr val="dk1"/>
                </a:solidFill>
              </a:rPr>
              <a:t>(Inconclusive)</a:t>
            </a:r>
          </a:p>
        </p:txBody>
      </p:sp>
      <p:pic>
        <p:nvPicPr>
          <p:cNvPr id="472" name="Shape 472"/>
          <p:cNvPicPr preferRelativeResize="0"/>
          <p:nvPr/>
        </p:nvPicPr>
        <p:blipFill rotWithShape="1">
          <a:blip r:embed="rId3">
            <a:alphaModFix/>
          </a:blip>
          <a:srcRect b="48617" l="0" r="74733" t="0"/>
          <a:stretch/>
        </p:blipFill>
        <p:spPr>
          <a:xfrm>
            <a:off x="196425" y="583388"/>
            <a:ext cx="2240748" cy="2153023"/>
          </a:xfrm>
          <a:prstGeom prst="rect">
            <a:avLst/>
          </a:prstGeom>
          <a:noFill/>
          <a:ln>
            <a:noFill/>
          </a:ln>
        </p:spPr>
      </p:pic>
      <p:pic>
        <p:nvPicPr>
          <p:cNvPr id="473" name="Shape 473"/>
          <p:cNvPicPr preferRelativeResize="0"/>
          <p:nvPr/>
        </p:nvPicPr>
        <p:blipFill rotWithShape="1">
          <a:blip r:embed="rId3">
            <a:alphaModFix/>
          </a:blip>
          <a:srcRect b="48617" l="25272" r="49460" t="0"/>
          <a:stretch/>
        </p:blipFill>
        <p:spPr>
          <a:xfrm>
            <a:off x="4541049" y="752550"/>
            <a:ext cx="2240748" cy="2153023"/>
          </a:xfrm>
          <a:prstGeom prst="rect">
            <a:avLst/>
          </a:prstGeom>
          <a:noFill/>
          <a:ln>
            <a:noFill/>
          </a:ln>
        </p:spPr>
      </p:pic>
      <p:pic>
        <p:nvPicPr>
          <p:cNvPr id="474" name="Shape 474"/>
          <p:cNvPicPr preferRelativeResize="0"/>
          <p:nvPr/>
        </p:nvPicPr>
        <p:blipFill rotWithShape="1">
          <a:blip r:embed="rId3">
            <a:alphaModFix/>
          </a:blip>
          <a:srcRect b="48617" l="50308" r="24425" t="0"/>
          <a:stretch/>
        </p:blipFill>
        <p:spPr>
          <a:xfrm>
            <a:off x="196424" y="2857375"/>
            <a:ext cx="2240748" cy="2153023"/>
          </a:xfrm>
          <a:prstGeom prst="rect">
            <a:avLst/>
          </a:prstGeom>
          <a:noFill/>
          <a:ln>
            <a:noFill/>
          </a:ln>
        </p:spPr>
      </p:pic>
      <p:pic>
        <p:nvPicPr>
          <p:cNvPr id="475" name="Shape 475"/>
          <p:cNvPicPr preferRelativeResize="0"/>
          <p:nvPr/>
        </p:nvPicPr>
        <p:blipFill rotWithShape="1">
          <a:blip r:embed="rId3">
            <a:alphaModFix/>
          </a:blip>
          <a:srcRect b="48617" l="74613" r="118" t="0"/>
          <a:stretch/>
        </p:blipFill>
        <p:spPr>
          <a:xfrm>
            <a:off x="4541045" y="2857375"/>
            <a:ext cx="2240748" cy="215302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Shape 480"/>
          <p:cNvSpPr txBox="1"/>
          <p:nvPr>
            <p:ph idx="1" type="body"/>
          </p:nvPr>
        </p:nvSpPr>
        <p:spPr>
          <a:xfrm>
            <a:off x="7161575" y="676350"/>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Delay (ATA - Booking ETA) beyond 3 minutes leads to high level of dis-engagement</a:t>
            </a:r>
          </a:p>
        </p:txBody>
      </p:sp>
      <p:sp>
        <p:nvSpPr>
          <p:cNvPr id="481" name="Shape 481"/>
          <p:cNvSpPr txBox="1"/>
          <p:nvPr>
            <p:ph idx="1" type="body"/>
          </p:nvPr>
        </p:nvSpPr>
        <p:spPr>
          <a:xfrm>
            <a:off x="2424350" y="2921623"/>
            <a:ext cx="1744500" cy="1727400"/>
          </a:xfrm>
          <a:prstGeom prst="rect">
            <a:avLst/>
          </a:prstGeom>
        </p:spPr>
        <p:txBody>
          <a:bodyPr anchorCtr="0" anchor="ctr" bIns="91425" lIns="91425" rIns="91425" wrap="square" tIns="91425">
            <a:noAutofit/>
          </a:bodyPr>
          <a:lstStyle/>
          <a:p>
            <a:pPr lvl="0" rtl="0">
              <a:spcBef>
                <a:spcPts val="0"/>
              </a:spcBef>
              <a:buClr>
                <a:schemeClr val="dk1"/>
              </a:buClr>
              <a:buSzPts val="1100"/>
              <a:buFont typeface="Arial"/>
              <a:buNone/>
            </a:pPr>
            <a:r>
              <a:rPr lang="en" sz="1200">
                <a:solidFill>
                  <a:schemeClr val="dk1"/>
                </a:solidFill>
              </a:rPr>
              <a:t>BR &gt; 8 and 25 leads to disengagement</a:t>
            </a:r>
            <a:br>
              <a:rPr lang="en" sz="1200">
                <a:solidFill>
                  <a:schemeClr val="dk1"/>
                </a:solidFill>
              </a:rPr>
            </a:br>
            <a:r>
              <a:rPr lang="en" sz="1200">
                <a:solidFill>
                  <a:schemeClr val="dk1"/>
                </a:solidFill>
              </a:rPr>
              <a:t>(Inconclusive)</a:t>
            </a:r>
          </a:p>
        </p:txBody>
      </p:sp>
      <p:sp>
        <p:nvSpPr>
          <p:cNvPr id="482" name="Shape 482"/>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 (</a:t>
            </a:r>
            <a:r>
              <a:rPr lang="en" sz="2400"/>
              <a:t>Mini</a:t>
            </a:r>
            <a:r>
              <a:rPr lang="en" sz="2400"/>
              <a:t>)</a:t>
            </a:r>
          </a:p>
        </p:txBody>
      </p:sp>
      <p:sp>
        <p:nvSpPr>
          <p:cNvPr id="483" name="Shape 483"/>
          <p:cNvSpPr txBox="1"/>
          <p:nvPr>
            <p:ph idx="1" type="body"/>
          </p:nvPr>
        </p:nvSpPr>
        <p:spPr>
          <a:xfrm>
            <a:off x="2437175" y="698250"/>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Stock out &gt; 10% leads to disengagement</a:t>
            </a:r>
          </a:p>
        </p:txBody>
      </p:sp>
      <p:sp>
        <p:nvSpPr>
          <p:cNvPr id="484" name="Shape 484"/>
          <p:cNvSpPr txBox="1"/>
          <p:nvPr>
            <p:ph idx="1" type="body"/>
          </p:nvPr>
        </p:nvSpPr>
        <p:spPr>
          <a:xfrm>
            <a:off x="7161575" y="2905575"/>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Trust factor (ETA booking - Discovery ETA) &gt; 1 min &amp; 22 mins leads to high level of disengagement</a:t>
            </a:r>
            <a:br>
              <a:rPr lang="en" sz="1200">
                <a:solidFill>
                  <a:schemeClr val="dk1"/>
                </a:solidFill>
              </a:rPr>
            </a:br>
            <a:r>
              <a:rPr lang="en" sz="1200">
                <a:solidFill>
                  <a:schemeClr val="dk1"/>
                </a:solidFill>
              </a:rPr>
              <a:t>(Inconclusive)</a:t>
            </a:r>
          </a:p>
        </p:txBody>
      </p:sp>
      <p:pic>
        <p:nvPicPr>
          <p:cNvPr id="485" name="Shape 485"/>
          <p:cNvPicPr preferRelativeResize="0"/>
          <p:nvPr/>
        </p:nvPicPr>
        <p:blipFill rotWithShape="1">
          <a:blip r:embed="rId3">
            <a:alphaModFix/>
          </a:blip>
          <a:srcRect b="0" l="0" r="74733" t="50342"/>
          <a:stretch/>
        </p:blipFill>
        <p:spPr>
          <a:xfrm>
            <a:off x="244725" y="614830"/>
            <a:ext cx="2240748" cy="2080724"/>
          </a:xfrm>
          <a:prstGeom prst="rect">
            <a:avLst/>
          </a:prstGeom>
          <a:noFill/>
          <a:ln>
            <a:noFill/>
          </a:ln>
        </p:spPr>
      </p:pic>
      <p:pic>
        <p:nvPicPr>
          <p:cNvPr id="486" name="Shape 486"/>
          <p:cNvPicPr preferRelativeResize="0"/>
          <p:nvPr/>
        </p:nvPicPr>
        <p:blipFill rotWithShape="1">
          <a:blip r:embed="rId3">
            <a:alphaModFix/>
          </a:blip>
          <a:srcRect b="0" l="49820" r="24912" t="50342"/>
          <a:stretch/>
        </p:blipFill>
        <p:spPr>
          <a:xfrm>
            <a:off x="4662525" y="676350"/>
            <a:ext cx="2240748" cy="2080724"/>
          </a:xfrm>
          <a:prstGeom prst="rect">
            <a:avLst/>
          </a:prstGeom>
          <a:noFill/>
          <a:ln>
            <a:noFill/>
          </a:ln>
        </p:spPr>
      </p:pic>
      <p:pic>
        <p:nvPicPr>
          <p:cNvPr id="487" name="Shape 487"/>
          <p:cNvPicPr preferRelativeResize="0"/>
          <p:nvPr/>
        </p:nvPicPr>
        <p:blipFill rotWithShape="1">
          <a:blip r:embed="rId3">
            <a:alphaModFix/>
          </a:blip>
          <a:srcRect b="0" l="25039" r="49694" t="50342"/>
          <a:stretch/>
        </p:blipFill>
        <p:spPr>
          <a:xfrm>
            <a:off x="183601" y="2905575"/>
            <a:ext cx="2240748" cy="2080724"/>
          </a:xfrm>
          <a:prstGeom prst="rect">
            <a:avLst/>
          </a:prstGeom>
          <a:noFill/>
          <a:ln>
            <a:noFill/>
          </a:ln>
        </p:spPr>
      </p:pic>
      <p:pic>
        <p:nvPicPr>
          <p:cNvPr id="488" name="Shape 488"/>
          <p:cNvPicPr preferRelativeResize="0"/>
          <p:nvPr/>
        </p:nvPicPr>
        <p:blipFill rotWithShape="1">
          <a:blip r:embed="rId3">
            <a:alphaModFix/>
          </a:blip>
          <a:srcRect b="0" l="74734" r="0" t="50342"/>
          <a:stretch/>
        </p:blipFill>
        <p:spPr>
          <a:xfrm>
            <a:off x="4662525" y="2905575"/>
            <a:ext cx="2240748" cy="20807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Shape 493"/>
          <p:cNvSpPr txBox="1"/>
          <p:nvPr>
            <p:ph idx="1" type="body"/>
          </p:nvPr>
        </p:nvSpPr>
        <p:spPr>
          <a:xfrm>
            <a:off x="193775" y="4955225"/>
            <a:ext cx="8807100" cy="330600"/>
          </a:xfrm>
          <a:prstGeom prst="rect">
            <a:avLst/>
          </a:prstGeom>
        </p:spPr>
        <p:txBody>
          <a:bodyPr anchorCtr="0" anchor="ctr" bIns="91425" lIns="91425" rIns="91425" wrap="square" tIns="91425">
            <a:noAutofit/>
          </a:bodyPr>
          <a:lstStyle/>
          <a:p>
            <a:pPr lvl="0" rtl="0">
              <a:lnSpc>
                <a:spcPct val="150000"/>
              </a:lnSpc>
              <a:spcBef>
                <a:spcPts val="0"/>
              </a:spcBef>
              <a:buNone/>
            </a:pPr>
            <a:r>
              <a:rPr lang="en" sz="1200" u="sng">
                <a:solidFill>
                  <a:schemeClr val="dk1"/>
                </a:solidFill>
              </a:rPr>
              <a:t>Next Steps: </a:t>
            </a:r>
            <a:r>
              <a:rPr lang="en" sz="1200">
                <a:solidFill>
                  <a:schemeClr val="dk1"/>
                </a:solidFill>
              </a:rPr>
              <a:t>Analyze patterns from time series data, to develop deeper understanding of patterns on service levels at customer level</a:t>
            </a:r>
          </a:p>
        </p:txBody>
      </p:sp>
      <p:sp>
        <p:nvSpPr>
          <p:cNvPr id="494" name="Shape 494"/>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200"/>
              <a:t>Minimum service level guarantee to deliver on Mini is again higher than platform, with greater emphasis on discovery &amp; trust ETA</a:t>
            </a:r>
          </a:p>
        </p:txBody>
      </p:sp>
      <p:graphicFrame>
        <p:nvGraphicFramePr>
          <p:cNvPr id="495" name="Shape 495"/>
          <p:cNvGraphicFramePr/>
          <p:nvPr/>
        </p:nvGraphicFramePr>
        <p:xfrm>
          <a:off x="342900" y="815575"/>
          <a:ext cx="3000000" cy="3000000"/>
        </p:xfrm>
        <a:graphic>
          <a:graphicData uri="http://schemas.openxmlformats.org/drawingml/2006/table">
            <a:tbl>
              <a:tblPr>
                <a:noFill/>
                <a:tableStyleId>{48737297-9C99-489F-A898-F8D5AF59E813}</a:tableStyleId>
              </a:tblPr>
              <a:tblGrid>
                <a:gridCol w="1387275"/>
                <a:gridCol w="1720950"/>
                <a:gridCol w="1849925"/>
                <a:gridCol w="1849925"/>
                <a:gridCol w="1849925"/>
              </a:tblGrid>
              <a:tr h="521425">
                <a:tc>
                  <a:txBody>
                    <a:bodyPr>
                      <a:noAutofit/>
                    </a:bodyPr>
                    <a:lstStyle/>
                    <a:p>
                      <a:pPr lvl="0" rtl="0">
                        <a:spcBef>
                          <a:spcPts val="0"/>
                        </a:spcBef>
                        <a:buNone/>
                      </a:pPr>
                      <a:r>
                        <a:rPr b="1" lang="en" sz="1200"/>
                        <a:t>Category</a:t>
                      </a:r>
                    </a:p>
                  </a:txBody>
                  <a:tcPr marT="91425" marB="91425" marR="91425" marL="91425" anchor="ctr"/>
                </a:tc>
                <a:tc>
                  <a:txBody>
                    <a:bodyPr>
                      <a:noAutofit/>
                    </a:bodyPr>
                    <a:lstStyle/>
                    <a:p>
                      <a:pPr lvl="0" rtl="0">
                        <a:spcBef>
                          <a:spcPts val="0"/>
                        </a:spcBef>
                        <a:buNone/>
                      </a:pPr>
                      <a:r>
                        <a:rPr b="1" lang="en" sz="1200"/>
                        <a:t>Metric</a:t>
                      </a:r>
                    </a:p>
                  </a:txBody>
                  <a:tcPr marT="91425" marB="91425" marR="91425" marL="91425" anchor="ctr"/>
                </a:tc>
                <a:tc>
                  <a:txBody>
                    <a:bodyPr>
                      <a:noAutofit/>
                    </a:bodyPr>
                    <a:lstStyle/>
                    <a:p>
                      <a:pPr lvl="0" rtl="0">
                        <a:spcBef>
                          <a:spcPts val="0"/>
                        </a:spcBef>
                        <a:buNone/>
                      </a:pPr>
                      <a:r>
                        <a:rPr b="1" lang="en" sz="1200"/>
                        <a:t>Minimum SLA threshold</a:t>
                      </a:r>
                    </a:p>
                  </a:txBody>
                  <a:tcPr marT="91425" marB="91425" marR="91425" marL="91425" anchor="ctr"/>
                </a:tc>
                <a:tc>
                  <a:txBody>
                    <a:bodyPr>
                      <a:noAutofit/>
                    </a:bodyPr>
                    <a:lstStyle/>
                    <a:p>
                      <a:pPr lvl="0" rtl="0">
                        <a:spcBef>
                          <a:spcPts val="0"/>
                        </a:spcBef>
                        <a:buNone/>
                      </a:pPr>
                      <a:r>
                        <a:rPr b="1" lang="en" sz="1200"/>
                        <a:t>Minimum SLA threshold (platform)</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b="1" lang="en" sz="1200"/>
                        <a:t>Desired gap in service level (vs. platform)</a:t>
                      </a:r>
                    </a:p>
                  </a:txBody>
                  <a:tcPr marT="91425" marB="91425" marR="91425" marL="91425" anchor="ctr"/>
                </a:tc>
              </a:tr>
              <a:tr h="396200">
                <a:tc rowSpan="3">
                  <a:txBody>
                    <a:bodyPr>
                      <a:noAutofit/>
                    </a:bodyPr>
                    <a:lstStyle/>
                    <a:p>
                      <a:pPr lvl="0" rtl="0">
                        <a:spcBef>
                          <a:spcPts val="0"/>
                        </a:spcBef>
                        <a:buNone/>
                      </a:pPr>
                      <a:r>
                        <a:rPr lang="en" sz="1200"/>
                        <a:t>Availability</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Availability</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&gt;90%</a:t>
                      </a:r>
                    </a:p>
                  </a:txBody>
                  <a:tcPr marT="91425" marB="91425" marR="91425" marL="91425" anchor="ctr">
                    <a:lnR cap="flat" cmpd="sng" w="9525">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&gt;87%</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+3%</a:t>
                      </a:r>
                    </a:p>
                  </a:txBody>
                  <a:tcPr marT="91425" marB="91425" marR="91425" marL="91425" anchor="ctr">
                    <a:lnL cap="flat" cmpd="sng" w="9525">
                      <a:solidFill>
                        <a:srgbClr val="9E9E9E"/>
                      </a:solidFill>
                      <a:prstDash val="solid"/>
                      <a:round/>
                      <a:headEnd len="med" w="med" type="none"/>
                      <a:tailEnd len="med" w="med" type="none"/>
                    </a:lnL>
                    <a:lnB cap="flat" cmpd="sng" w="9525">
                      <a:solidFill>
                        <a:srgbClr val="9E9E9E"/>
                      </a:solidFill>
                      <a:prstDash val="solid"/>
                      <a:round/>
                      <a:headEnd len="med" w="med" type="none"/>
                      <a:tailEnd len="med" w="med" type="none"/>
                    </a:lnB>
                  </a:tcPr>
                </a:tc>
              </a:tr>
              <a:tr h="396200">
                <a:tc vMerge="1"/>
                <a:tc>
                  <a:txBody>
                    <a:bodyPr>
                      <a:noAutofit/>
                    </a:bodyPr>
                    <a:lstStyle/>
                    <a:p>
                      <a:pPr lvl="0" rtl="0">
                        <a:spcBef>
                          <a:spcPts val="0"/>
                        </a:spcBef>
                        <a:buNone/>
                      </a:pPr>
                      <a:r>
                        <a:rPr lang="en" sz="1200"/>
                        <a:t>DDD</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&lt;25% &amp; &lt;70%</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&lt;15% &amp; &lt; 80%</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96200">
                <a:tc vMerge="1"/>
                <a:tc>
                  <a:txBody>
                    <a:bodyPr>
                      <a:noAutofit/>
                    </a:bodyPr>
                    <a:lstStyle/>
                    <a:p>
                      <a:pPr lvl="0" rtl="0">
                        <a:spcBef>
                          <a:spcPts val="0"/>
                        </a:spcBef>
                        <a:buNone/>
                      </a:pPr>
                      <a:r>
                        <a:rPr lang="en" sz="1200"/>
                        <a:t>Stockout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&lt;10%</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&lt;13%</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r>
                        <a:rPr lang="en" sz="1200"/>
                        <a:t>3%</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521425">
                <a:tc>
                  <a:txBody>
                    <a:bodyPr>
                      <a:noAutofit/>
                    </a:bodyPr>
                    <a:lstStyle/>
                    <a:p>
                      <a:pPr lvl="0" rtl="0">
                        <a:spcBef>
                          <a:spcPts val="0"/>
                        </a:spcBef>
                        <a:buNone/>
                      </a:pPr>
                      <a:r>
                        <a:rPr lang="en" sz="1200"/>
                        <a:t>Quality of availability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Discovery ETA</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&lt;2 min</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&lt;5 minutes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+3 </a:t>
                      </a:r>
                      <a:r>
                        <a:rPr lang="en" sz="1200"/>
                        <a:t>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r>
              <a:tr h="396200">
                <a:tc rowSpan="2">
                  <a:txBody>
                    <a:bodyPr>
                      <a:noAutofit/>
                    </a:bodyPr>
                    <a:lstStyle/>
                    <a:p>
                      <a:pPr lvl="0" rtl="0">
                        <a:spcBef>
                          <a:spcPts val="0"/>
                        </a:spcBef>
                        <a:buNone/>
                      </a:pPr>
                      <a:r>
                        <a:rPr lang="en" sz="1200"/>
                        <a:t>Pricing</a:t>
                      </a:r>
                    </a:p>
                  </a:txBody>
                  <a:tcPr marT="91425" marB="91425" marR="91425" marL="91425" anchor="ct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Peak multiplier</a:t>
                      </a:r>
                    </a:p>
                  </a:txBody>
                  <a:tcPr marT="91425" marB="91425" marR="91425" marL="91425" anchor="ctr">
                    <a:lnT cap="flat" cmpd="sng" w="9525">
                      <a:solidFill>
                        <a:srgbClr val="9E9E9E"/>
                      </a:solidFill>
                      <a:prstDash val="solid"/>
                      <a:round/>
                      <a:headEnd len="med" w="med" type="none"/>
                      <a:tailEnd len="med" w="med" type="none"/>
                    </a:lnT>
                  </a:tcPr>
                </a:tc>
                <a:tc>
                  <a:txBody>
                    <a:bodyPr>
                      <a:noAutofit/>
                    </a:bodyPr>
                    <a:lstStyle/>
                    <a:p>
                      <a:pPr lvl="0" rtl="0">
                        <a:spcBef>
                          <a:spcPts val="0"/>
                        </a:spcBef>
                        <a:buNone/>
                      </a:pPr>
                      <a:r>
                        <a:rPr lang="en" sz="1200"/>
                        <a:t>&lt;</a:t>
                      </a:r>
                      <a:r>
                        <a:rPr lang="en" sz="1200"/>
                        <a:t>1.2 &amp; &lt;1.8</a:t>
                      </a:r>
                    </a:p>
                  </a:txBody>
                  <a:tcPr marT="91425" marB="91425" marR="91425" marL="91425" anchor="ctr">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tcPr>
                </a:tc>
                <a:tc>
                  <a:txBody>
                    <a:bodyPr>
                      <a:noAutofit/>
                    </a:bodyPr>
                    <a:lstStyle/>
                    <a:p>
                      <a:pPr lvl="0" rtl="0">
                        <a:spcBef>
                          <a:spcPts val="0"/>
                        </a:spcBef>
                        <a:buNone/>
                      </a:pPr>
                      <a:r>
                        <a:rPr lang="en" sz="1200"/>
                        <a:t>&lt;1.2</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T cap="flat" cmpd="sng" w="9525">
                      <a:solidFill>
                        <a:srgbClr val="9E9E9E"/>
                      </a:solidFill>
                      <a:prstDash val="solid"/>
                      <a:round/>
                      <a:headEnd len="med" w="med" type="none"/>
                      <a:tailEnd len="med" w="med" type="none"/>
                    </a:lnT>
                  </a:tcPr>
                </a:tc>
              </a:tr>
              <a:tr h="396200">
                <a:tc vMerge="1"/>
                <a:tc>
                  <a:txBody>
                    <a:bodyPr>
                      <a:noAutofit/>
                    </a:bodyPr>
                    <a:lstStyle/>
                    <a:p>
                      <a:pPr lvl="0" rtl="0">
                        <a:spcBef>
                          <a:spcPts val="0"/>
                        </a:spcBef>
                        <a:buNone/>
                      </a:pPr>
                      <a:r>
                        <a:rPr lang="en" sz="1200"/>
                        <a:t>Blended rate</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&lt;8 &amp; &lt;25</a:t>
                      </a:r>
                    </a:p>
                  </a:txBody>
                  <a:tcPr marT="91425" marB="91425" marR="91425" marL="91425" anchor="ctr">
                    <a:lnR cap="flat" cmpd="sng" w="9525">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&lt;10 &amp; &lt;27</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B cap="flat" cmpd="sng" w="9525">
                      <a:solidFill>
                        <a:srgbClr val="9E9E9E"/>
                      </a:solidFill>
                      <a:prstDash val="solid"/>
                      <a:round/>
                      <a:headEnd len="med" w="med" type="none"/>
                      <a:tailEnd len="med" w="med" type="none"/>
                    </a:lnB>
                  </a:tcPr>
                </a:tc>
              </a:tr>
              <a:tr h="396200">
                <a:tc rowSpan="2">
                  <a:txBody>
                    <a:bodyPr>
                      <a:noAutofit/>
                    </a:bodyPr>
                    <a:lstStyle/>
                    <a:p>
                      <a:pPr lvl="0" rtl="0">
                        <a:spcBef>
                          <a:spcPts val="0"/>
                        </a:spcBef>
                        <a:buNone/>
                      </a:pPr>
                      <a:r>
                        <a:rPr lang="en" sz="1200"/>
                        <a:t>Reliability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Delay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 3 min</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&lt;3 mins &amp; &lt; 8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96200">
                <a:tc vMerge="1"/>
                <a:tc>
                  <a:txBody>
                    <a:bodyPr>
                      <a:noAutofit/>
                    </a:bodyPr>
                    <a:lstStyle/>
                    <a:p>
                      <a:pPr lvl="0" rtl="0">
                        <a:spcBef>
                          <a:spcPts val="0"/>
                        </a:spcBef>
                        <a:buNone/>
                      </a:pPr>
                      <a:r>
                        <a:rPr lang="en" sz="1200"/>
                        <a:t>Trust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 1 min</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&lt;5 minutes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+4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Shape 500"/>
          <p:cNvSpPr txBox="1"/>
          <p:nvPr>
            <p:ph idx="1" type="body"/>
          </p:nvPr>
        </p:nvSpPr>
        <p:spPr>
          <a:xfrm>
            <a:off x="328650" y="4796750"/>
            <a:ext cx="8486700" cy="410100"/>
          </a:xfrm>
          <a:prstGeom prst="rect">
            <a:avLst/>
          </a:prstGeom>
        </p:spPr>
        <p:txBody>
          <a:bodyPr anchorCtr="0" anchor="ctr" bIns="91425" lIns="91425" rIns="91425" wrap="square" tIns="91425">
            <a:noAutofit/>
          </a:bodyPr>
          <a:lstStyle/>
          <a:p>
            <a:pPr indent="-285750" lvl="0" marL="457200" rtl="0">
              <a:spcBef>
                <a:spcPts val="0"/>
              </a:spcBef>
              <a:spcAft>
                <a:spcPts val="0"/>
              </a:spcAft>
              <a:buClr>
                <a:srgbClr val="000000"/>
              </a:buClr>
              <a:buSzPts val="900"/>
              <a:buChar char="●"/>
            </a:pPr>
            <a:r>
              <a:rPr lang="en" sz="900">
                <a:solidFill>
                  <a:srgbClr val="000000"/>
                </a:solidFill>
              </a:rPr>
              <a:t>Different set of customers sensitive to different variable viz. Availability,</a:t>
            </a:r>
            <a:r>
              <a:rPr lang="en" sz="900">
                <a:solidFill>
                  <a:schemeClr val="dk1"/>
                </a:solidFill>
              </a:rPr>
              <a:t>discovery ETA, Blended rate, Peak Pricing, Booking ETA, DDD, Actual ATA</a:t>
            </a:r>
          </a:p>
          <a:p>
            <a:pPr indent="-285750" lvl="0" marL="457200" rtl="0">
              <a:spcBef>
                <a:spcPts val="0"/>
              </a:spcBef>
              <a:buClr>
                <a:schemeClr val="dk1"/>
              </a:buClr>
              <a:buSzPts val="900"/>
              <a:buChar char="●"/>
            </a:pPr>
            <a:r>
              <a:rPr lang="en" sz="900">
                <a:solidFill>
                  <a:schemeClr val="dk1"/>
                </a:solidFill>
              </a:rPr>
              <a:t>Quantify the features</a:t>
            </a:r>
          </a:p>
        </p:txBody>
      </p:sp>
      <p:sp>
        <p:nvSpPr>
          <p:cNvPr id="501" name="Shape 501"/>
          <p:cNvSpPr txBox="1"/>
          <p:nvPr>
            <p:ph type="title"/>
          </p:nvPr>
        </p:nvSpPr>
        <p:spPr>
          <a:xfrm>
            <a:off x="83100" y="140225"/>
            <a:ext cx="8917800" cy="410100"/>
          </a:xfrm>
          <a:prstGeom prst="rect">
            <a:avLst/>
          </a:prstGeom>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rtl="0" algn="ctr">
              <a:spcBef>
                <a:spcPts val="0"/>
              </a:spcBef>
              <a:buNone/>
            </a:pPr>
            <a:r>
              <a:rPr lang="en" sz="2400"/>
              <a:t>Platform level service: Availability is the most important factor (Micro)</a:t>
            </a:r>
          </a:p>
        </p:txBody>
      </p:sp>
      <p:pic>
        <p:nvPicPr>
          <p:cNvPr id="502" name="Shape 502"/>
          <p:cNvPicPr preferRelativeResize="0"/>
          <p:nvPr/>
        </p:nvPicPr>
        <p:blipFill>
          <a:blip r:embed="rId3">
            <a:alphaModFix/>
          </a:blip>
          <a:stretch>
            <a:fillRect/>
          </a:stretch>
        </p:blipFill>
        <p:spPr>
          <a:xfrm>
            <a:off x="152400" y="702725"/>
            <a:ext cx="8917802" cy="2653001"/>
          </a:xfrm>
          <a:prstGeom prst="rect">
            <a:avLst/>
          </a:prstGeom>
          <a:noFill/>
          <a:ln>
            <a:noFill/>
          </a:ln>
        </p:spPr>
      </p:pic>
      <p:pic>
        <p:nvPicPr>
          <p:cNvPr id="503" name="Shape 503"/>
          <p:cNvPicPr preferRelativeResize="0"/>
          <p:nvPr/>
        </p:nvPicPr>
        <p:blipFill>
          <a:blip r:embed="rId4">
            <a:alphaModFix/>
          </a:blip>
          <a:stretch>
            <a:fillRect/>
          </a:stretch>
        </p:blipFill>
        <p:spPr>
          <a:xfrm>
            <a:off x="387550" y="3355725"/>
            <a:ext cx="8356427" cy="13681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Shape 508"/>
          <p:cNvSpPr txBox="1"/>
          <p:nvPr>
            <p:ph idx="1" type="body"/>
          </p:nvPr>
        </p:nvSpPr>
        <p:spPr>
          <a:xfrm>
            <a:off x="7313975" y="676350"/>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Peak Multiplier - PM&gt; 1.2 and 2.5 leads to disengagement</a:t>
            </a:r>
          </a:p>
        </p:txBody>
      </p:sp>
      <p:sp>
        <p:nvSpPr>
          <p:cNvPr id="509" name="Shape 509"/>
          <p:cNvSpPr txBox="1"/>
          <p:nvPr>
            <p:ph idx="1" type="body"/>
          </p:nvPr>
        </p:nvSpPr>
        <p:spPr>
          <a:xfrm>
            <a:off x="2424350" y="2921613"/>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Discovery ETA beyond 3 minutes leads to drastic fall in engagement</a:t>
            </a:r>
          </a:p>
        </p:txBody>
      </p:sp>
      <p:sp>
        <p:nvSpPr>
          <p:cNvPr id="510" name="Shape 510"/>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 (</a:t>
            </a:r>
            <a:r>
              <a:rPr lang="en" sz="2400"/>
              <a:t>Micro</a:t>
            </a:r>
            <a:r>
              <a:rPr lang="en" sz="2400"/>
              <a:t>)</a:t>
            </a:r>
          </a:p>
        </p:txBody>
      </p:sp>
      <p:sp>
        <p:nvSpPr>
          <p:cNvPr id="511" name="Shape 511"/>
          <p:cNvSpPr txBox="1"/>
          <p:nvPr>
            <p:ph idx="1" type="body"/>
          </p:nvPr>
        </p:nvSpPr>
        <p:spPr>
          <a:xfrm>
            <a:off x="2437175" y="752550"/>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rgbClr val="000000"/>
                </a:solidFill>
              </a:rPr>
              <a:t>Availability &lt; 90% leads to demand fluctuation &amp; disengagement</a:t>
            </a:r>
          </a:p>
        </p:txBody>
      </p:sp>
      <p:sp>
        <p:nvSpPr>
          <p:cNvPr id="512" name="Shape 512"/>
          <p:cNvSpPr txBox="1"/>
          <p:nvPr>
            <p:ph idx="1" type="body"/>
          </p:nvPr>
        </p:nvSpPr>
        <p:spPr>
          <a:xfrm>
            <a:off x="7313975" y="2905575"/>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DDD &gt; 15% and 80% leads to fluctuation in engagement</a:t>
            </a:r>
            <a:br>
              <a:rPr lang="en" sz="1200">
                <a:solidFill>
                  <a:schemeClr val="dk1"/>
                </a:solidFill>
              </a:rPr>
            </a:br>
            <a:r>
              <a:rPr lang="en" sz="1200">
                <a:solidFill>
                  <a:schemeClr val="dk1"/>
                </a:solidFill>
              </a:rPr>
              <a:t>(Inconclusive)</a:t>
            </a:r>
          </a:p>
        </p:txBody>
      </p:sp>
      <p:pic>
        <p:nvPicPr>
          <p:cNvPr id="513" name="Shape 513"/>
          <p:cNvPicPr preferRelativeResize="0"/>
          <p:nvPr/>
        </p:nvPicPr>
        <p:blipFill rotWithShape="1">
          <a:blip r:embed="rId3">
            <a:alphaModFix/>
          </a:blip>
          <a:srcRect b="48830" l="26253" r="50067" t="0"/>
          <a:stretch/>
        </p:blipFill>
        <p:spPr>
          <a:xfrm>
            <a:off x="5036600" y="676350"/>
            <a:ext cx="2111652" cy="2188501"/>
          </a:xfrm>
          <a:prstGeom prst="rect">
            <a:avLst/>
          </a:prstGeom>
          <a:noFill/>
          <a:ln>
            <a:noFill/>
          </a:ln>
        </p:spPr>
      </p:pic>
      <p:pic>
        <p:nvPicPr>
          <p:cNvPr id="514" name="Shape 514"/>
          <p:cNvPicPr preferRelativeResize="0"/>
          <p:nvPr/>
        </p:nvPicPr>
        <p:blipFill rotWithShape="1">
          <a:blip r:embed="rId3">
            <a:alphaModFix/>
          </a:blip>
          <a:srcRect b="48830" l="0" r="74710" t="0"/>
          <a:stretch/>
        </p:blipFill>
        <p:spPr>
          <a:xfrm>
            <a:off x="169100" y="600150"/>
            <a:ext cx="2255249" cy="2188501"/>
          </a:xfrm>
          <a:prstGeom prst="rect">
            <a:avLst/>
          </a:prstGeom>
          <a:noFill/>
          <a:ln>
            <a:noFill/>
          </a:ln>
        </p:spPr>
      </p:pic>
      <p:pic>
        <p:nvPicPr>
          <p:cNvPr id="515" name="Shape 515"/>
          <p:cNvPicPr preferRelativeResize="0"/>
          <p:nvPr/>
        </p:nvPicPr>
        <p:blipFill rotWithShape="1">
          <a:blip r:embed="rId3">
            <a:alphaModFix/>
          </a:blip>
          <a:srcRect b="48830" l="49565" r="25145" t="0"/>
          <a:stretch/>
        </p:blipFill>
        <p:spPr>
          <a:xfrm>
            <a:off x="169101" y="2857375"/>
            <a:ext cx="2255249" cy="2188501"/>
          </a:xfrm>
          <a:prstGeom prst="rect">
            <a:avLst/>
          </a:prstGeom>
          <a:noFill/>
          <a:ln>
            <a:noFill/>
          </a:ln>
        </p:spPr>
      </p:pic>
      <p:pic>
        <p:nvPicPr>
          <p:cNvPr id="516" name="Shape 516"/>
          <p:cNvPicPr preferRelativeResize="0"/>
          <p:nvPr/>
        </p:nvPicPr>
        <p:blipFill rotWithShape="1">
          <a:blip r:embed="rId3">
            <a:alphaModFix/>
          </a:blip>
          <a:srcRect b="48830" l="74709" r="0" t="0"/>
          <a:stretch/>
        </p:blipFill>
        <p:spPr>
          <a:xfrm>
            <a:off x="4893001" y="2794875"/>
            <a:ext cx="2255249" cy="2188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Shape 267"/>
          <p:cNvSpPr txBox="1"/>
          <p:nvPr>
            <p:ph type="title"/>
          </p:nvPr>
        </p:nvSpPr>
        <p:spPr>
          <a:xfrm>
            <a:off x="83100" y="140225"/>
            <a:ext cx="8520600" cy="572700"/>
          </a:xfrm>
          <a:prstGeom prst="rect">
            <a:avLst/>
          </a:prstGeom>
        </p:spPr>
        <p:txBody>
          <a:bodyPr anchorCtr="0" anchor="t" bIns="91425" lIns="91425" rIns="91425" wrap="square" tIns="91425">
            <a:noAutofit/>
          </a:bodyPr>
          <a:lstStyle/>
          <a:p>
            <a:pPr lvl="0" rtl="0">
              <a:spcBef>
                <a:spcPts val="0"/>
              </a:spcBef>
              <a:buNone/>
            </a:pPr>
            <a:r>
              <a:rPr lang="en"/>
              <a:t>Content</a:t>
            </a:r>
          </a:p>
        </p:txBody>
      </p:sp>
      <p:sp>
        <p:nvSpPr>
          <p:cNvPr id="268" name="Shape 268"/>
          <p:cNvSpPr txBox="1"/>
          <p:nvPr>
            <p:ph idx="1" type="body"/>
          </p:nvPr>
        </p:nvSpPr>
        <p:spPr>
          <a:xfrm>
            <a:off x="311700" y="1000075"/>
            <a:ext cx="8520600" cy="3416400"/>
          </a:xfrm>
          <a:prstGeom prst="rect">
            <a:avLst/>
          </a:prstGeom>
        </p:spPr>
        <p:txBody>
          <a:bodyPr anchorCtr="0" anchor="t" bIns="91425" lIns="91425" rIns="91425" wrap="square" tIns="91425">
            <a:noAutofit/>
          </a:bodyPr>
          <a:lstStyle/>
          <a:p>
            <a:pPr indent="-330200" lvl="0" marL="457200" rtl="0">
              <a:lnSpc>
                <a:spcPct val="100000"/>
              </a:lnSpc>
              <a:spcBef>
                <a:spcPts val="0"/>
              </a:spcBef>
              <a:spcAft>
                <a:spcPts val="0"/>
              </a:spcAft>
              <a:buSzPts val="1600"/>
              <a:buAutoNum type="arabicPeriod"/>
            </a:pPr>
            <a:r>
              <a:rPr lang="en" sz="1600">
                <a:solidFill>
                  <a:schemeClr val="dk1"/>
                </a:solidFill>
              </a:rPr>
              <a:t>Definition of preference and loyalty of customers</a:t>
            </a:r>
          </a:p>
          <a:p>
            <a:pPr indent="-330200" lvl="0" marL="457200" rtl="0">
              <a:lnSpc>
                <a:spcPct val="100000"/>
              </a:lnSpc>
              <a:spcBef>
                <a:spcPts val="0"/>
              </a:spcBef>
              <a:spcAft>
                <a:spcPts val="0"/>
              </a:spcAft>
              <a:buSzPts val="1600"/>
              <a:buAutoNum type="arabicPeriod"/>
            </a:pPr>
            <a:r>
              <a:rPr lang="en" sz="1600">
                <a:solidFill>
                  <a:schemeClr val="dk1"/>
                </a:solidFill>
              </a:rPr>
              <a:t>Objectives of customer loyalty</a:t>
            </a:r>
          </a:p>
          <a:p>
            <a:pPr indent="-330200" lvl="0" marL="457200" rtl="0">
              <a:lnSpc>
                <a:spcPct val="100000"/>
              </a:lnSpc>
              <a:spcBef>
                <a:spcPts val="0"/>
              </a:spcBef>
              <a:spcAft>
                <a:spcPts val="0"/>
              </a:spcAft>
              <a:buSzPts val="1600"/>
              <a:buAutoNum type="arabicPeriod"/>
            </a:pPr>
            <a:r>
              <a:rPr lang="en" sz="1600">
                <a:solidFill>
                  <a:schemeClr val="dk1"/>
                </a:solidFill>
              </a:rPr>
              <a:t>Factors that influence preference &amp; loyalty</a:t>
            </a:r>
          </a:p>
          <a:p>
            <a:pPr indent="-330200" lvl="0" marL="457200" rtl="0">
              <a:lnSpc>
                <a:spcPct val="100000"/>
              </a:lnSpc>
              <a:spcBef>
                <a:spcPts val="0"/>
              </a:spcBef>
              <a:spcAft>
                <a:spcPts val="0"/>
              </a:spcAft>
              <a:buSzPts val="1600"/>
              <a:buAutoNum type="arabicPeriod"/>
            </a:pPr>
            <a:r>
              <a:rPr lang="en" sz="1600">
                <a:solidFill>
                  <a:schemeClr val="dk1"/>
                </a:solidFill>
              </a:rPr>
              <a:t>Segmentation: Based on customer X context</a:t>
            </a:r>
          </a:p>
          <a:p>
            <a:pPr indent="-330200" lvl="0" marL="457200" rtl="0">
              <a:lnSpc>
                <a:spcPct val="100000"/>
              </a:lnSpc>
              <a:spcBef>
                <a:spcPts val="0"/>
              </a:spcBef>
              <a:spcAft>
                <a:spcPts val="0"/>
              </a:spcAft>
              <a:buClr>
                <a:schemeClr val="dk1"/>
              </a:buClr>
              <a:buSzPts val="1600"/>
              <a:buAutoNum type="arabicPeriod"/>
            </a:pPr>
            <a:r>
              <a:rPr lang="en" sz="1600">
                <a:solidFill>
                  <a:schemeClr val="dk1"/>
                </a:solidFill>
              </a:rPr>
              <a:t>Building preference among Segment 1</a:t>
            </a:r>
          </a:p>
          <a:p>
            <a:pPr indent="-330200" lvl="0" marL="457200" rtl="0">
              <a:lnSpc>
                <a:spcPct val="100000"/>
              </a:lnSpc>
              <a:spcBef>
                <a:spcPts val="0"/>
              </a:spcBef>
              <a:spcAft>
                <a:spcPts val="0"/>
              </a:spcAft>
              <a:buClr>
                <a:schemeClr val="dk1"/>
              </a:buClr>
              <a:buSzPts val="1600"/>
              <a:buAutoNum type="arabicPeriod"/>
            </a:pPr>
            <a:r>
              <a:rPr lang="en" sz="1600">
                <a:solidFill>
                  <a:schemeClr val="dk1"/>
                </a:solidFill>
              </a:rPr>
              <a:t>Building preference among Segment 2</a:t>
            </a:r>
          </a:p>
          <a:p>
            <a:pPr indent="-330200" lvl="0" marL="457200" rtl="0">
              <a:lnSpc>
                <a:spcPct val="100000"/>
              </a:lnSpc>
              <a:spcBef>
                <a:spcPts val="0"/>
              </a:spcBef>
              <a:spcAft>
                <a:spcPts val="0"/>
              </a:spcAft>
              <a:buClr>
                <a:schemeClr val="dk1"/>
              </a:buClr>
              <a:buSzPts val="1600"/>
              <a:buAutoNum type="arabicPeriod"/>
            </a:pPr>
            <a:r>
              <a:rPr lang="en" sz="1600">
                <a:solidFill>
                  <a:schemeClr val="dk1"/>
                </a:solidFill>
              </a:rPr>
              <a:t>Building preference among Segment 3 &amp; 4</a:t>
            </a:r>
          </a:p>
          <a:p>
            <a:pPr indent="-330200" lvl="0" marL="457200" rtl="0">
              <a:lnSpc>
                <a:spcPct val="100000"/>
              </a:lnSpc>
              <a:spcBef>
                <a:spcPts val="0"/>
              </a:spcBef>
              <a:spcAft>
                <a:spcPts val="0"/>
              </a:spcAft>
              <a:buClr>
                <a:schemeClr val="dk1"/>
              </a:buClr>
              <a:buSzPts val="1600"/>
              <a:buAutoNum type="arabicPeriod"/>
            </a:pPr>
            <a:r>
              <a:rPr lang="en" sz="1600">
                <a:solidFill>
                  <a:schemeClr val="dk1"/>
                </a:solidFill>
              </a:rPr>
              <a:t>Building preference among Segment 5 &amp; 6</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Shape 521"/>
          <p:cNvSpPr txBox="1"/>
          <p:nvPr>
            <p:ph idx="1" type="body"/>
          </p:nvPr>
        </p:nvSpPr>
        <p:spPr>
          <a:xfrm>
            <a:off x="7161575" y="676350"/>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Delay (ATA - Booking ETA) beyond 2 minutes leads to high level of dis-engagement</a:t>
            </a:r>
          </a:p>
        </p:txBody>
      </p:sp>
      <p:sp>
        <p:nvSpPr>
          <p:cNvPr id="522" name="Shape 522"/>
          <p:cNvSpPr txBox="1"/>
          <p:nvPr>
            <p:ph idx="1" type="body"/>
          </p:nvPr>
        </p:nvSpPr>
        <p:spPr>
          <a:xfrm>
            <a:off x="2424350" y="2921623"/>
            <a:ext cx="1744500" cy="17274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BR &gt; 10 and  &gt;27 leads to disengagement</a:t>
            </a:r>
          </a:p>
        </p:txBody>
      </p:sp>
      <p:sp>
        <p:nvSpPr>
          <p:cNvPr id="523" name="Shape 523"/>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 (</a:t>
            </a:r>
            <a:r>
              <a:rPr lang="en" sz="2400"/>
              <a:t>Micro</a:t>
            </a:r>
            <a:r>
              <a:rPr lang="en" sz="2400"/>
              <a:t>)</a:t>
            </a:r>
          </a:p>
        </p:txBody>
      </p:sp>
      <p:sp>
        <p:nvSpPr>
          <p:cNvPr id="524" name="Shape 524"/>
          <p:cNvSpPr txBox="1"/>
          <p:nvPr>
            <p:ph idx="1" type="body"/>
          </p:nvPr>
        </p:nvSpPr>
        <p:spPr>
          <a:xfrm>
            <a:off x="2437175" y="698250"/>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Stock out &gt; 10% leads to disengagement</a:t>
            </a:r>
          </a:p>
        </p:txBody>
      </p:sp>
      <p:sp>
        <p:nvSpPr>
          <p:cNvPr id="525" name="Shape 525"/>
          <p:cNvSpPr txBox="1"/>
          <p:nvPr>
            <p:ph idx="1" type="body"/>
          </p:nvPr>
        </p:nvSpPr>
        <p:spPr>
          <a:xfrm>
            <a:off x="7161575" y="2905575"/>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Trust factor (ETA booking - Discovery ETA) &gt; 8 mins leads to high level of disengagement</a:t>
            </a:r>
            <a:br>
              <a:rPr lang="en" sz="1200">
                <a:solidFill>
                  <a:schemeClr val="dk1"/>
                </a:solidFill>
              </a:rPr>
            </a:br>
            <a:r>
              <a:rPr lang="en" sz="1200">
                <a:solidFill>
                  <a:schemeClr val="dk1"/>
                </a:solidFill>
              </a:rPr>
              <a:t>(Inconclusive)</a:t>
            </a:r>
          </a:p>
        </p:txBody>
      </p:sp>
      <p:pic>
        <p:nvPicPr>
          <p:cNvPr id="526" name="Shape 526"/>
          <p:cNvPicPr preferRelativeResize="0"/>
          <p:nvPr/>
        </p:nvPicPr>
        <p:blipFill rotWithShape="1">
          <a:blip r:embed="rId3">
            <a:alphaModFix/>
          </a:blip>
          <a:srcRect b="0" l="0" r="74710" t="51069"/>
          <a:stretch/>
        </p:blipFill>
        <p:spPr>
          <a:xfrm>
            <a:off x="229850" y="676350"/>
            <a:ext cx="2255249" cy="2092750"/>
          </a:xfrm>
          <a:prstGeom prst="rect">
            <a:avLst/>
          </a:prstGeom>
          <a:noFill/>
          <a:ln>
            <a:noFill/>
          </a:ln>
        </p:spPr>
      </p:pic>
      <p:pic>
        <p:nvPicPr>
          <p:cNvPr id="527" name="Shape 527"/>
          <p:cNvPicPr preferRelativeResize="0"/>
          <p:nvPr/>
        </p:nvPicPr>
        <p:blipFill rotWithShape="1">
          <a:blip r:embed="rId3">
            <a:alphaModFix/>
          </a:blip>
          <a:srcRect b="0" l="49635" r="25074" t="51069"/>
          <a:stretch/>
        </p:blipFill>
        <p:spPr>
          <a:xfrm>
            <a:off x="4477875" y="676350"/>
            <a:ext cx="2255249" cy="2092750"/>
          </a:xfrm>
          <a:prstGeom prst="rect">
            <a:avLst/>
          </a:prstGeom>
          <a:noFill/>
          <a:ln>
            <a:noFill/>
          </a:ln>
        </p:spPr>
      </p:pic>
      <p:pic>
        <p:nvPicPr>
          <p:cNvPr id="528" name="Shape 528"/>
          <p:cNvPicPr preferRelativeResize="0"/>
          <p:nvPr/>
        </p:nvPicPr>
        <p:blipFill rotWithShape="1">
          <a:blip r:embed="rId3">
            <a:alphaModFix/>
          </a:blip>
          <a:srcRect b="0" l="25288" r="50790" t="51069"/>
          <a:stretch/>
        </p:blipFill>
        <p:spPr>
          <a:xfrm>
            <a:off x="351923" y="2905575"/>
            <a:ext cx="2133173" cy="2092750"/>
          </a:xfrm>
          <a:prstGeom prst="rect">
            <a:avLst/>
          </a:prstGeom>
          <a:noFill/>
          <a:ln>
            <a:noFill/>
          </a:ln>
        </p:spPr>
      </p:pic>
      <p:pic>
        <p:nvPicPr>
          <p:cNvPr id="529" name="Shape 529"/>
          <p:cNvPicPr preferRelativeResize="0"/>
          <p:nvPr/>
        </p:nvPicPr>
        <p:blipFill rotWithShape="1">
          <a:blip r:embed="rId3">
            <a:alphaModFix/>
          </a:blip>
          <a:srcRect b="0" l="74623" r="88" t="51069"/>
          <a:stretch/>
        </p:blipFill>
        <p:spPr>
          <a:xfrm>
            <a:off x="4613791" y="2830625"/>
            <a:ext cx="2255249" cy="20927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200"/>
              <a:t>Minimum service level guarantee to deliver on Micro is pretty similar to the platform, with greater tolerance for deviations/delays</a:t>
            </a:r>
          </a:p>
        </p:txBody>
      </p:sp>
      <p:graphicFrame>
        <p:nvGraphicFramePr>
          <p:cNvPr id="535" name="Shape 535"/>
          <p:cNvGraphicFramePr/>
          <p:nvPr/>
        </p:nvGraphicFramePr>
        <p:xfrm>
          <a:off x="266700" y="815575"/>
          <a:ext cx="3000000" cy="3000000"/>
        </p:xfrm>
        <a:graphic>
          <a:graphicData uri="http://schemas.openxmlformats.org/drawingml/2006/table">
            <a:tbl>
              <a:tblPr>
                <a:noFill/>
                <a:tableStyleId>{48737297-9C99-489F-A898-F8D5AF59E813}</a:tableStyleId>
              </a:tblPr>
              <a:tblGrid>
                <a:gridCol w="1387275"/>
                <a:gridCol w="1720950"/>
                <a:gridCol w="1849925"/>
                <a:gridCol w="1849925"/>
                <a:gridCol w="1849925"/>
              </a:tblGrid>
              <a:tr h="521425">
                <a:tc>
                  <a:txBody>
                    <a:bodyPr>
                      <a:noAutofit/>
                    </a:bodyPr>
                    <a:lstStyle/>
                    <a:p>
                      <a:pPr lvl="0" rtl="0">
                        <a:spcBef>
                          <a:spcPts val="0"/>
                        </a:spcBef>
                        <a:buNone/>
                      </a:pPr>
                      <a:r>
                        <a:rPr b="1" lang="en" sz="1200"/>
                        <a:t>Category</a:t>
                      </a:r>
                    </a:p>
                  </a:txBody>
                  <a:tcPr marT="91425" marB="91425" marR="91425" marL="91425" anchor="ctr"/>
                </a:tc>
                <a:tc>
                  <a:txBody>
                    <a:bodyPr>
                      <a:noAutofit/>
                    </a:bodyPr>
                    <a:lstStyle/>
                    <a:p>
                      <a:pPr lvl="0" rtl="0">
                        <a:spcBef>
                          <a:spcPts val="0"/>
                        </a:spcBef>
                        <a:buNone/>
                      </a:pPr>
                      <a:r>
                        <a:rPr b="1" lang="en" sz="1200"/>
                        <a:t>Metric</a:t>
                      </a:r>
                    </a:p>
                  </a:txBody>
                  <a:tcPr marT="91425" marB="91425" marR="91425" marL="91425" anchor="ctr"/>
                </a:tc>
                <a:tc>
                  <a:txBody>
                    <a:bodyPr>
                      <a:noAutofit/>
                    </a:bodyPr>
                    <a:lstStyle/>
                    <a:p>
                      <a:pPr lvl="0" rtl="0">
                        <a:spcBef>
                          <a:spcPts val="0"/>
                        </a:spcBef>
                        <a:buNone/>
                      </a:pPr>
                      <a:r>
                        <a:rPr b="1" lang="en" sz="1200"/>
                        <a:t>Minimum SLA threshold</a:t>
                      </a:r>
                    </a:p>
                  </a:txBody>
                  <a:tcPr marT="91425" marB="91425" marR="91425" marL="91425" anchor="ctr"/>
                </a:tc>
                <a:tc>
                  <a:txBody>
                    <a:bodyPr>
                      <a:noAutofit/>
                    </a:bodyPr>
                    <a:lstStyle/>
                    <a:p>
                      <a:pPr lvl="0" rtl="0">
                        <a:spcBef>
                          <a:spcPts val="0"/>
                        </a:spcBef>
                        <a:buNone/>
                      </a:pPr>
                      <a:r>
                        <a:rPr b="1" lang="en" sz="1200"/>
                        <a:t>Minimum SLA threshold (platform)</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b="1" lang="en" sz="1200"/>
                        <a:t>Desired gap in service level (vs. platform)</a:t>
                      </a:r>
                    </a:p>
                  </a:txBody>
                  <a:tcPr marT="91425" marB="91425" marR="91425" marL="91425" anchor="ctr"/>
                </a:tc>
              </a:tr>
              <a:tr h="396200">
                <a:tc rowSpan="3">
                  <a:txBody>
                    <a:bodyPr>
                      <a:noAutofit/>
                    </a:bodyPr>
                    <a:lstStyle/>
                    <a:p>
                      <a:pPr lvl="0" rtl="0">
                        <a:spcBef>
                          <a:spcPts val="0"/>
                        </a:spcBef>
                        <a:buNone/>
                      </a:pPr>
                      <a:r>
                        <a:rPr lang="en" sz="1200"/>
                        <a:t>Availability</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Availability</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&gt;90%</a:t>
                      </a:r>
                    </a:p>
                  </a:txBody>
                  <a:tcPr marT="91425" marB="91425" marR="91425" marL="91425" anchor="ctr">
                    <a:lnR cap="flat" cmpd="sng" w="9525">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&gt;87%</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+3%</a:t>
                      </a:r>
                    </a:p>
                  </a:txBody>
                  <a:tcPr marT="91425" marB="91425" marR="91425" marL="91425" anchor="ctr">
                    <a:lnL cap="flat" cmpd="sng" w="9525">
                      <a:solidFill>
                        <a:srgbClr val="9E9E9E"/>
                      </a:solidFill>
                      <a:prstDash val="solid"/>
                      <a:round/>
                      <a:headEnd len="med" w="med" type="none"/>
                      <a:tailEnd len="med" w="med" type="none"/>
                    </a:lnL>
                    <a:lnB cap="flat" cmpd="sng" w="9525">
                      <a:solidFill>
                        <a:srgbClr val="9E9E9E"/>
                      </a:solidFill>
                      <a:prstDash val="solid"/>
                      <a:round/>
                      <a:headEnd len="med" w="med" type="none"/>
                      <a:tailEnd len="med" w="med" type="none"/>
                    </a:lnB>
                  </a:tcPr>
                </a:tc>
              </a:tr>
              <a:tr h="396200">
                <a:tc vMerge="1"/>
                <a:tc>
                  <a:txBody>
                    <a:bodyPr>
                      <a:noAutofit/>
                    </a:bodyPr>
                    <a:lstStyle/>
                    <a:p>
                      <a:pPr lvl="0" rtl="0">
                        <a:spcBef>
                          <a:spcPts val="0"/>
                        </a:spcBef>
                        <a:buNone/>
                      </a:pPr>
                      <a:r>
                        <a:rPr lang="en" sz="1200"/>
                        <a:t>DDD</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&lt;15% and &lt;80%</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&lt;15% &amp; &lt; 80%</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96200">
                <a:tc vMerge="1"/>
                <a:tc>
                  <a:txBody>
                    <a:bodyPr>
                      <a:noAutofit/>
                    </a:bodyPr>
                    <a:lstStyle/>
                    <a:p>
                      <a:pPr lvl="0" rtl="0">
                        <a:spcBef>
                          <a:spcPts val="0"/>
                        </a:spcBef>
                        <a:buNone/>
                      </a:pPr>
                      <a:r>
                        <a:rPr lang="en" sz="1200"/>
                        <a:t>Stockout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&lt;10%</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&lt;13%</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-3</a:t>
                      </a:r>
                      <a:r>
                        <a:rPr lang="en" sz="1200"/>
                        <a: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521425">
                <a:tc>
                  <a:txBody>
                    <a:bodyPr>
                      <a:noAutofit/>
                    </a:bodyPr>
                    <a:lstStyle/>
                    <a:p>
                      <a:pPr lvl="0" rtl="0">
                        <a:spcBef>
                          <a:spcPts val="0"/>
                        </a:spcBef>
                        <a:buNone/>
                      </a:pPr>
                      <a:r>
                        <a:rPr lang="en" sz="1200"/>
                        <a:t>Quality of availability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Discovery ETA</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&lt;3 min</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&lt;5 minutes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+2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r>
              <a:tr h="396200">
                <a:tc rowSpan="2">
                  <a:txBody>
                    <a:bodyPr>
                      <a:noAutofit/>
                    </a:bodyPr>
                    <a:lstStyle/>
                    <a:p>
                      <a:pPr lvl="0" rtl="0">
                        <a:spcBef>
                          <a:spcPts val="0"/>
                        </a:spcBef>
                        <a:buNone/>
                      </a:pPr>
                      <a:r>
                        <a:rPr lang="en" sz="1200"/>
                        <a:t>Pricing</a:t>
                      </a:r>
                    </a:p>
                  </a:txBody>
                  <a:tcPr marT="91425" marB="91425" marR="91425" marL="91425" anchor="ct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Peak multiplier</a:t>
                      </a:r>
                    </a:p>
                  </a:txBody>
                  <a:tcPr marT="91425" marB="91425" marR="91425" marL="91425" anchor="ctr">
                    <a:lnT cap="flat" cmpd="sng" w="9525">
                      <a:solidFill>
                        <a:srgbClr val="9E9E9E"/>
                      </a:solidFill>
                      <a:prstDash val="solid"/>
                      <a:round/>
                      <a:headEnd len="med" w="med" type="none"/>
                      <a:tailEnd len="med" w="med" type="none"/>
                    </a:lnT>
                  </a:tcPr>
                </a:tc>
                <a:tc>
                  <a:txBody>
                    <a:bodyPr>
                      <a:noAutofit/>
                    </a:bodyPr>
                    <a:lstStyle/>
                    <a:p>
                      <a:pPr lvl="0" rtl="0">
                        <a:spcBef>
                          <a:spcPts val="0"/>
                        </a:spcBef>
                        <a:buNone/>
                      </a:pPr>
                      <a:r>
                        <a:rPr lang="en" sz="1200"/>
                        <a:t>&lt;1.2 and &lt;2.5</a:t>
                      </a:r>
                    </a:p>
                  </a:txBody>
                  <a:tcPr marT="91425" marB="91425" marR="91425" marL="91425" anchor="ctr">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tcPr>
                </a:tc>
                <a:tc>
                  <a:txBody>
                    <a:bodyPr>
                      <a:noAutofit/>
                    </a:bodyPr>
                    <a:lstStyle/>
                    <a:p>
                      <a:pPr lvl="0" rtl="0">
                        <a:spcBef>
                          <a:spcPts val="0"/>
                        </a:spcBef>
                        <a:buNone/>
                      </a:pPr>
                      <a:r>
                        <a:rPr lang="en" sz="1200"/>
                        <a:t>&lt;1.2</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T cap="flat" cmpd="sng" w="9525">
                      <a:solidFill>
                        <a:srgbClr val="9E9E9E"/>
                      </a:solidFill>
                      <a:prstDash val="solid"/>
                      <a:round/>
                      <a:headEnd len="med" w="med" type="none"/>
                      <a:tailEnd len="med" w="med" type="none"/>
                    </a:lnT>
                  </a:tcPr>
                </a:tc>
              </a:tr>
              <a:tr h="396200">
                <a:tc vMerge="1"/>
                <a:tc>
                  <a:txBody>
                    <a:bodyPr>
                      <a:noAutofit/>
                    </a:bodyPr>
                    <a:lstStyle/>
                    <a:p>
                      <a:pPr lvl="0" rtl="0">
                        <a:spcBef>
                          <a:spcPts val="0"/>
                        </a:spcBef>
                        <a:buNone/>
                      </a:pPr>
                      <a:r>
                        <a:rPr lang="en" sz="1200"/>
                        <a:t>Blended rate</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&lt;10 and &lt;27</a:t>
                      </a:r>
                    </a:p>
                  </a:txBody>
                  <a:tcPr marT="91425" marB="91425" marR="91425" marL="91425" anchor="ctr">
                    <a:lnR cap="flat" cmpd="sng" w="9525">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&lt;10 &amp; &lt;27</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0</a:t>
                      </a:r>
                    </a:p>
                  </a:txBody>
                  <a:tcPr marT="91425" marB="91425" marR="91425" marL="91425" anchor="ctr">
                    <a:lnL cap="flat" cmpd="sng" w="9525">
                      <a:solidFill>
                        <a:srgbClr val="9E9E9E"/>
                      </a:solidFill>
                      <a:prstDash val="solid"/>
                      <a:round/>
                      <a:headEnd len="med" w="med" type="none"/>
                      <a:tailEnd len="med" w="med" type="none"/>
                    </a:lnL>
                    <a:lnB cap="flat" cmpd="sng" w="9525">
                      <a:solidFill>
                        <a:srgbClr val="9E9E9E"/>
                      </a:solidFill>
                      <a:prstDash val="solid"/>
                      <a:round/>
                      <a:headEnd len="med" w="med" type="none"/>
                      <a:tailEnd len="med" w="med" type="none"/>
                    </a:lnB>
                  </a:tcPr>
                </a:tc>
              </a:tr>
              <a:tr h="396200">
                <a:tc rowSpan="2">
                  <a:txBody>
                    <a:bodyPr>
                      <a:noAutofit/>
                    </a:bodyPr>
                    <a:lstStyle/>
                    <a:p>
                      <a:pPr lvl="0" rtl="0">
                        <a:spcBef>
                          <a:spcPts val="0"/>
                        </a:spcBef>
                        <a:buNone/>
                      </a:pPr>
                      <a:r>
                        <a:rPr lang="en" sz="1200"/>
                        <a:t>Reliability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Delay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 2 min</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&lt;3 mins &amp; &lt; 8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+1 min</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96200">
                <a:tc vMerge="1"/>
                <a:tc>
                  <a:txBody>
                    <a:bodyPr>
                      <a:noAutofit/>
                    </a:bodyPr>
                    <a:lstStyle/>
                    <a:p>
                      <a:pPr lvl="0" rtl="0">
                        <a:spcBef>
                          <a:spcPts val="0"/>
                        </a:spcBef>
                        <a:buNone/>
                      </a:pPr>
                      <a:r>
                        <a:rPr lang="en" sz="1200"/>
                        <a:t>Trust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 8 min</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&lt;5 minutes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- 3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Shape 540"/>
          <p:cNvSpPr txBox="1"/>
          <p:nvPr>
            <p:ph type="title"/>
          </p:nvPr>
        </p:nvSpPr>
        <p:spPr>
          <a:xfrm>
            <a:off x="69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a:t>
            </a:r>
            <a:r>
              <a:rPr lang="en" sz="2400"/>
              <a:t>. Loyalty Programs</a:t>
            </a:r>
          </a:p>
        </p:txBody>
      </p:sp>
      <p:sp>
        <p:nvSpPr>
          <p:cNvPr id="541" name="Shape 541"/>
          <p:cNvSpPr txBox="1"/>
          <p:nvPr>
            <p:ph idx="1" type="body"/>
          </p:nvPr>
        </p:nvSpPr>
        <p:spPr>
          <a:xfrm>
            <a:off x="148350" y="695275"/>
            <a:ext cx="8827500" cy="4549500"/>
          </a:xfrm>
          <a:prstGeom prst="rect">
            <a:avLst/>
          </a:prstGeom>
        </p:spPr>
        <p:txBody>
          <a:bodyPr anchorCtr="0" anchor="t" bIns="91425" lIns="91425" rIns="91425" wrap="square" tIns="91425">
            <a:noAutofit/>
          </a:bodyPr>
          <a:lstStyle/>
          <a:p>
            <a:pPr lvl="0" rtl="0" algn="just">
              <a:lnSpc>
                <a:spcPct val="115000"/>
              </a:lnSpc>
              <a:spcBef>
                <a:spcPts val="0"/>
              </a:spcBef>
              <a:spcAft>
                <a:spcPts val="0"/>
              </a:spcAft>
              <a:buNone/>
            </a:pPr>
            <a:r>
              <a:rPr lang="en" sz="1200">
                <a:solidFill>
                  <a:schemeClr val="dk1"/>
                </a:solidFill>
              </a:rPr>
              <a:t>It costs much more to acquire a new customer, than to sell to an existing customer. Loyalty programs increases Share of Wallet of existing customers by incentivising them to prefer our service over competitor’s</a:t>
            </a:r>
          </a:p>
          <a:p>
            <a:pPr lvl="0" rtl="0" algn="just">
              <a:lnSpc>
                <a:spcPct val="115000"/>
              </a:lnSpc>
              <a:spcBef>
                <a:spcPts val="0"/>
              </a:spcBef>
              <a:spcAft>
                <a:spcPts val="0"/>
              </a:spcAft>
              <a:buNone/>
            </a:pPr>
            <a:r>
              <a:t/>
            </a:r>
            <a:endParaRPr sz="1200">
              <a:solidFill>
                <a:schemeClr val="dk1"/>
              </a:solidFill>
            </a:endParaRPr>
          </a:p>
          <a:p>
            <a:pPr indent="-304800" lvl="0" marL="457200" rtl="0">
              <a:lnSpc>
                <a:spcPct val="115000"/>
              </a:lnSpc>
              <a:spcBef>
                <a:spcPts val="0"/>
              </a:spcBef>
              <a:spcAft>
                <a:spcPts val="0"/>
              </a:spcAft>
              <a:buClr>
                <a:srgbClr val="000000"/>
              </a:buClr>
              <a:buSzPts val="1200"/>
              <a:buAutoNum type="arabicPeriod"/>
            </a:pPr>
            <a:r>
              <a:rPr lang="en" sz="1200">
                <a:solidFill>
                  <a:srgbClr val="000000"/>
                </a:solidFill>
              </a:rPr>
              <a:t>Earned Loyalty Programs</a:t>
            </a:r>
          </a:p>
          <a:p>
            <a:pPr indent="-304800" lvl="1" marL="914400" rtl="0">
              <a:lnSpc>
                <a:spcPct val="115000"/>
              </a:lnSpc>
              <a:spcBef>
                <a:spcPts val="0"/>
              </a:spcBef>
              <a:spcAft>
                <a:spcPts val="0"/>
              </a:spcAft>
              <a:buClr>
                <a:srgbClr val="000000"/>
              </a:buClr>
              <a:buSzPts val="1200"/>
              <a:buAutoNum type="alphaLcPeriod"/>
            </a:pPr>
            <a:r>
              <a:rPr lang="en" sz="1200">
                <a:solidFill>
                  <a:srgbClr val="000000"/>
                </a:solidFill>
              </a:rPr>
              <a:t>Typically reward points/miles program </a:t>
            </a:r>
            <a:r>
              <a:rPr i="1" lang="en" sz="1200">
                <a:solidFill>
                  <a:srgbClr val="000000"/>
                </a:solidFill>
              </a:rPr>
              <a:t>having tiers with accelerated earn/burn rates - to incentive users and keep them motivated to take more rides in an effort to get upgraded</a:t>
            </a:r>
          </a:p>
          <a:p>
            <a:pPr indent="-304800" lvl="1" marL="914400" rtl="0">
              <a:lnSpc>
                <a:spcPct val="115000"/>
              </a:lnSpc>
              <a:spcBef>
                <a:spcPts val="0"/>
              </a:spcBef>
              <a:spcAft>
                <a:spcPts val="0"/>
              </a:spcAft>
              <a:buClr>
                <a:srgbClr val="000000"/>
              </a:buClr>
              <a:buSzPts val="1200"/>
              <a:buAutoNum type="alphaLcPeriod"/>
            </a:pPr>
            <a:r>
              <a:rPr lang="en" sz="1200">
                <a:solidFill>
                  <a:srgbClr val="000000"/>
                </a:solidFill>
              </a:rPr>
              <a:t>First time users would see immense value in this programme</a:t>
            </a:r>
          </a:p>
          <a:p>
            <a:pPr lvl="0" rtl="0">
              <a:lnSpc>
                <a:spcPct val="115000"/>
              </a:lnSpc>
              <a:spcBef>
                <a:spcPts val="0"/>
              </a:spcBef>
              <a:spcAft>
                <a:spcPts val="0"/>
              </a:spcAft>
              <a:buNone/>
            </a:pPr>
            <a:r>
              <a:t/>
            </a:r>
            <a:endParaRPr sz="1200">
              <a:solidFill>
                <a:srgbClr val="000000"/>
              </a:solidFill>
            </a:endParaRPr>
          </a:p>
          <a:p>
            <a:pPr lvl="0" rtl="0">
              <a:lnSpc>
                <a:spcPct val="115000"/>
              </a:lnSpc>
              <a:spcBef>
                <a:spcPts val="0"/>
              </a:spcBef>
              <a:spcAft>
                <a:spcPts val="0"/>
              </a:spcAft>
              <a:buNone/>
            </a:pPr>
            <a:r>
              <a:rPr lang="en" sz="1200">
                <a:solidFill>
                  <a:srgbClr val="000000"/>
                </a:solidFill>
              </a:rPr>
              <a:t>Eg </a:t>
            </a:r>
            <a:r>
              <a:rPr lang="en" sz="1200" u="sng">
                <a:solidFill>
                  <a:schemeClr val="hlink"/>
                </a:solidFill>
                <a:hlinkClick r:id="rId3"/>
              </a:rPr>
              <a:t>Grab rewards program</a:t>
            </a:r>
            <a:r>
              <a:rPr lang="en" sz="1200">
                <a:solidFill>
                  <a:srgbClr val="000000"/>
                </a:solidFill>
              </a:rPr>
              <a:t> : Program has 4 tiers and depending on the tier users </a:t>
            </a:r>
          </a:p>
          <a:p>
            <a:pPr lvl="0" rtl="0">
              <a:lnSpc>
                <a:spcPct val="115000"/>
              </a:lnSpc>
              <a:spcBef>
                <a:spcPts val="0"/>
              </a:spcBef>
              <a:spcAft>
                <a:spcPts val="0"/>
              </a:spcAft>
              <a:buNone/>
            </a:pPr>
            <a:r>
              <a:rPr lang="en" sz="1200">
                <a:solidFill>
                  <a:srgbClr val="000000"/>
                </a:solidFill>
              </a:rPr>
              <a:t>get rewards on partners</a:t>
            </a:r>
          </a:p>
          <a:p>
            <a:pPr lvl="0" rtl="0">
              <a:lnSpc>
                <a:spcPct val="115000"/>
              </a:lnSpc>
              <a:spcBef>
                <a:spcPts val="0"/>
              </a:spcBef>
              <a:spcAft>
                <a:spcPts val="0"/>
              </a:spcAft>
              <a:buNone/>
            </a:pPr>
            <a:r>
              <a:t/>
            </a:r>
            <a:endParaRPr sz="1200">
              <a:solidFill>
                <a:srgbClr val="000000"/>
              </a:solidFill>
            </a:endParaRPr>
          </a:p>
          <a:p>
            <a:pPr lvl="0" rtl="0" algn="ctr">
              <a:spcBef>
                <a:spcPts val="0"/>
              </a:spcBef>
              <a:spcAft>
                <a:spcPts val="0"/>
              </a:spcAft>
              <a:buNone/>
            </a:pPr>
            <a:r>
              <a:rPr b="1" lang="en" sz="1200">
                <a:solidFill>
                  <a:schemeClr val="dk1"/>
                </a:solidFill>
              </a:rPr>
              <a:t>Increases share of wallet among all types of customers - those that have predictable frequency and those who do not -  as there is no upfront fee involved </a:t>
            </a:r>
          </a:p>
          <a:p>
            <a:pPr lvl="0" rtl="0">
              <a:lnSpc>
                <a:spcPct val="115000"/>
              </a:lnSpc>
              <a:spcBef>
                <a:spcPts val="0"/>
              </a:spcBef>
              <a:spcAft>
                <a:spcPts val="0"/>
              </a:spcAft>
              <a:buNone/>
            </a:pPr>
            <a:r>
              <a:t/>
            </a:r>
            <a:endParaRPr sz="1200">
              <a:solidFill>
                <a:srgbClr val="000000"/>
              </a:solidFill>
            </a:endParaRPr>
          </a:p>
          <a:p>
            <a:pPr indent="-304800" lvl="0" marL="457200" rtl="0">
              <a:lnSpc>
                <a:spcPct val="115000"/>
              </a:lnSpc>
              <a:spcBef>
                <a:spcPts val="0"/>
              </a:spcBef>
              <a:spcAft>
                <a:spcPts val="0"/>
              </a:spcAft>
              <a:buClr>
                <a:srgbClr val="000000"/>
              </a:buClr>
              <a:buSzPts val="1200"/>
              <a:buAutoNum type="arabicPeriod"/>
            </a:pPr>
            <a:r>
              <a:rPr lang="en" sz="1200">
                <a:solidFill>
                  <a:srgbClr val="000000"/>
                </a:solidFill>
              </a:rPr>
              <a:t>Subscription Programs</a:t>
            </a:r>
          </a:p>
          <a:p>
            <a:pPr indent="-304800" lvl="1" marL="914400" rtl="0">
              <a:lnSpc>
                <a:spcPct val="115000"/>
              </a:lnSpc>
              <a:spcBef>
                <a:spcPts val="0"/>
              </a:spcBef>
              <a:spcAft>
                <a:spcPts val="0"/>
              </a:spcAft>
              <a:buClr>
                <a:srgbClr val="000000"/>
              </a:buClr>
              <a:buSzPts val="1200"/>
              <a:buAutoNum type="alphaLcPeriod"/>
            </a:pPr>
            <a:r>
              <a:rPr lang="en" sz="1200">
                <a:solidFill>
                  <a:srgbClr val="000000"/>
                </a:solidFill>
              </a:rPr>
              <a:t>Typically paid program</a:t>
            </a:r>
          </a:p>
          <a:p>
            <a:pPr indent="-304800" lvl="1" marL="914400" rtl="0">
              <a:lnSpc>
                <a:spcPct val="115000"/>
              </a:lnSpc>
              <a:spcBef>
                <a:spcPts val="0"/>
              </a:spcBef>
              <a:spcAft>
                <a:spcPts val="0"/>
              </a:spcAft>
              <a:buClr>
                <a:srgbClr val="000000"/>
              </a:buClr>
              <a:buSzPts val="1200"/>
              <a:buAutoNum type="alphaLcPeriod"/>
            </a:pPr>
            <a:r>
              <a:rPr lang="en" sz="1200">
                <a:solidFill>
                  <a:srgbClr val="000000"/>
                </a:solidFill>
              </a:rPr>
              <a:t>Effective loyalty tool among customers when usage frequency is high and predictable (thus justifying the initial fee)</a:t>
            </a:r>
          </a:p>
          <a:p>
            <a:pPr lvl="0" rtl="0">
              <a:lnSpc>
                <a:spcPct val="115000"/>
              </a:lnSpc>
              <a:spcBef>
                <a:spcPts val="0"/>
              </a:spcBef>
              <a:spcAft>
                <a:spcPts val="0"/>
              </a:spcAft>
              <a:buNone/>
            </a:pPr>
            <a:r>
              <a:rPr lang="en" sz="1200">
                <a:solidFill>
                  <a:srgbClr val="000000"/>
                </a:solidFill>
              </a:rPr>
              <a:t>Eg </a:t>
            </a:r>
            <a:r>
              <a:rPr lang="en" sz="1200" u="sng">
                <a:solidFill>
                  <a:schemeClr val="hlink"/>
                </a:solidFill>
                <a:hlinkClick r:id="rId4"/>
              </a:rPr>
              <a:t>Amazon Prime</a:t>
            </a:r>
          </a:p>
          <a:p>
            <a:pPr lvl="0" rtl="0" algn="ctr">
              <a:spcBef>
                <a:spcPts val="0"/>
              </a:spcBef>
              <a:spcAft>
                <a:spcPts val="0"/>
              </a:spcAft>
              <a:buNone/>
            </a:pPr>
            <a:r>
              <a:rPr b="1" lang="en" sz="1200">
                <a:solidFill>
                  <a:schemeClr val="dk1"/>
                </a:solidFill>
              </a:rPr>
              <a:t>Increases share of wallet among subscribers - who are typically those having predictable frequency. But due to paid construct the adoption rate is limited</a:t>
            </a:r>
          </a:p>
        </p:txBody>
      </p:sp>
      <p:pic>
        <p:nvPicPr>
          <p:cNvPr id="542" name="Shape 542"/>
          <p:cNvPicPr preferRelativeResize="0"/>
          <p:nvPr/>
        </p:nvPicPr>
        <p:blipFill>
          <a:blip r:embed="rId5">
            <a:alphaModFix/>
          </a:blip>
          <a:stretch>
            <a:fillRect/>
          </a:stretch>
        </p:blipFill>
        <p:spPr>
          <a:xfrm>
            <a:off x="5896845" y="2042925"/>
            <a:ext cx="2701100" cy="1074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Shape 547"/>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rtl="0">
              <a:spcBef>
                <a:spcPts val="0"/>
              </a:spcBef>
              <a:buNone/>
            </a:pPr>
            <a:r>
              <a:rPr lang="en" sz="2400"/>
              <a:t>Customer Classification</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Shape 552"/>
          <p:cNvSpPr txBox="1"/>
          <p:nvPr>
            <p:ph type="title"/>
          </p:nvPr>
        </p:nvSpPr>
        <p:spPr>
          <a:xfrm>
            <a:off x="69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 Classification of customers for better understanding </a:t>
            </a:r>
          </a:p>
        </p:txBody>
      </p:sp>
      <p:sp>
        <p:nvSpPr>
          <p:cNvPr id="553" name="Shape 553"/>
          <p:cNvSpPr txBox="1"/>
          <p:nvPr>
            <p:ph idx="1" type="body"/>
          </p:nvPr>
        </p:nvSpPr>
        <p:spPr>
          <a:xfrm>
            <a:off x="297200" y="1867875"/>
            <a:ext cx="8827500" cy="2632800"/>
          </a:xfrm>
          <a:prstGeom prst="rect">
            <a:avLst/>
          </a:prstGeom>
        </p:spPr>
        <p:txBody>
          <a:bodyPr anchorCtr="0" anchor="t" bIns="91425" lIns="91425" rIns="91425" wrap="square" tIns="91425">
            <a:noAutofit/>
          </a:bodyPr>
          <a:lstStyle/>
          <a:p>
            <a:pPr lvl="0" rtl="0">
              <a:lnSpc>
                <a:spcPct val="150000"/>
              </a:lnSpc>
              <a:spcBef>
                <a:spcPts val="0"/>
              </a:spcBef>
              <a:spcAft>
                <a:spcPts val="0"/>
              </a:spcAft>
              <a:buNone/>
            </a:pPr>
            <a:r>
              <a:rPr lang="en" sz="1400">
                <a:solidFill>
                  <a:schemeClr val="dk1"/>
                </a:solidFill>
              </a:rPr>
              <a:t>Type of Customer</a:t>
            </a:r>
          </a:p>
          <a:p>
            <a:pPr indent="-317500" lvl="0" marL="457200" rtl="0">
              <a:lnSpc>
                <a:spcPct val="100000"/>
              </a:lnSpc>
              <a:spcBef>
                <a:spcPts val="0"/>
              </a:spcBef>
              <a:spcAft>
                <a:spcPts val="0"/>
              </a:spcAft>
              <a:buClr>
                <a:schemeClr val="dk1"/>
              </a:buClr>
              <a:buSzPts val="1400"/>
              <a:buAutoNum type="arabicPeriod"/>
            </a:pPr>
            <a:r>
              <a:rPr lang="en" sz="1400">
                <a:solidFill>
                  <a:schemeClr val="dk1"/>
                </a:solidFill>
              </a:rPr>
              <a:t>Premium User - A user who prefers experience over price</a:t>
            </a:r>
          </a:p>
          <a:p>
            <a:pPr indent="-317500" lvl="0" marL="457200" rtl="0">
              <a:lnSpc>
                <a:spcPct val="100000"/>
              </a:lnSpc>
              <a:spcBef>
                <a:spcPts val="0"/>
              </a:spcBef>
              <a:spcAft>
                <a:spcPts val="0"/>
              </a:spcAft>
              <a:buClr>
                <a:schemeClr val="dk1"/>
              </a:buClr>
              <a:buSzPts val="1400"/>
              <a:buAutoNum type="arabicPeriod"/>
            </a:pPr>
            <a:r>
              <a:rPr lang="en" sz="1400">
                <a:solidFill>
                  <a:schemeClr val="dk1"/>
                </a:solidFill>
              </a:rPr>
              <a:t>Non Premium User - A user who is price conscious</a:t>
            </a:r>
          </a:p>
          <a:p>
            <a:pPr lvl="0" rtl="0">
              <a:lnSpc>
                <a:spcPct val="100000"/>
              </a:lnSpc>
              <a:spcBef>
                <a:spcPts val="0"/>
              </a:spcBef>
              <a:spcAft>
                <a:spcPts val="0"/>
              </a:spcAft>
              <a:buNone/>
            </a:pPr>
            <a:r>
              <a:t/>
            </a:r>
            <a:endParaRPr sz="1400">
              <a:solidFill>
                <a:schemeClr val="dk1"/>
              </a:solidFill>
            </a:endParaRPr>
          </a:p>
          <a:p>
            <a:pPr lvl="0" rtl="0">
              <a:lnSpc>
                <a:spcPct val="150000"/>
              </a:lnSpc>
              <a:spcBef>
                <a:spcPts val="0"/>
              </a:spcBef>
              <a:spcAft>
                <a:spcPts val="0"/>
              </a:spcAft>
              <a:buNone/>
            </a:pPr>
            <a:r>
              <a:rPr lang="en" sz="1400">
                <a:solidFill>
                  <a:schemeClr val="dk1"/>
                </a:solidFill>
              </a:rPr>
              <a:t>Context - The use case for using a cab</a:t>
            </a:r>
          </a:p>
          <a:p>
            <a:pPr indent="-317500" lvl="0" marL="457200" rtl="0">
              <a:lnSpc>
                <a:spcPct val="100000"/>
              </a:lnSpc>
              <a:spcBef>
                <a:spcPts val="0"/>
              </a:spcBef>
              <a:spcAft>
                <a:spcPts val="0"/>
              </a:spcAft>
              <a:buClr>
                <a:schemeClr val="dk1"/>
              </a:buClr>
              <a:buSzPts val="1400"/>
              <a:buAutoNum type="arabicPeriod"/>
            </a:pPr>
            <a:r>
              <a:rPr lang="en" sz="1400">
                <a:solidFill>
                  <a:schemeClr val="dk1"/>
                </a:solidFill>
              </a:rPr>
              <a:t>Commute - Regular need, mostly fixed route or routes</a:t>
            </a:r>
          </a:p>
          <a:p>
            <a:pPr indent="-317500" lvl="0" marL="457200" rtl="0">
              <a:lnSpc>
                <a:spcPct val="100000"/>
              </a:lnSpc>
              <a:spcBef>
                <a:spcPts val="0"/>
              </a:spcBef>
              <a:spcAft>
                <a:spcPts val="0"/>
              </a:spcAft>
              <a:buClr>
                <a:schemeClr val="dk1"/>
              </a:buClr>
              <a:buSzPts val="1400"/>
              <a:buAutoNum type="arabicPeriod"/>
            </a:pPr>
            <a:r>
              <a:rPr lang="en" sz="1400">
                <a:solidFill>
                  <a:schemeClr val="dk1"/>
                </a:solidFill>
              </a:rPr>
              <a:t>Leisure - Irregular need, no fixed routes</a:t>
            </a:r>
          </a:p>
          <a:p>
            <a:pPr indent="-317500" lvl="0" marL="457200" rtl="0">
              <a:lnSpc>
                <a:spcPct val="100000"/>
              </a:lnSpc>
              <a:spcBef>
                <a:spcPts val="0"/>
              </a:spcBef>
              <a:spcAft>
                <a:spcPts val="0"/>
              </a:spcAft>
              <a:buClr>
                <a:schemeClr val="dk1"/>
              </a:buClr>
              <a:buSzPts val="1400"/>
              <a:buAutoNum type="arabicPeriod"/>
            </a:pPr>
            <a:r>
              <a:rPr lang="en" sz="1400">
                <a:solidFill>
                  <a:schemeClr val="dk1"/>
                </a:solidFill>
              </a:rPr>
              <a:t>Airport - To airport or from airport travel</a:t>
            </a:r>
          </a:p>
          <a:p>
            <a:pPr lvl="0" rtl="0">
              <a:lnSpc>
                <a:spcPct val="115000"/>
              </a:lnSpc>
              <a:spcBef>
                <a:spcPts val="0"/>
              </a:spcBef>
              <a:spcAft>
                <a:spcPts val="0"/>
              </a:spcAft>
              <a:buNone/>
            </a:pPr>
            <a:r>
              <a:t/>
            </a:r>
            <a:endParaRPr sz="1400">
              <a:solidFill>
                <a:schemeClr val="dk1"/>
              </a:solidFill>
            </a:endParaRPr>
          </a:p>
        </p:txBody>
      </p:sp>
      <p:sp>
        <p:nvSpPr>
          <p:cNvPr id="554" name="Shape 554"/>
          <p:cNvSpPr txBox="1"/>
          <p:nvPr/>
        </p:nvSpPr>
        <p:spPr>
          <a:xfrm>
            <a:off x="297200" y="758700"/>
            <a:ext cx="8478900" cy="1050300"/>
          </a:xfrm>
          <a:prstGeom prst="rect">
            <a:avLst/>
          </a:prstGeom>
          <a:noFill/>
          <a:ln>
            <a:noFill/>
          </a:ln>
        </p:spPr>
        <p:txBody>
          <a:bodyPr anchorCtr="0" anchor="t" bIns="91425" lIns="91425" rIns="91425" wrap="square" tIns="91425">
            <a:noAutofit/>
          </a:bodyPr>
          <a:lstStyle/>
          <a:p>
            <a:pPr lvl="0" algn="ctr">
              <a:spcBef>
                <a:spcPts val="0"/>
              </a:spcBef>
              <a:buNone/>
            </a:pPr>
            <a:r>
              <a:rPr b="1" lang="en" sz="3600"/>
              <a:t>Segment = </a:t>
            </a:r>
            <a:r>
              <a:rPr b="1" lang="en" sz="3600"/>
              <a:t>Customer X Context</a:t>
            </a:r>
            <a:r>
              <a:rPr b="1" lang="en" sz="4800"/>
              <a:t> </a:t>
            </a:r>
          </a:p>
          <a:p>
            <a:pPr lvl="0" algn="ctr">
              <a:spcBef>
                <a:spcPts val="0"/>
              </a:spcBef>
              <a:buNone/>
            </a:pPr>
            <a:r>
              <a:t/>
            </a:r>
            <a:endParaRPr b="1" sz="1800"/>
          </a:p>
        </p:txBody>
      </p:sp>
      <p:sp>
        <p:nvSpPr>
          <p:cNvPr id="555" name="Shape 555"/>
          <p:cNvSpPr txBox="1"/>
          <p:nvPr/>
        </p:nvSpPr>
        <p:spPr>
          <a:xfrm>
            <a:off x="954350" y="4259450"/>
            <a:ext cx="7655100" cy="550800"/>
          </a:xfrm>
          <a:prstGeom prst="rect">
            <a:avLst/>
          </a:prstGeom>
          <a:noFill/>
          <a:ln>
            <a:noFill/>
          </a:ln>
        </p:spPr>
        <p:txBody>
          <a:bodyPr anchorCtr="0" anchor="t" bIns="91425" lIns="91425" rIns="91425" wrap="square" tIns="91425">
            <a:noAutofit/>
          </a:bodyPr>
          <a:lstStyle/>
          <a:p>
            <a:pPr lvl="0" algn="ctr">
              <a:spcBef>
                <a:spcPts val="0"/>
              </a:spcBef>
              <a:buNone/>
            </a:pPr>
            <a:r>
              <a:rPr b="1" lang="en"/>
              <a:t>For all the 6 segments </a:t>
            </a:r>
            <a:r>
              <a:rPr b="1" lang="en"/>
              <a:t>identified</a:t>
            </a:r>
            <a:r>
              <a:rPr b="1" lang="en"/>
              <a:t>, we will be analysing SOW and recommending constructs to build loyalty and preference in upcoming slides</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Shape 560"/>
          <p:cNvSpPr txBox="1"/>
          <p:nvPr>
            <p:ph type="title"/>
          </p:nvPr>
        </p:nvSpPr>
        <p:spPr>
          <a:xfrm>
            <a:off x="83100" y="64025"/>
            <a:ext cx="8917800" cy="1000200"/>
          </a:xfrm>
          <a:prstGeom prst="rect">
            <a:avLst/>
          </a:prstGeom>
        </p:spPr>
        <p:txBody>
          <a:bodyPr anchorCtr="0" anchor="t" bIns="91425" lIns="91425" rIns="91425" wrap="square" tIns="91425">
            <a:noAutofit/>
          </a:bodyPr>
          <a:lstStyle/>
          <a:p>
            <a:pPr lvl="0" rtl="0">
              <a:spcBef>
                <a:spcPts val="0"/>
              </a:spcBef>
              <a:buNone/>
            </a:pPr>
            <a:r>
              <a:rPr lang="en" sz="2400"/>
              <a:t>Three core segments- 1) Commute (+Leisure), 2) Leisure-only</a:t>
            </a:r>
            <a:r>
              <a:rPr lang="en" sz="2400"/>
              <a:t>  and 3) Airport</a:t>
            </a:r>
          </a:p>
        </p:txBody>
      </p:sp>
      <p:pic>
        <p:nvPicPr>
          <p:cNvPr descr="vennall.png" id="561" name="Shape 561"/>
          <p:cNvPicPr preferRelativeResize="0"/>
          <p:nvPr/>
        </p:nvPicPr>
        <p:blipFill rotWithShape="1">
          <a:blip r:embed="rId4">
            <a:alphaModFix/>
          </a:blip>
          <a:srcRect b="0" l="0" r="0" t="5908"/>
          <a:stretch/>
        </p:blipFill>
        <p:spPr>
          <a:xfrm>
            <a:off x="49550" y="1009075"/>
            <a:ext cx="4192105" cy="3326225"/>
          </a:xfrm>
          <a:prstGeom prst="rect">
            <a:avLst/>
          </a:prstGeom>
          <a:noFill/>
          <a:ln>
            <a:noFill/>
          </a:ln>
        </p:spPr>
      </p:pic>
      <p:graphicFrame>
        <p:nvGraphicFramePr>
          <p:cNvPr id="562" name="Shape 562"/>
          <p:cNvGraphicFramePr/>
          <p:nvPr/>
        </p:nvGraphicFramePr>
        <p:xfrm>
          <a:off x="4064250" y="1066275"/>
          <a:ext cx="3000000" cy="3000000"/>
        </p:xfrm>
        <a:graphic>
          <a:graphicData uri="http://schemas.openxmlformats.org/drawingml/2006/table">
            <a:tbl>
              <a:tblPr>
                <a:noFill/>
                <a:tableStyleId>{CF214DF8-9EB9-4027-8DC9-FBF5C9B6CFFA}</a:tableStyleId>
              </a:tblPr>
              <a:tblGrid>
                <a:gridCol w="839050"/>
                <a:gridCol w="839050"/>
                <a:gridCol w="839050"/>
                <a:gridCol w="839050"/>
                <a:gridCol w="839050"/>
                <a:gridCol w="839050"/>
              </a:tblGrid>
              <a:tr h="198925">
                <a:tc>
                  <a:txBody>
                    <a:bodyPr>
                      <a:noAutofit/>
                    </a:bodyPr>
                    <a:lstStyle/>
                    <a:p>
                      <a:pPr lvl="0" rtl="0">
                        <a:spcBef>
                          <a:spcPts val="0"/>
                        </a:spcBef>
                        <a:buNone/>
                      </a:pPr>
                      <a:r>
                        <a:t/>
                      </a:r>
                      <a:endParaRPr sz="1000"/>
                    </a:p>
                  </a:txBody>
                  <a:tcPr marT="19050" marB="19050" marR="28575" marL="28575" anchor="b">
                    <a:lnR cap="flat" cmpd="sng" w="9525">
                      <a:solidFill>
                        <a:srgbClr val="000000"/>
                      </a:solidFill>
                      <a:prstDash val="solid"/>
                      <a:round/>
                      <a:headEnd len="med" w="med" type="none"/>
                      <a:tailEnd len="med" w="med" type="none"/>
                    </a:lnR>
                  </a:tcPr>
                </a:tc>
                <a:tc gridSpan="5">
                  <a:txBody>
                    <a:bodyPr>
                      <a:noAutofit/>
                    </a:bodyPr>
                    <a:lstStyle/>
                    <a:p>
                      <a:pPr lvl="0" rtl="0" algn="ctr">
                        <a:lnSpc>
                          <a:spcPct val="115000"/>
                        </a:lnSpc>
                        <a:spcBef>
                          <a:spcPts val="0"/>
                        </a:spcBef>
                        <a:buNone/>
                      </a:pPr>
                      <a:r>
                        <a:rPr lang="en" sz="1000"/>
                        <a:t>Commute (+ Leisure) - 25% of platform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c hMerge="1"/>
              </a:tr>
              <a:tr h="198925">
                <a:tc>
                  <a:txBody>
                    <a:bodyPr>
                      <a:noAutofit/>
                    </a:bodyPr>
                    <a:lstStyle/>
                    <a:p>
                      <a:pPr lvl="0" rtl="0">
                        <a:spcBef>
                          <a:spcPts val="0"/>
                        </a:spcBef>
                        <a:buNone/>
                      </a:pPr>
                      <a:r>
                        <a:t/>
                      </a:r>
                      <a:endParaRPr sz="1000"/>
                    </a:p>
                  </a:txBody>
                  <a:tcPr marT="19050" marB="19050" marR="28575" marL="28575" anchor="b">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1000"/>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Loyal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Non Loyal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Total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 Rides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98925">
                <a:tc>
                  <a:txBody>
                    <a:bodyPr>
                      <a:noAutofit/>
                    </a:bodyPr>
                    <a:lstStyle/>
                    <a:p>
                      <a:pPr lvl="0" rtl="0" algn="ctr">
                        <a:lnSpc>
                          <a:spcPct val="115000"/>
                        </a:lnSpc>
                        <a:spcBef>
                          <a:spcPts val="0"/>
                        </a:spcBef>
                        <a:buNone/>
                      </a:pPr>
                      <a:r>
                        <a:rPr lang="en" sz="1000"/>
                        <a:t>Segment 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000"/>
                        <a:t>Non Premium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139,320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624,747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764,067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26.9%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98925">
                <a:tc>
                  <a:txBody>
                    <a:bodyPr>
                      <a:noAutofit/>
                    </a:bodyPr>
                    <a:lstStyle/>
                    <a:p>
                      <a:pPr lvl="0" rtl="0" algn="ctr">
                        <a:lnSpc>
                          <a:spcPct val="115000"/>
                        </a:lnSpc>
                        <a:spcBef>
                          <a:spcPts val="0"/>
                        </a:spcBef>
                        <a:buNone/>
                      </a:pPr>
                      <a:r>
                        <a:rPr lang="en" sz="1000"/>
                        <a:t>Segment 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000"/>
                        <a:t>Premium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22,877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87,493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110,370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91325">
                <a:tc>
                  <a:txBody>
                    <a:bodyPr>
                      <a:noAutofit/>
                    </a:bodyPr>
                    <a:lstStyle/>
                    <a:p>
                      <a:pPr lvl="0" rtl="0">
                        <a:spcBef>
                          <a:spcPts val="0"/>
                        </a:spcBef>
                        <a:buNone/>
                      </a:pPr>
                      <a:r>
                        <a:t/>
                      </a:r>
                      <a:endParaRPr sz="1000"/>
                    </a:p>
                  </a:txBody>
                  <a:tcPr marT="19050" marB="19050" marR="28575" marL="28575" anchor="b">
                    <a:lnT cap="flat" cmpd="sng" w="9525">
                      <a:solidFill>
                        <a:srgbClr val="000000"/>
                      </a:solidFill>
                      <a:prstDash val="solid"/>
                      <a:round/>
                      <a:headEnd len="med" w="med" type="none"/>
                      <a:tailEnd len="med" w="med" type="none"/>
                    </a:lnT>
                  </a:tcPr>
                </a:tc>
                <a:tc>
                  <a:txBody>
                    <a:bodyPr>
                      <a:noAutofit/>
                    </a:bodyPr>
                    <a:lstStyle/>
                    <a:p>
                      <a:pPr lvl="0" rtl="0">
                        <a:spcBef>
                          <a:spcPts val="0"/>
                        </a:spcBef>
                        <a:buNone/>
                      </a:pPr>
                      <a:r>
                        <a:t/>
                      </a:r>
                      <a:endParaRPr sz="1000"/>
                    </a:p>
                  </a:txBody>
                  <a:tcPr marT="19050" marB="19050" marR="28575" marL="28575" anchor="b">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1000"/>
                    </a:p>
                  </a:txBody>
                  <a:tcPr marT="19050" marB="19050" marR="28575" marL="28575" anchor="b">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1000"/>
                    </a:p>
                  </a:txBody>
                  <a:tcPr marT="19050" marB="19050" marR="28575" marL="28575" anchor="b">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1000"/>
                    </a:p>
                  </a:txBody>
                  <a:tcPr marT="19050" marB="19050" marR="28575" marL="28575" anchor="b">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1000"/>
                    </a:p>
                  </a:txBody>
                  <a:tcPr marT="19050" marB="19050" marR="28575" marL="28575" anchor="ct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98925">
                <a:tc>
                  <a:txBody>
                    <a:bodyPr>
                      <a:noAutofit/>
                    </a:bodyPr>
                    <a:lstStyle/>
                    <a:p>
                      <a:pPr lvl="0" rtl="0">
                        <a:spcBef>
                          <a:spcPts val="0"/>
                        </a:spcBef>
                        <a:buNone/>
                      </a:pPr>
                      <a:r>
                        <a:t/>
                      </a:r>
                      <a:endParaRPr sz="1000"/>
                    </a:p>
                  </a:txBody>
                  <a:tcPr marT="19050" marB="19050" marR="28575" marL="28575" anchor="b">
                    <a:lnR cap="flat" cmpd="sng" w="9525">
                      <a:solidFill>
                        <a:srgbClr val="000000"/>
                      </a:solidFill>
                      <a:prstDash val="solid"/>
                      <a:round/>
                      <a:headEnd len="med" w="med" type="none"/>
                      <a:tailEnd len="med" w="med" type="none"/>
                    </a:lnR>
                  </a:tcPr>
                </a:tc>
                <a:tc gridSpan="5">
                  <a:txBody>
                    <a:bodyPr>
                      <a:noAutofit/>
                    </a:bodyPr>
                    <a:lstStyle/>
                    <a:p>
                      <a:pPr lvl="0" rtl="0" algn="ctr">
                        <a:lnSpc>
                          <a:spcPct val="115000"/>
                        </a:lnSpc>
                        <a:spcBef>
                          <a:spcPts val="0"/>
                        </a:spcBef>
                        <a:buNone/>
                      </a:pPr>
                      <a:r>
                        <a:rPr lang="en" sz="1000"/>
                        <a:t>Leisure (- Commute - Airport To/From) - 23% of platform GMV</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c hMerge="1"/>
              </a:tr>
              <a:tr h="198925">
                <a:tc>
                  <a:txBody>
                    <a:bodyPr>
                      <a:noAutofit/>
                    </a:bodyPr>
                    <a:lstStyle/>
                    <a:p>
                      <a:pPr lvl="0" rtl="0">
                        <a:spcBef>
                          <a:spcPts val="0"/>
                        </a:spcBef>
                        <a:buNone/>
                      </a:pPr>
                      <a:r>
                        <a:t/>
                      </a:r>
                      <a:endParaRPr sz="1000"/>
                    </a:p>
                  </a:txBody>
                  <a:tcPr marT="19050" marB="19050" marR="28575" marL="28575" anchor="b">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1000"/>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Loyal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Non Loyal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Total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 Rides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98925">
                <a:tc>
                  <a:txBody>
                    <a:bodyPr>
                      <a:noAutofit/>
                    </a:bodyPr>
                    <a:lstStyle/>
                    <a:p>
                      <a:pPr lvl="0" rtl="0" algn="ctr">
                        <a:lnSpc>
                          <a:spcPct val="115000"/>
                        </a:lnSpc>
                        <a:spcBef>
                          <a:spcPts val="0"/>
                        </a:spcBef>
                        <a:buNone/>
                      </a:pPr>
                      <a:r>
                        <a:rPr lang="en" sz="1000"/>
                        <a:t>Segment 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000"/>
                        <a:t>Non Premium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126,289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837,266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963,555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18.3%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98925">
                <a:tc>
                  <a:txBody>
                    <a:bodyPr>
                      <a:noAutofit/>
                    </a:bodyPr>
                    <a:lstStyle/>
                    <a:p>
                      <a:pPr lvl="0" rtl="0" algn="ctr">
                        <a:lnSpc>
                          <a:spcPct val="115000"/>
                        </a:lnSpc>
                        <a:spcBef>
                          <a:spcPts val="0"/>
                        </a:spcBef>
                        <a:buNone/>
                      </a:pPr>
                      <a:r>
                        <a:rPr lang="en" sz="1000"/>
                        <a:t>Segment 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000"/>
                        <a:t>Premium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22,561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132,159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154,720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91325">
                <a:tc>
                  <a:txBody>
                    <a:bodyPr>
                      <a:noAutofit/>
                    </a:bodyPr>
                    <a:lstStyle/>
                    <a:p>
                      <a:pPr lvl="0" rtl="0">
                        <a:spcBef>
                          <a:spcPts val="0"/>
                        </a:spcBef>
                        <a:buNone/>
                      </a:pPr>
                      <a:r>
                        <a:t/>
                      </a:r>
                      <a:endParaRPr sz="1000"/>
                    </a:p>
                  </a:txBody>
                  <a:tcPr marT="19050" marB="19050" marR="28575" marL="28575" anchor="b">
                    <a:lnT cap="flat" cmpd="sng" w="9525">
                      <a:solidFill>
                        <a:srgbClr val="000000"/>
                      </a:solidFill>
                      <a:prstDash val="solid"/>
                      <a:round/>
                      <a:headEnd len="med" w="med" type="none"/>
                      <a:tailEnd len="med" w="med" type="none"/>
                    </a:lnT>
                  </a:tcPr>
                </a:tc>
                <a:tc>
                  <a:txBody>
                    <a:bodyPr>
                      <a:noAutofit/>
                    </a:bodyPr>
                    <a:lstStyle/>
                    <a:p>
                      <a:pPr lvl="0" rtl="0">
                        <a:spcBef>
                          <a:spcPts val="0"/>
                        </a:spcBef>
                        <a:buNone/>
                      </a:pPr>
                      <a:r>
                        <a:t/>
                      </a:r>
                      <a:endParaRPr sz="1000"/>
                    </a:p>
                  </a:txBody>
                  <a:tcPr marT="19050" marB="19050" marR="28575" marL="28575" anchor="b">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1000"/>
                    </a:p>
                  </a:txBody>
                  <a:tcPr marT="19050" marB="19050" marR="28575" marL="28575" anchor="b">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1000"/>
                    </a:p>
                  </a:txBody>
                  <a:tcPr marT="19050" marB="19050" marR="28575" marL="28575" anchor="b">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1000"/>
                    </a:p>
                  </a:txBody>
                  <a:tcPr marT="19050" marB="19050" marR="28575" marL="28575" anchor="b">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1000"/>
                    </a:p>
                  </a:txBody>
                  <a:tcPr marT="19050" marB="19050" marR="28575" marL="28575" anchor="ct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98925">
                <a:tc>
                  <a:txBody>
                    <a:bodyPr>
                      <a:noAutofit/>
                    </a:bodyPr>
                    <a:lstStyle/>
                    <a:p>
                      <a:pPr lvl="0" rtl="0">
                        <a:spcBef>
                          <a:spcPts val="0"/>
                        </a:spcBef>
                        <a:buNone/>
                      </a:pPr>
                      <a:r>
                        <a:t/>
                      </a:r>
                      <a:endParaRPr sz="1000"/>
                    </a:p>
                  </a:txBody>
                  <a:tcPr marT="19050" marB="19050" marR="28575" marL="28575" anchor="b">
                    <a:lnR cap="flat" cmpd="sng" w="9525">
                      <a:solidFill>
                        <a:srgbClr val="000000"/>
                      </a:solidFill>
                      <a:prstDash val="solid"/>
                      <a:round/>
                      <a:headEnd len="med" w="med" type="none"/>
                      <a:tailEnd len="med" w="med" type="none"/>
                    </a:lnR>
                  </a:tcPr>
                </a:tc>
                <a:tc gridSpan="5">
                  <a:txBody>
                    <a:bodyPr>
                      <a:noAutofit/>
                    </a:bodyPr>
                    <a:lstStyle/>
                    <a:p>
                      <a:pPr lvl="0" rtl="0" algn="ctr">
                        <a:lnSpc>
                          <a:spcPct val="115000"/>
                        </a:lnSpc>
                        <a:spcBef>
                          <a:spcPts val="0"/>
                        </a:spcBef>
                        <a:buNone/>
                      </a:pPr>
                      <a:r>
                        <a:rPr lang="en" sz="1000"/>
                        <a:t>Airport (To + From) - 6% of platform GMV</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c hMerge="1"/>
              </a:tr>
              <a:tr h="198925">
                <a:tc>
                  <a:txBody>
                    <a:bodyPr>
                      <a:noAutofit/>
                    </a:bodyPr>
                    <a:lstStyle/>
                    <a:p>
                      <a:pPr lvl="0" rtl="0">
                        <a:spcBef>
                          <a:spcPts val="0"/>
                        </a:spcBef>
                        <a:buNone/>
                      </a:pPr>
                      <a:r>
                        <a:t/>
                      </a:r>
                      <a:endParaRPr sz="1000"/>
                    </a:p>
                  </a:txBody>
                  <a:tcPr marT="19050" marB="19050" marR="28575" marL="28575" anchor="b">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1000"/>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Loyal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Non Loyal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Total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 Rides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98925">
                <a:tc>
                  <a:txBody>
                    <a:bodyPr>
                      <a:noAutofit/>
                    </a:bodyPr>
                    <a:lstStyle/>
                    <a:p>
                      <a:pPr lvl="0" rtl="0" algn="ctr">
                        <a:lnSpc>
                          <a:spcPct val="115000"/>
                        </a:lnSpc>
                        <a:spcBef>
                          <a:spcPts val="0"/>
                        </a:spcBef>
                        <a:buNone/>
                      </a:pPr>
                      <a:r>
                        <a:rPr lang="en" sz="1000"/>
                        <a:t>Segment 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000"/>
                        <a:t>Non Premium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27,285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331,279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358,564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98925">
                <a:tc>
                  <a:txBody>
                    <a:bodyPr>
                      <a:noAutofit/>
                    </a:bodyPr>
                    <a:lstStyle/>
                    <a:p>
                      <a:pPr lvl="0" rtl="0" algn="ctr">
                        <a:lnSpc>
                          <a:spcPct val="115000"/>
                        </a:lnSpc>
                        <a:spcBef>
                          <a:spcPts val="0"/>
                        </a:spcBef>
                        <a:buNone/>
                      </a:pPr>
                      <a:r>
                        <a:rPr lang="en" sz="1000"/>
                        <a:t>Segment 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000"/>
                        <a:t>Premium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9,235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103,053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112,288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Shape 567"/>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rtl="0">
              <a:spcBef>
                <a:spcPts val="0"/>
              </a:spcBef>
              <a:buNone/>
            </a:pPr>
            <a:r>
              <a:rPr lang="en" sz="2400"/>
              <a:t>Commute (+Leisure) Segment</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Shape 572"/>
          <p:cNvSpPr txBox="1"/>
          <p:nvPr>
            <p:ph type="title"/>
          </p:nvPr>
        </p:nvSpPr>
        <p:spPr>
          <a:xfrm>
            <a:off x="69900" y="64025"/>
            <a:ext cx="8958600" cy="791400"/>
          </a:xfrm>
          <a:prstGeom prst="rect">
            <a:avLst/>
          </a:prstGeom>
        </p:spPr>
        <p:txBody>
          <a:bodyPr anchorCtr="0" anchor="t" bIns="91425" lIns="91425" rIns="91425" wrap="square" tIns="91425">
            <a:noAutofit/>
          </a:bodyPr>
          <a:lstStyle/>
          <a:p>
            <a:pPr lvl="0" rtl="0">
              <a:spcBef>
                <a:spcPts val="0"/>
              </a:spcBef>
              <a:buNone/>
            </a:pPr>
            <a:r>
              <a:rPr lang="en" sz="1800"/>
              <a:t>Across premium &amp; non-premium, only ~20% of customers have Ola-preference, with GMV/user of ~Rs. 3200</a:t>
            </a:r>
          </a:p>
        </p:txBody>
      </p:sp>
      <p:sp>
        <p:nvSpPr>
          <p:cNvPr id="573" name="Shape 573"/>
          <p:cNvSpPr txBox="1"/>
          <p:nvPr/>
        </p:nvSpPr>
        <p:spPr>
          <a:xfrm>
            <a:off x="439525" y="4069350"/>
            <a:ext cx="8280900" cy="7425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a:solidFill>
                  <a:schemeClr val="dk1"/>
                </a:solidFill>
              </a:rPr>
              <a:t>Opportunity to unlock additional 54L rides/ month (1.8 L/day) from customers who do not prefer Ola</a:t>
            </a:r>
          </a:p>
          <a:p>
            <a:pPr lvl="0" rtl="0" algn="ctr">
              <a:spcBef>
                <a:spcPts val="0"/>
              </a:spcBef>
              <a:buNone/>
            </a:pPr>
            <a:r>
              <a:rPr lang="en">
                <a:solidFill>
                  <a:schemeClr val="dk1"/>
                </a:solidFill>
              </a:rPr>
              <a:t>additional GMV/ month - 82 cr</a:t>
            </a:r>
          </a:p>
        </p:txBody>
      </p:sp>
      <p:graphicFrame>
        <p:nvGraphicFramePr>
          <p:cNvPr id="574" name="Shape 574"/>
          <p:cNvGraphicFramePr/>
          <p:nvPr/>
        </p:nvGraphicFramePr>
        <p:xfrm>
          <a:off x="439500" y="1054075"/>
          <a:ext cx="3000000" cy="3000000"/>
        </p:xfrm>
        <a:graphic>
          <a:graphicData uri="http://schemas.openxmlformats.org/drawingml/2006/table">
            <a:tbl>
              <a:tblPr>
                <a:noFill/>
                <a:tableStyleId>{CF214DF8-9EB9-4027-8DC9-FBF5C9B6CFFA}</a:tableStyleId>
              </a:tblPr>
              <a:tblGrid>
                <a:gridCol w="980250"/>
                <a:gridCol w="895550"/>
                <a:gridCol w="937900"/>
                <a:gridCol w="937900"/>
                <a:gridCol w="937900"/>
                <a:gridCol w="937900"/>
                <a:gridCol w="937900"/>
                <a:gridCol w="937900"/>
                <a:gridCol w="937900"/>
              </a:tblGrid>
              <a:tr h="504375">
                <a:tc>
                  <a:txBody>
                    <a:bodyPr>
                      <a:noAutofit/>
                    </a:bodyPr>
                    <a:lstStyle/>
                    <a:p>
                      <a:pPr lvl="0" rtl="0" algn="ctr">
                        <a:lnSpc>
                          <a:spcPct val="115000"/>
                        </a:lnSpc>
                        <a:spcBef>
                          <a:spcPts val="0"/>
                        </a:spcBef>
                        <a:buNone/>
                      </a:pPr>
                      <a:r>
                        <a:rPr lang="en" sz="1000"/>
                        <a:t>Segment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Preference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Rides/ user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GMV/ User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BR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%Platform Rides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%Platform GMV</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439200">
                <a:tc rowSpan="3">
                  <a:txBody>
                    <a:bodyPr>
                      <a:noAutofit/>
                    </a:bodyPr>
                    <a:lstStyle/>
                    <a:p>
                      <a:pPr lvl="0" rtl="0" algn="ctr">
                        <a:lnSpc>
                          <a:spcPct val="115000"/>
                        </a:lnSpc>
                        <a:spcBef>
                          <a:spcPts val="0"/>
                        </a:spcBef>
                        <a:buNone/>
                      </a:pPr>
                      <a:r>
                        <a:rPr lang="en" sz="1000"/>
                        <a:t>Segment 1 (Non-Premium)- 87% of total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t/>
                      </a:r>
                      <a:endParaRPr sz="10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t/>
                      </a:r>
                      <a:endParaRPr sz="10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t/>
                      </a:r>
                      <a:endParaRPr sz="10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t/>
                      </a:r>
                      <a:endParaRPr sz="10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t/>
                      </a:r>
                      <a:endParaRPr sz="10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t/>
                      </a:r>
                      <a:endParaRPr sz="10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t/>
                      </a:r>
                      <a:endParaRPr sz="10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t/>
                      </a:r>
                      <a:endParaRPr sz="10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439200">
                <a:tc vMerge="1"/>
                <a:tc>
                  <a:txBody>
                    <a:bodyPr>
                      <a:noAutofit/>
                    </a:bodyPr>
                    <a:lstStyle/>
                    <a:p>
                      <a:pPr lvl="0" rtl="0" algn="ctr">
                        <a:lnSpc>
                          <a:spcPct val="115000"/>
                        </a:lnSpc>
                        <a:spcBef>
                          <a:spcPts val="0"/>
                        </a:spcBef>
                        <a:buNone/>
                      </a:pPr>
                      <a:r>
                        <a:rPr lang="en" sz="1000"/>
                        <a:t>Prefer-Ola</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139,320 (18%)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16.7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3,202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15.9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439200">
                <a:tc vMerge="1"/>
                <a:tc>
                  <a:txBody>
                    <a:bodyPr>
                      <a:noAutofit/>
                    </a:bodyPr>
                    <a:lstStyle/>
                    <a:p>
                      <a:pPr lvl="0" rtl="0" algn="ctr">
                        <a:lnSpc>
                          <a:spcPct val="115000"/>
                        </a:lnSpc>
                        <a:spcBef>
                          <a:spcPts val="0"/>
                        </a:spcBef>
                        <a:buNone/>
                      </a:pPr>
                      <a:r>
                        <a:rPr lang="en" sz="1000"/>
                        <a:t>No preference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624,747 (82%)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9.5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1,433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14.7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A9999"/>
                    </a:solidFill>
                  </a:tcPr>
                </a:tc>
                <a:tc>
                  <a:txBody>
                    <a:bodyPr>
                      <a:noAutofit/>
                    </a:bodyPr>
                    <a:lstStyle/>
                    <a:p>
                      <a:pPr lvl="0" rtl="0" algn="ctr">
                        <a:lnSpc>
                          <a:spcPct val="115000"/>
                        </a:lnSpc>
                        <a:spcBef>
                          <a:spcPts val="0"/>
                        </a:spcBef>
                        <a:buNone/>
                      </a:pPr>
                      <a:r>
                        <a:rPr lang="en" sz="1000"/>
                        <a:t>19.3%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14.2%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407650">
                <a:tc rowSpan="2">
                  <a:txBody>
                    <a:bodyPr>
                      <a:noAutofit/>
                    </a:bodyPr>
                    <a:lstStyle/>
                    <a:p>
                      <a:pPr lvl="0" rtl="0" algn="ctr">
                        <a:lnSpc>
                          <a:spcPct val="115000"/>
                        </a:lnSpc>
                        <a:spcBef>
                          <a:spcPts val="0"/>
                        </a:spcBef>
                        <a:buClr>
                          <a:schemeClr val="dk1"/>
                        </a:buClr>
                        <a:buSzPts val="1100"/>
                        <a:buFont typeface="Arial"/>
                        <a:buNone/>
                      </a:pPr>
                      <a:r>
                        <a:rPr lang="en" sz="1000">
                          <a:solidFill>
                            <a:schemeClr val="dk1"/>
                          </a:solidFill>
                        </a:rPr>
                        <a:t>Segment 2 (Premium)</a:t>
                      </a:r>
                    </a:p>
                    <a:p>
                      <a:pPr lvl="0" rtl="0" algn="ctr">
                        <a:lnSpc>
                          <a:spcPct val="115000"/>
                        </a:lnSpc>
                        <a:spcBef>
                          <a:spcPts val="0"/>
                        </a:spcBef>
                        <a:buClr>
                          <a:schemeClr val="dk1"/>
                        </a:buClr>
                        <a:buSzPts val="1100"/>
                        <a:buFont typeface="Arial"/>
                        <a:buNone/>
                      </a:pPr>
                      <a:r>
                        <a:rPr lang="en" sz="1000">
                          <a:solidFill>
                            <a:schemeClr val="dk1"/>
                          </a:solidFill>
                        </a:rPr>
                        <a:t>- 13% of total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Prefer-Ola</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22,877 (20%)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3,186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22.6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439200">
                <a:tc vMerge="1"/>
                <a:tc>
                  <a:txBody>
                    <a:bodyPr>
                      <a:noAutofit/>
                    </a:bodyPr>
                    <a:lstStyle/>
                    <a:p>
                      <a:pPr lvl="0" rtl="0" algn="ctr">
                        <a:lnSpc>
                          <a:spcPct val="115000"/>
                        </a:lnSpc>
                        <a:spcBef>
                          <a:spcPts val="0"/>
                        </a:spcBef>
                        <a:buNone/>
                      </a:pPr>
                      <a:r>
                        <a:rPr lang="en" sz="1000"/>
                        <a:t>No preference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87,493 (80%)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1,408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22.6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A9999"/>
                    </a:solidFill>
                  </a:tcPr>
                </a:tc>
                <a:tc>
                  <a:txBody>
                    <a:bodyPr>
                      <a:noAutofit/>
                    </a:bodyPr>
                    <a:lstStyle/>
                    <a:p>
                      <a:pPr lvl="0" rtl="0" algn="ctr">
                        <a:lnSpc>
                          <a:spcPct val="115000"/>
                        </a:lnSpc>
                        <a:spcBef>
                          <a:spcPts val="0"/>
                        </a:spcBef>
                        <a:buNone/>
                      </a:pPr>
                      <a:r>
                        <a:rPr lang="en" sz="1000"/>
                        <a:t>2.2%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Shape 579"/>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a:spcBef>
                <a:spcPts val="0"/>
              </a:spcBef>
              <a:buNone/>
            </a:pPr>
            <a:r>
              <a:rPr lang="en" sz="2400"/>
              <a:t>Commute (+Leisure) </a:t>
            </a:r>
          </a:p>
          <a:p>
            <a:pPr lvl="0" rtl="0">
              <a:spcBef>
                <a:spcPts val="0"/>
              </a:spcBef>
              <a:buNone/>
            </a:pPr>
            <a:r>
              <a:rPr lang="en" sz="2400"/>
              <a:t>Segment 1(Non Premium Users)</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Shape 584"/>
          <p:cNvSpPr txBox="1"/>
          <p:nvPr>
            <p:ph type="title"/>
          </p:nvPr>
        </p:nvSpPr>
        <p:spPr>
          <a:xfrm>
            <a:off x="83100" y="140225"/>
            <a:ext cx="8917800" cy="410100"/>
          </a:xfrm>
          <a:prstGeom prst="rect">
            <a:avLst/>
          </a:prstGeom>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rtl="0" algn="l">
              <a:spcBef>
                <a:spcPts val="0"/>
              </a:spcBef>
              <a:buNone/>
            </a:pPr>
            <a:r>
              <a:rPr lang="en" sz="2400"/>
              <a:t>Availability is the most important factor for non </a:t>
            </a:r>
            <a:r>
              <a:rPr lang="en" sz="2400"/>
              <a:t>premium</a:t>
            </a:r>
            <a:r>
              <a:rPr lang="en" sz="2400"/>
              <a:t> commute segment</a:t>
            </a:r>
          </a:p>
        </p:txBody>
      </p:sp>
      <p:pic>
        <p:nvPicPr>
          <p:cNvPr id="585" name="Shape 585"/>
          <p:cNvPicPr preferRelativeResize="0"/>
          <p:nvPr/>
        </p:nvPicPr>
        <p:blipFill>
          <a:blip r:embed="rId3">
            <a:alphaModFix/>
          </a:blip>
          <a:stretch>
            <a:fillRect/>
          </a:stretch>
        </p:blipFill>
        <p:spPr>
          <a:xfrm>
            <a:off x="152400" y="702725"/>
            <a:ext cx="8848500" cy="2419100"/>
          </a:xfrm>
          <a:prstGeom prst="rect">
            <a:avLst/>
          </a:prstGeom>
          <a:noFill/>
          <a:ln>
            <a:noFill/>
          </a:ln>
        </p:spPr>
      </p:pic>
      <p:pic>
        <p:nvPicPr>
          <p:cNvPr id="586" name="Shape 586"/>
          <p:cNvPicPr preferRelativeResize="0"/>
          <p:nvPr/>
        </p:nvPicPr>
        <p:blipFill>
          <a:blip r:embed="rId4">
            <a:alphaModFix/>
          </a:blip>
          <a:stretch>
            <a:fillRect/>
          </a:stretch>
        </p:blipFill>
        <p:spPr>
          <a:xfrm>
            <a:off x="61475" y="3295400"/>
            <a:ext cx="8977750" cy="1706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Shape 273"/>
          <p:cNvSpPr txBox="1"/>
          <p:nvPr>
            <p:ph type="title"/>
          </p:nvPr>
        </p:nvSpPr>
        <p:spPr>
          <a:xfrm>
            <a:off x="159300" y="2150850"/>
            <a:ext cx="8520600" cy="841800"/>
          </a:xfrm>
          <a:prstGeom prst="rect">
            <a:avLst/>
          </a:prstGeom>
        </p:spPr>
        <p:txBody>
          <a:bodyPr anchorCtr="0" anchor="ctr" bIns="91425" lIns="91425" rIns="91425" wrap="square" tIns="91425">
            <a:noAutofit/>
          </a:bodyPr>
          <a:lstStyle/>
          <a:p>
            <a:pPr lvl="0" rtl="0">
              <a:spcBef>
                <a:spcPts val="0"/>
              </a:spcBef>
              <a:buNone/>
            </a:pPr>
            <a:r>
              <a:rPr lang="en" sz="2400"/>
              <a:t>Definition of preference and loyalty of customers</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Shape 591"/>
          <p:cNvSpPr txBox="1"/>
          <p:nvPr>
            <p:ph idx="1" type="body"/>
          </p:nvPr>
        </p:nvSpPr>
        <p:spPr>
          <a:xfrm>
            <a:off x="7313975" y="676350"/>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Peak Multiplier - PM&gt; 1.2 leads to disengagement</a:t>
            </a:r>
          </a:p>
        </p:txBody>
      </p:sp>
      <p:sp>
        <p:nvSpPr>
          <p:cNvPr id="592" name="Shape 592"/>
          <p:cNvSpPr txBox="1"/>
          <p:nvPr>
            <p:ph idx="1" type="body"/>
          </p:nvPr>
        </p:nvSpPr>
        <p:spPr>
          <a:xfrm>
            <a:off x="2652950" y="2921613"/>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Discovery ETA beyond 4 minutes leads to drastic fall in engagement</a:t>
            </a:r>
          </a:p>
        </p:txBody>
      </p:sp>
      <p:sp>
        <p:nvSpPr>
          <p:cNvPr id="593" name="Shape 593"/>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a:t>
            </a:r>
          </a:p>
        </p:txBody>
      </p:sp>
      <p:sp>
        <p:nvSpPr>
          <p:cNvPr id="594" name="Shape 594"/>
          <p:cNvSpPr txBox="1"/>
          <p:nvPr>
            <p:ph idx="1" type="body"/>
          </p:nvPr>
        </p:nvSpPr>
        <p:spPr>
          <a:xfrm>
            <a:off x="2665775" y="752550"/>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rgbClr val="000000"/>
                </a:solidFill>
              </a:rPr>
              <a:t>Availability &lt; 90% leads to demand fluctuation &amp; disengagement</a:t>
            </a:r>
          </a:p>
        </p:txBody>
      </p:sp>
      <p:sp>
        <p:nvSpPr>
          <p:cNvPr id="595" name="Shape 595"/>
          <p:cNvSpPr txBox="1"/>
          <p:nvPr>
            <p:ph idx="1" type="body"/>
          </p:nvPr>
        </p:nvSpPr>
        <p:spPr>
          <a:xfrm>
            <a:off x="7313975" y="2905575"/>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DDD &gt; 10% and &gt;80% leads to fluctuation in engagement</a:t>
            </a:r>
            <a:br>
              <a:rPr lang="en" sz="1200">
                <a:solidFill>
                  <a:schemeClr val="dk1"/>
                </a:solidFill>
              </a:rPr>
            </a:br>
            <a:r>
              <a:rPr lang="en" sz="1200">
                <a:solidFill>
                  <a:schemeClr val="dk1"/>
                </a:solidFill>
              </a:rPr>
              <a:t>(Inconclusive)</a:t>
            </a:r>
          </a:p>
        </p:txBody>
      </p:sp>
      <p:pic>
        <p:nvPicPr>
          <p:cNvPr id="596" name="Shape 596"/>
          <p:cNvPicPr preferRelativeResize="0"/>
          <p:nvPr/>
        </p:nvPicPr>
        <p:blipFill rotWithShape="1">
          <a:blip r:embed="rId3">
            <a:alphaModFix/>
          </a:blip>
          <a:srcRect b="48253" l="0" r="75039" t="0"/>
          <a:stretch/>
        </p:blipFill>
        <p:spPr>
          <a:xfrm>
            <a:off x="294200" y="514525"/>
            <a:ext cx="2234899" cy="2290751"/>
          </a:xfrm>
          <a:prstGeom prst="rect">
            <a:avLst/>
          </a:prstGeom>
          <a:noFill/>
          <a:ln>
            <a:noFill/>
          </a:ln>
        </p:spPr>
      </p:pic>
      <p:pic>
        <p:nvPicPr>
          <p:cNvPr id="597" name="Shape 597"/>
          <p:cNvPicPr preferRelativeResize="0"/>
          <p:nvPr/>
        </p:nvPicPr>
        <p:blipFill rotWithShape="1">
          <a:blip r:embed="rId3">
            <a:alphaModFix/>
          </a:blip>
          <a:srcRect b="48253" l="24951" r="51526" t="0"/>
          <a:stretch/>
        </p:blipFill>
        <p:spPr>
          <a:xfrm>
            <a:off x="5020350" y="614825"/>
            <a:ext cx="2106024" cy="2290751"/>
          </a:xfrm>
          <a:prstGeom prst="rect">
            <a:avLst/>
          </a:prstGeom>
          <a:noFill/>
          <a:ln>
            <a:noFill/>
          </a:ln>
        </p:spPr>
      </p:pic>
      <p:pic>
        <p:nvPicPr>
          <p:cNvPr id="598" name="Shape 598"/>
          <p:cNvPicPr preferRelativeResize="0"/>
          <p:nvPr/>
        </p:nvPicPr>
        <p:blipFill rotWithShape="1">
          <a:blip r:embed="rId3">
            <a:alphaModFix/>
          </a:blip>
          <a:srcRect b="48253" l="49438" r="25600" t="0"/>
          <a:stretch/>
        </p:blipFill>
        <p:spPr>
          <a:xfrm>
            <a:off x="294200" y="2814850"/>
            <a:ext cx="2234899" cy="2290751"/>
          </a:xfrm>
          <a:prstGeom prst="rect">
            <a:avLst/>
          </a:prstGeom>
          <a:noFill/>
          <a:ln>
            <a:noFill/>
          </a:ln>
        </p:spPr>
      </p:pic>
      <p:pic>
        <p:nvPicPr>
          <p:cNvPr id="599" name="Shape 599"/>
          <p:cNvPicPr preferRelativeResize="0"/>
          <p:nvPr/>
        </p:nvPicPr>
        <p:blipFill rotWithShape="1">
          <a:blip r:embed="rId3">
            <a:alphaModFix/>
          </a:blip>
          <a:srcRect b="48253" l="74173" r="436" t="0"/>
          <a:stretch/>
        </p:blipFill>
        <p:spPr>
          <a:xfrm>
            <a:off x="4944156" y="2759800"/>
            <a:ext cx="2273324" cy="22907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3" name="Shape 603"/>
        <p:cNvGrpSpPr/>
        <p:nvPr/>
      </p:nvGrpSpPr>
      <p:grpSpPr>
        <a:xfrm>
          <a:off x="0" y="0"/>
          <a:ext cx="0" cy="0"/>
          <a:chOff x="0" y="0"/>
          <a:chExt cx="0" cy="0"/>
        </a:xfrm>
      </p:grpSpPr>
      <p:sp>
        <p:nvSpPr>
          <p:cNvPr id="604" name="Shape 604"/>
          <p:cNvSpPr txBox="1"/>
          <p:nvPr>
            <p:ph idx="1" type="body"/>
          </p:nvPr>
        </p:nvSpPr>
        <p:spPr>
          <a:xfrm>
            <a:off x="7161575" y="676350"/>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Delay (ATA - Booking ETA) beyond 2 minutes leads to high level of dis-engagement</a:t>
            </a:r>
          </a:p>
        </p:txBody>
      </p:sp>
      <p:sp>
        <p:nvSpPr>
          <p:cNvPr id="605" name="Shape 605"/>
          <p:cNvSpPr txBox="1"/>
          <p:nvPr>
            <p:ph idx="1" type="body"/>
          </p:nvPr>
        </p:nvSpPr>
        <p:spPr>
          <a:xfrm>
            <a:off x="2424350" y="2921623"/>
            <a:ext cx="1744500" cy="17274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BR&gt; 13 leads to decline in true demand &amp; disengagement</a:t>
            </a:r>
          </a:p>
        </p:txBody>
      </p:sp>
      <p:sp>
        <p:nvSpPr>
          <p:cNvPr id="606" name="Shape 606"/>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a:t>
            </a:r>
          </a:p>
        </p:txBody>
      </p:sp>
      <p:sp>
        <p:nvSpPr>
          <p:cNvPr id="607" name="Shape 607"/>
          <p:cNvSpPr txBox="1"/>
          <p:nvPr>
            <p:ph idx="1" type="body"/>
          </p:nvPr>
        </p:nvSpPr>
        <p:spPr>
          <a:xfrm>
            <a:off x="2437175" y="698250"/>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Stock out &gt; 10% leads to disengagement</a:t>
            </a:r>
          </a:p>
        </p:txBody>
      </p:sp>
      <p:sp>
        <p:nvSpPr>
          <p:cNvPr id="608" name="Shape 608"/>
          <p:cNvSpPr txBox="1"/>
          <p:nvPr>
            <p:ph idx="1" type="body"/>
          </p:nvPr>
        </p:nvSpPr>
        <p:spPr>
          <a:xfrm>
            <a:off x="7161575" y="2905575"/>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Trust factor (ETA booking - Discovery ETA) &gt; 5 mins and &gt;20 mins leads to high level of disengagement</a:t>
            </a:r>
            <a:br>
              <a:rPr lang="en" sz="1200">
                <a:solidFill>
                  <a:schemeClr val="dk1"/>
                </a:solidFill>
              </a:rPr>
            </a:br>
            <a:r>
              <a:rPr lang="en" sz="1200">
                <a:solidFill>
                  <a:schemeClr val="dk1"/>
                </a:solidFill>
              </a:rPr>
              <a:t>(Inconclusive)</a:t>
            </a:r>
          </a:p>
        </p:txBody>
      </p:sp>
      <p:pic>
        <p:nvPicPr>
          <p:cNvPr id="609" name="Shape 609"/>
          <p:cNvPicPr preferRelativeResize="0"/>
          <p:nvPr/>
        </p:nvPicPr>
        <p:blipFill rotWithShape="1">
          <a:blip r:embed="rId3">
            <a:alphaModFix/>
          </a:blip>
          <a:srcRect b="1210" l="0" r="75039" t="51501"/>
          <a:stretch/>
        </p:blipFill>
        <p:spPr>
          <a:xfrm>
            <a:off x="202275" y="721525"/>
            <a:ext cx="2234899" cy="2093401"/>
          </a:xfrm>
          <a:prstGeom prst="rect">
            <a:avLst/>
          </a:prstGeom>
          <a:noFill/>
          <a:ln>
            <a:noFill/>
          </a:ln>
        </p:spPr>
      </p:pic>
      <p:pic>
        <p:nvPicPr>
          <p:cNvPr id="610" name="Shape 610"/>
          <p:cNvPicPr preferRelativeResize="0"/>
          <p:nvPr/>
        </p:nvPicPr>
        <p:blipFill rotWithShape="1">
          <a:blip r:embed="rId3">
            <a:alphaModFix/>
          </a:blip>
          <a:srcRect b="1210" l="25026" r="50641" t="51501"/>
          <a:stretch/>
        </p:blipFill>
        <p:spPr>
          <a:xfrm>
            <a:off x="258525" y="2905575"/>
            <a:ext cx="2178650" cy="2093401"/>
          </a:xfrm>
          <a:prstGeom prst="rect">
            <a:avLst/>
          </a:prstGeom>
          <a:noFill/>
          <a:ln>
            <a:noFill/>
          </a:ln>
        </p:spPr>
      </p:pic>
      <p:pic>
        <p:nvPicPr>
          <p:cNvPr id="611" name="Shape 611"/>
          <p:cNvPicPr preferRelativeResize="0"/>
          <p:nvPr/>
        </p:nvPicPr>
        <p:blipFill rotWithShape="1">
          <a:blip r:embed="rId3">
            <a:alphaModFix/>
          </a:blip>
          <a:srcRect b="1626" l="49524" r="25514" t="51085"/>
          <a:stretch/>
        </p:blipFill>
        <p:spPr>
          <a:xfrm>
            <a:off x="4601925" y="675400"/>
            <a:ext cx="2234899" cy="2093401"/>
          </a:xfrm>
          <a:prstGeom prst="rect">
            <a:avLst/>
          </a:prstGeom>
          <a:noFill/>
          <a:ln>
            <a:noFill/>
          </a:ln>
        </p:spPr>
      </p:pic>
      <p:pic>
        <p:nvPicPr>
          <p:cNvPr id="612" name="Shape 612"/>
          <p:cNvPicPr preferRelativeResize="0"/>
          <p:nvPr/>
        </p:nvPicPr>
        <p:blipFill rotWithShape="1">
          <a:blip r:embed="rId3">
            <a:alphaModFix/>
          </a:blip>
          <a:srcRect b="1626" l="74288" r="751" t="51085"/>
          <a:stretch/>
        </p:blipFill>
        <p:spPr>
          <a:xfrm>
            <a:off x="4601925" y="2921625"/>
            <a:ext cx="2234899" cy="209340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6" name="Shape 616"/>
        <p:cNvGrpSpPr/>
        <p:nvPr/>
      </p:nvGrpSpPr>
      <p:grpSpPr>
        <a:xfrm>
          <a:off x="0" y="0"/>
          <a:ext cx="0" cy="0"/>
          <a:chOff x="0" y="0"/>
          <a:chExt cx="0" cy="0"/>
        </a:xfrm>
      </p:grpSpPr>
      <p:sp>
        <p:nvSpPr>
          <p:cNvPr id="617" name="Shape 617"/>
          <p:cNvSpPr txBox="1"/>
          <p:nvPr>
            <p:ph type="title"/>
          </p:nvPr>
        </p:nvSpPr>
        <p:spPr>
          <a:xfrm>
            <a:off x="83100" y="140225"/>
            <a:ext cx="8917800" cy="655500"/>
          </a:xfrm>
          <a:prstGeom prst="rect">
            <a:avLst/>
          </a:prstGeom>
        </p:spPr>
        <p:txBody>
          <a:bodyPr anchorCtr="0" anchor="ctr" bIns="91425" lIns="91425" rIns="91425" wrap="square" tIns="91425">
            <a:noAutofit/>
          </a:bodyPr>
          <a:lstStyle/>
          <a:p>
            <a:pPr lvl="0" rtl="0">
              <a:spcBef>
                <a:spcPts val="0"/>
              </a:spcBef>
              <a:buNone/>
            </a:pPr>
            <a:r>
              <a:rPr lang="en" sz="2400"/>
              <a:t>Commute Non Premium segment is very sensitive to delay and Blended rate &amp; insensitive to DDD</a:t>
            </a:r>
          </a:p>
        </p:txBody>
      </p:sp>
      <p:graphicFrame>
        <p:nvGraphicFramePr>
          <p:cNvPr id="618" name="Shape 618"/>
          <p:cNvGraphicFramePr/>
          <p:nvPr/>
        </p:nvGraphicFramePr>
        <p:xfrm>
          <a:off x="266700" y="1044175"/>
          <a:ext cx="3000000" cy="3000000"/>
        </p:xfrm>
        <a:graphic>
          <a:graphicData uri="http://schemas.openxmlformats.org/drawingml/2006/table">
            <a:tbl>
              <a:tblPr>
                <a:noFill/>
                <a:tableStyleId>{48737297-9C99-489F-A898-F8D5AF59E813}</a:tableStyleId>
              </a:tblPr>
              <a:tblGrid>
                <a:gridCol w="1387275"/>
                <a:gridCol w="1720950"/>
                <a:gridCol w="1849925"/>
                <a:gridCol w="1849925"/>
                <a:gridCol w="1849925"/>
              </a:tblGrid>
              <a:tr h="521425">
                <a:tc>
                  <a:txBody>
                    <a:bodyPr>
                      <a:noAutofit/>
                    </a:bodyPr>
                    <a:lstStyle/>
                    <a:p>
                      <a:pPr lvl="0" rtl="0">
                        <a:spcBef>
                          <a:spcPts val="0"/>
                        </a:spcBef>
                        <a:buNone/>
                      </a:pPr>
                      <a:r>
                        <a:rPr b="1" lang="en" sz="1200"/>
                        <a:t>Category</a:t>
                      </a:r>
                    </a:p>
                  </a:txBody>
                  <a:tcPr marT="91425" marB="91425" marR="91425" marL="91425" anchor="ctr"/>
                </a:tc>
                <a:tc>
                  <a:txBody>
                    <a:bodyPr>
                      <a:noAutofit/>
                    </a:bodyPr>
                    <a:lstStyle/>
                    <a:p>
                      <a:pPr lvl="0" rtl="0">
                        <a:spcBef>
                          <a:spcPts val="0"/>
                        </a:spcBef>
                        <a:buNone/>
                      </a:pPr>
                      <a:r>
                        <a:rPr b="1" lang="en" sz="1200"/>
                        <a:t>Metric</a:t>
                      </a:r>
                    </a:p>
                  </a:txBody>
                  <a:tcPr marT="91425" marB="91425" marR="91425" marL="91425" anchor="ctr"/>
                </a:tc>
                <a:tc>
                  <a:txBody>
                    <a:bodyPr>
                      <a:noAutofit/>
                    </a:bodyPr>
                    <a:lstStyle/>
                    <a:p>
                      <a:pPr lvl="0" rtl="0">
                        <a:spcBef>
                          <a:spcPts val="0"/>
                        </a:spcBef>
                        <a:buNone/>
                      </a:pPr>
                      <a:r>
                        <a:rPr b="1" lang="en" sz="1200"/>
                        <a:t>Minimum SLA threshold</a:t>
                      </a:r>
                    </a:p>
                  </a:txBody>
                  <a:tcPr marT="91425" marB="91425" marR="91425" marL="91425" anchor="ctr"/>
                </a:tc>
                <a:tc>
                  <a:txBody>
                    <a:bodyPr>
                      <a:noAutofit/>
                    </a:bodyPr>
                    <a:lstStyle/>
                    <a:p>
                      <a:pPr lvl="0" rtl="0">
                        <a:spcBef>
                          <a:spcPts val="0"/>
                        </a:spcBef>
                        <a:buNone/>
                      </a:pPr>
                      <a:r>
                        <a:rPr b="1" lang="en" sz="1200"/>
                        <a:t>Minimum SLA threshold (platform)</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b="1" lang="en" sz="1200"/>
                        <a:t>Desired gap in service level (vs. platform)</a:t>
                      </a:r>
                    </a:p>
                  </a:txBody>
                  <a:tcPr marT="91425" marB="91425" marR="91425" marL="91425" anchor="ctr"/>
                </a:tc>
              </a:tr>
              <a:tr h="396200">
                <a:tc rowSpan="3">
                  <a:txBody>
                    <a:bodyPr>
                      <a:noAutofit/>
                    </a:bodyPr>
                    <a:lstStyle/>
                    <a:p>
                      <a:pPr lvl="0" rtl="0">
                        <a:spcBef>
                          <a:spcPts val="0"/>
                        </a:spcBef>
                        <a:buNone/>
                      </a:pPr>
                      <a:r>
                        <a:rPr lang="en" sz="1200"/>
                        <a:t>Availability</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Availability</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&gt;90%</a:t>
                      </a:r>
                    </a:p>
                  </a:txBody>
                  <a:tcPr marT="91425" marB="91425" marR="91425" marL="91425" anchor="ctr">
                    <a:lnR cap="flat" cmpd="sng" w="9525">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&gt;87%</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+3%</a:t>
                      </a:r>
                    </a:p>
                  </a:txBody>
                  <a:tcPr marT="91425" marB="91425" marR="91425" marL="91425" anchor="ctr">
                    <a:lnL cap="flat" cmpd="sng" w="9525">
                      <a:solidFill>
                        <a:srgbClr val="9E9E9E"/>
                      </a:solidFill>
                      <a:prstDash val="solid"/>
                      <a:round/>
                      <a:headEnd len="med" w="med" type="none"/>
                      <a:tailEnd len="med" w="med" type="none"/>
                    </a:lnL>
                    <a:lnB cap="flat" cmpd="sng" w="9525">
                      <a:solidFill>
                        <a:srgbClr val="9E9E9E"/>
                      </a:solidFill>
                      <a:prstDash val="solid"/>
                      <a:round/>
                      <a:headEnd len="med" w="med" type="none"/>
                      <a:tailEnd len="med" w="med" type="none"/>
                    </a:lnB>
                  </a:tcPr>
                </a:tc>
              </a:tr>
              <a:tr h="396200">
                <a:tc vMerge="1"/>
                <a:tc>
                  <a:txBody>
                    <a:bodyPr>
                      <a:noAutofit/>
                    </a:bodyPr>
                    <a:lstStyle/>
                    <a:p>
                      <a:pPr lvl="0" rtl="0">
                        <a:spcBef>
                          <a:spcPts val="0"/>
                        </a:spcBef>
                        <a:buNone/>
                      </a:pPr>
                      <a:r>
                        <a:rPr lang="en" sz="1200"/>
                        <a:t>DDD</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&lt;10% and &lt;80%</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&lt;15% &amp; &lt; 80%</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96200">
                <a:tc vMerge="1"/>
                <a:tc>
                  <a:txBody>
                    <a:bodyPr>
                      <a:noAutofit/>
                    </a:bodyPr>
                    <a:lstStyle/>
                    <a:p>
                      <a:pPr lvl="0" rtl="0">
                        <a:spcBef>
                          <a:spcPts val="0"/>
                        </a:spcBef>
                        <a:buNone/>
                      </a:pPr>
                      <a:r>
                        <a:rPr lang="en" sz="1200"/>
                        <a:t>Stockout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&lt;10%</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&lt;13%</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+40%</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521425">
                <a:tc>
                  <a:txBody>
                    <a:bodyPr>
                      <a:noAutofit/>
                    </a:bodyPr>
                    <a:lstStyle/>
                    <a:p>
                      <a:pPr lvl="0" rtl="0">
                        <a:spcBef>
                          <a:spcPts val="0"/>
                        </a:spcBef>
                        <a:buNone/>
                      </a:pPr>
                      <a:r>
                        <a:rPr lang="en" sz="1200"/>
                        <a:t>Quality of availability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Discovery ETA</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&lt;4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&lt;5 minutes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+1</a:t>
                      </a:r>
                      <a:r>
                        <a:rPr lang="en" sz="1200"/>
                        <a:t> min</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96200">
                <a:tc rowSpan="2">
                  <a:txBody>
                    <a:bodyPr>
                      <a:noAutofit/>
                    </a:bodyPr>
                    <a:lstStyle/>
                    <a:p>
                      <a:pPr lvl="0" rtl="0">
                        <a:spcBef>
                          <a:spcPts val="0"/>
                        </a:spcBef>
                        <a:buNone/>
                      </a:pPr>
                      <a:r>
                        <a:rPr lang="en" sz="1200"/>
                        <a:t>Pricing</a:t>
                      </a:r>
                    </a:p>
                  </a:txBody>
                  <a:tcPr marT="91425" marB="91425" marR="91425" marL="91425" anchor="ct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Peak multiplier</a:t>
                      </a:r>
                    </a:p>
                  </a:txBody>
                  <a:tcPr marT="91425" marB="91425" marR="91425" marL="91425" anchor="ctr">
                    <a:lnT cap="flat" cmpd="sng" w="9525">
                      <a:solidFill>
                        <a:srgbClr val="9E9E9E"/>
                      </a:solidFill>
                      <a:prstDash val="solid"/>
                      <a:round/>
                      <a:headEnd len="med" w="med" type="none"/>
                      <a:tailEnd len="med" w="med" type="none"/>
                    </a:lnT>
                  </a:tcPr>
                </a:tc>
                <a:tc>
                  <a:txBody>
                    <a:bodyPr>
                      <a:noAutofit/>
                    </a:bodyPr>
                    <a:lstStyle/>
                    <a:p>
                      <a:pPr lvl="0" rtl="0">
                        <a:spcBef>
                          <a:spcPts val="0"/>
                        </a:spcBef>
                        <a:buNone/>
                      </a:pPr>
                      <a:r>
                        <a:rPr lang="en" sz="1200"/>
                        <a:t>&lt;1.2</a:t>
                      </a:r>
                    </a:p>
                  </a:txBody>
                  <a:tcPr marT="91425" marB="91425" marR="91425" marL="91425" anchor="ctr">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tcPr>
                </a:tc>
                <a:tc>
                  <a:txBody>
                    <a:bodyPr>
                      <a:noAutofit/>
                    </a:bodyPr>
                    <a:lstStyle/>
                    <a:p>
                      <a:pPr lvl="0" rtl="0">
                        <a:spcBef>
                          <a:spcPts val="0"/>
                        </a:spcBef>
                        <a:buNone/>
                      </a:pPr>
                      <a:r>
                        <a:rPr lang="en" sz="1200"/>
                        <a:t>&lt;1.2</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T cap="flat" cmpd="sng" w="9525">
                      <a:solidFill>
                        <a:srgbClr val="9E9E9E"/>
                      </a:solidFill>
                      <a:prstDash val="solid"/>
                      <a:round/>
                      <a:headEnd len="med" w="med" type="none"/>
                      <a:tailEnd len="med" w="med" type="none"/>
                    </a:lnT>
                  </a:tcPr>
                </a:tc>
              </a:tr>
              <a:tr h="396200">
                <a:tc vMerge="1"/>
                <a:tc>
                  <a:txBody>
                    <a:bodyPr>
                      <a:noAutofit/>
                    </a:bodyPr>
                    <a:lstStyle/>
                    <a:p>
                      <a:pPr lvl="0" rtl="0">
                        <a:spcBef>
                          <a:spcPts val="0"/>
                        </a:spcBef>
                        <a:buNone/>
                      </a:pPr>
                      <a:r>
                        <a:rPr lang="en" sz="1200"/>
                        <a:t>Blended rate</a:t>
                      </a:r>
                    </a:p>
                  </a:txBody>
                  <a:tcPr marT="91425" marB="91425" marR="91425" marL="91425" anchor="ctr">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&lt;13</a:t>
                      </a:r>
                    </a:p>
                  </a:txBody>
                  <a:tcPr marT="91425" marB="91425" marR="91425" marL="91425" anchor="ctr">
                    <a:lnR cap="flat" cmpd="sng" w="9525">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&lt;10 &amp; &lt;27</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Highly Sensitive</a:t>
                      </a:r>
                    </a:p>
                  </a:txBody>
                  <a:tcPr marT="91425" marB="91425" marR="91425" marL="91425" anchor="ctr">
                    <a:lnL cap="flat" cmpd="sng" w="9525">
                      <a:solidFill>
                        <a:srgbClr val="9E9E9E"/>
                      </a:solidFill>
                      <a:prstDash val="solid"/>
                      <a:round/>
                      <a:headEnd len="med" w="med" type="none"/>
                      <a:tailEnd len="med" w="med" type="none"/>
                    </a:lnL>
                    <a:lnB cap="flat" cmpd="sng" w="9525">
                      <a:solidFill>
                        <a:srgbClr val="9E9E9E"/>
                      </a:solidFill>
                      <a:prstDash val="solid"/>
                      <a:round/>
                      <a:headEnd len="med" w="med" type="none"/>
                      <a:tailEnd len="med" w="med" type="none"/>
                    </a:lnB>
                    <a:solidFill>
                      <a:srgbClr val="FCE5CD"/>
                    </a:solidFill>
                  </a:tcPr>
                </a:tc>
              </a:tr>
              <a:tr h="396200">
                <a:tc rowSpan="2">
                  <a:txBody>
                    <a:bodyPr>
                      <a:noAutofit/>
                    </a:bodyPr>
                    <a:lstStyle/>
                    <a:p>
                      <a:pPr lvl="0" rtl="0">
                        <a:spcBef>
                          <a:spcPts val="0"/>
                        </a:spcBef>
                        <a:buNone/>
                      </a:pPr>
                      <a:r>
                        <a:rPr lang="en" sz="1200"/>
                        <a:t>Reliability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Delay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&lt;2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&lt;3 mins &amp; &lt; 8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+1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r>
              <a:tr h="396200">
                <a:tc vMerge="1"/>
                <a:tc>
                  <a:txBody>
                    <a:bodyPr>
                      <a:noAutofit/>
                    </a:bodyPr>
                    <a:lstStyle/>
                    <a:p>
                      <a:pPr lvl="0" rtl="0">
                        <a:spcBef>
                          <a:spcPts val="0"/>
                        </a:spcBef>
                        <a:buNone/>
                      </a:pPr>
                      <a:r>
                        <a:rPr lang="en" sz="1200"/>
                        <a:t>Trust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Clr>
                          <a:schemeClr val="dk1"/>
                        </a:buClr>
                        <a:buSzPts val="1100"/>
                        <a:buFont typeface="Arial"/>
                        <a:buNone/>
                      </a:pPr>
                      <a:r>
                        <a:rPr lang="en" sz="1200">
                          <a:solidFill>
                            <a:schemeClr val="dk1"/>
                          </a:solidFill>
                        </a:rPr>
                        <a:t>&lt;5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&lt;5 minutes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Shape 623"/>
          <p:cNvSpPr txBox="1"/>
          <p:nvPr/>
        </p:nvSpPr>
        <p:spPr>
          <a:xfrm>
            <a:off x="439525" y="4335350"/>
            <a:ext cx="8280900" cy="6054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a:solidFill>
                  <a:schemeClr val="dk1"/>
                </a:solidFill>
              </a:rPr>
              <a:t>Share Pass creates lock-in for Share, but not necessarily for platform; need to evaluate holistic constructs that create platform wide preference OR create equivalents for other categories</a:t>
            </a:r>
          </a:p>
        </p:txBody>
      </p:sp>
      <p:sp>
        <p:nvSpPr>
          <p:cNvPr id="624" name="Shape 624"/>
          <p:cNvSpPr txBox="1"/>
          <p:nvPr>
            <p:ph type="title"/>
          </p:nvPr>
        </p:nvSpPr>
        <p:spPr>
          <a:xfrm>
            <a:off x="92700" y="76200"/>
            <a:ext cx="8958600" cy="685800"/>
          </a:xfrm>
          <a:prstGeom prst="rect">
            <a:avLst/>
          </a:prstGeom>
        </p:spPr>
        <p:txBody>
          <a:bodyPr anchorCtr="0" anchor="t" bIns="91425" lIns="91425" rIns="91425" wrap="square" tIns="91425">
            <a:noAutofit/>
          </a:bodyPr>
          <a:lstStyle/>
          <a:p>
            <a:pPr lvl="0" rtl="0">
              <a:spcBef>
                <a:spcPts val="0"/>
              </a:spcBef>
              <a:buNone/>
            </a:pPr>
            <a:r>
              <a:rPr lang="en" sz="1800"/>
              <a:t>Pass construct has had modest success (30+% penetration) among customers with Share category preference, irrespective of their Ola-preference</a:t>
            </a:r>
          </a:p>
        </p:txBody>
      </p:sp>
      <p:graphicFrame>
        <p:nvGraphicFramePr>
          <p:cNvPr id="625" name="Shape 625"/>
          <p:cNvGraphicFramePr/>
          <p:nvPr/>
        </p:nvGraphicFramePr>
        <p:xfrm>
          <a:off x="1341225" y="2549425"/>
          <a:ext cx="3000000" cy="3000000"/>
        </p:xfrm>
        <a:graphic>
          <a:graphicData uri="http://schemas.openxmlformats.org/drawingml/2006/table">
            <a:tbl>
              <a:tblPr>
                <a:noFill/>
                <a:tableStyleId>{CF214DF8-9EB9-4027-8DC9-FBF5C9B6CFFA}</a:tableStyleId>
              </a:tblPr>
              <a:tblGrid>
                <a:gridCol w="909825"/>
                <a:gridCol w="909825"/>
                <a:gridCol w="909825"/>
                <a:gridCol w="909825"/>
                <a:gridCol w="909825"/>
                <a:gridCol w="909825"/>
                <a:gridCol w="909825"/>
              </a:tblGrid>
              <a:tr h="249750">
                <a:tc>
                  <a:txBody>
                    <a:bodyPr>
                      <a:noAutofit/>
                    </a:bodyPr>
                    <a:lstStyle/>
                    <a:p>
                      <a:pPr lvl="0" rtl="0" algn="ctr">
                        <a:spcBef>
                          <a:spcPts val="0"/>
                        </a:spcBef>
                        <a:buClr>
                          <a:schemeClr val="dk1"/>
                        </a:buClr>
                        <a:buSzPts val="1100"/>
                        <a:buFont typeface="Arial"/>
                        <a:buNone/>
                      </a:pPr>
                      <a:r>
                        <a:rPr lang="en" sz="1000">
                          <a:solidFill>
                            <a:schemeClr val="dk1"/>
                          </a:solidFill>
                        </a:rPr>
                        <a:t>Pref Cat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BR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Clr>
                          <a:schemeClr val="dk1"/>
                        </a:buClr>
                        <a:buSzPts val="1100"/>
                        <a:buFont typeface="Arial"/>
                        <a:buNone/>
                      </a:pPr>
                      <a:r>
                        <a:rPr lang="en" sz="1000">
                          <a:solidFill>
                            <a:schemeClr val="dk1"/>
                          </a:solidFill>
                        </a:rPr>
                        <a:t>Rides/ user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%Select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%Share Pass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49750">
                <a:tc>
                  <a:txBody>
                    <a:bodyPr>
                      <a:noAutofit/>
                    </a:bodyPr>
                    <a:lstStyle/>
                    <a:p>
                      <a:pPr lvl="0" rtl="0" algn="r">
                        <a:lnSpc>
                          <a:spcPct val="115000"/>
                        </a:lnSpc>
                        <a:spcBef>
                          <a:spcPts val="0"/>
                        </a:spcBef>
                        <a:buNone/>
                      </a:pPr>
                      <a:r>
                        <a:rPr lang="en" sz="1000"/>
                        <a:t>Auto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54,188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14.3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12.9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45.0%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49750">
                <a:tc>
                  <a:txBody>
                    <a:bodyPr>
                      <a:noAutofit/>
                    </a:bodyPr>
                    <a:lstStyle/>
                    <a:p>
                      <a:pPr lvl="0" rtl="0" algn="r">
                        <a:lnSpc>
                          <a:spcPct val="115000"/>
                        </a:lnSpc>
                        <a:spcBef>
                          <a:spcPts val="0"/>
                        </a:spcBef>
                        <a:buNone/>
                      </a:pPr>
                      <a:r>
                        <a:rPr lang="en" sz="1000"/>
                        <a:t>Micro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240,436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16.1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7.5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43.3%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49750">
                <a:tc>
                  <a:txBody>
                    <a:bodyPr>
                      <a:noAutofit/>
                    </a:bodyPr>
                    <a:lstStyle/>
                    <a:p>
                      <a:pPr lvl="0" rtl="0" algn="r">
                        <a:lnSpc>
                          <a:spcPct val="115000"/>
                        </a:lnSpc>
                        <a:spcBef>
                          <a:spcPts val="0"/>
                        </a:spcBef>
                        <a:buNone/>
                      </a:pPr>
                      <a:r>
                        <a:rPr lang="en" sz="1000"/>
                        <a:t>Mini</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88,118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17.2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6.8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44.0%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49750">
                <a:tc>
                  <a:txBody>
                    <a:bodyPr>
                      <a:noAutofit/>
                    </a:bodyPr>
                    <a:lstStyle/>
                    <a:p>
                      <a:pPr lvl="0" rtl="0" algn="r">
                        <a:lnSpc>
                          <a:spcPct val="115000"/>
                        </a:lnSpc>
                        <a:spcBef>
                          <a:spcPts val="0"/>
                        </a:spcBef>
                        <a:buNone/>
                      </a:pPr>
                      <a:r>
                        <a:rPr lang="en" sz="1000"/>
                        <a:t>Prime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42,115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17.8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8.6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45.0%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9.4%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000"/>
                        <a:t>4.5%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49750">
                <a:tc>
                  <a:txBody>
                    <a:bodyPr>
                      <a:noAutofit/>
                    </a:bodyPr>
                    <a:lstStyle/>
                    <a:p>
                      <a:pPr lvl="0" rtl="0" algn="r">
                        <a:lnSpc>
                          <a:spcPct val="115000"/>
                        </a:lnSpc>
                        <a:spcBef>
                          <a:spcPts val="0"/>
                        </a:spcBef>
                        <a:buNone/>
                      </a:pPr>
                      <a:r>
                        <a:rPr lang="en" sz="1000"/>
                        <a:t>Share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199,890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11.5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12.5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34.8%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31.3%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6D7A8"/>
                    </a:solidFill>
                  </a:tcPr>
                </a:tc>
              </a:tr>
            </a:tbl>
          </a:graphicData>
        </a:graphic>
      </p:graphicFrame>
      <p:sp>
        <p:nvSpPr>
          <p:cNvPr id="626" name="Shape 626"/>
          <p:cNvSpPr txBox="1"/>
          <p:nvPr/>
        </p:nvSpPr>
        <p:spPr>
          <a:xfrm>
            <a:off x="84525" y="1283425"/>
            <a:ext cx="723300" cy="525300"/>
          </a:xfrm>
          <a:prstGeom prst="rect">
            <a:avLst/>
          </a:prstGeom>
          <a:noFill/>
          <a:ln>
            <a:noFill/>
          </a:ln>
        </p:spPr>
        <p:txBody>
          <a:bodyPr anchorCtr="0" anchor="t" bIns="91425" lIns="91425" rIns="91425" wrap="square" tIns="91425">
            <a:noAutofit/>
          </a:bodyPr>
          <a:lstStyle/>
          <a:p>
            <a:pPr lvl="0" rtl="0">
              <a:spcBef>
                <a:spcPts val="0"/>
              </a:spcBef>
              <a:buNone/>
            </a:pPr>
            <a:r>
              <a:rPr lang="en"/>
              <a:t>Prefer-Ola</a:t>
            </a:r>
          </a:p>
        </p:txBody>
      </p:sp>
      <p:sp>
        <p:nvSpPr>
          <p:cNvPr id="627" name="Shape 627"/>
          <p:cNvSpPr txBox="1"/>
          <p:nvPr/>
        </p:nvSpPr>
        <p:spPr>
          <a:xfrm>
            <a:off x="0" y="3036025"/>
            <a:ext cx="1062600" cy="525300"/>
          </a:xfrm>
          <a:prstGeom prst="rect">
            <a:avLst/>
          </a:prstGeom>
          <a:noFill/>
          <a:ln>
            <a:noFill/>
          </a:ln>
        </p:spPr>
        <p:txBody>
          <a:bodyPr anchorCtr="0" anchor="t" bIns="91425" lIns="91425" rIns="91425" wrap="square" tIns="91425">
            <a:noAutofit/>
          </a:bodyPr>
          <a:lstStyle/>
          <a:p>
            <a:pPr lvl="0" rtl="0">
              <a:spcBef>
                <a:spcPts val="0"/>
              </a:spcBef>
              <a:buNone/>
            </a:pPr>
            <a:r>
              <a:rPr lang="en"/>
              <a:t>No Preference</a:t>
            </a:r>
          </a:p>
        </p:txBody>
      </p:sp>
      <p:graphicFrame>
        <p:nvGraphicFramePr>
          <p:cNvPr id="628" name="Shape 628"/>
          <p:cNvGraphicFramePr/>
          <p:nvPr/>
        </p:nvGraphicFramePr>
        <p:xfrm>
          <a:off x="1341225" y="826050"/>
          <a:ext cx="3000000" cy="3000000"/>
        </p:xfrm>
        <a:graphic>
          <a:graphicData uri="http://schemas.openxmlformats.org/drawingml/2006/table">
            <a:tbl>
              <a:tblPr>
                <a:noFill/>
                <a:tableStyleId>{CF214DF8-9EB9-4027-8DC9-FBF5C9B6CFFA}</a:tableStyleId>
              </a:tblPr>
              <a:tblGrid>
                <a:gridCol w="909825"/>
                <a:gridCol w="909825"/>
                <a:gridCol w="909825"/>
                <a:gridCol w="909825"/>
                <a:gridCol w="909825"/>
                <a:gridCol w="909825"/>
                <a:gridCol w="909825"/>
              </a:tblGrid>
              <a:tr h="277075">
                <a:tc>
                  <a:txBody>
                    <a:bodyPr>
                      <a:noAutofit/>
                    </a:bodyPr>
                    <a:lstStyle/>
                    <a:p>
                      <a:pPr lvl="0" rtl="0" algn="ctr">
                        <a:spcBef>
                          <a:spcPts val="0"/>
                        </a:spcBef>
                        <a:buClr>
                          <a:schemeClr val="dk1"/>
                        </a:buClr>
                        <a:buSzPts val="1100"/>
                        <a:buFont typeface="Arial"/>
                        <a:buNone/>
                      </a:pPr>
                      <a:r>
                        <a:rPr lang="en" sz="1000">
                          <a:solidFill>
                            <a:schemeClr val="dk1"/>
                          </a:solidFill>
                        </a:rPr>
                        <a:t>Pref Cat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BR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Rides/ user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%Select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%Share Pass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77075">
                <a:tc>
                  <a:txBody>
                    <a:bodyPr>
                      <a:noAutofit/>
                    </a:bodyPr>
                    <a:lstStyle/>
                    <a:p>
                      <a:pPr lvl="0" rtl="0" algn="r">
                        <a:lnSpc>
                          <a:spcPct val="115000"/>
                        </a:lnSpc>
                        <a:spcBef>
                          <a:spcPts val="0"/>
                        </a:spcBef>
                        <a:buNone/>
                      </a:pPr>
                      <a:r>
                        <a:rPr lang="en" sz="1000"/>
                        <a:t>Auto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13,072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14.9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22.8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77075">
                <a:tc>
                  <a:txBody>
                    <a:bodyPr>
                      <a:noAutofit/>
                    </a:bodyPr>
                    <a:lstStyle/>
                    <a:p>
                      <a:pPr lvl="0" rtl="0" algn="r">
                        <a:lnSpc>
                          <a:spcPct val="115000"/>
                        </a:lnSpc>
                        <a:spcBef>
                          <a:spcPts val="0"/>
                        </a:spcBef>
                        <a:buNone/>
                      </a:pPr>
                      <a:r>
                        <a:rPr lang="en" sz="1000"/>
                        <a:t>Micro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56,983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16.5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15.2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77075">
                <a:tc>
                  <a:txBody>
                    <a:bodyPr>
                      <a:noAutofit/>
                    </a:bodyPr>
                    <a:lstStyle/>
                    <a:p>
                      <a:pPr lvl="0" rtl="0" algn="r">
                        <a:lnSpc>
                          <a:spcPct val="115000"/>
                        </a:lnSpc>
                        <a:spcBef>
                          <a:spcPts val="0"/>
                        </a:spcBef>
                        <a:buNone/>
                      </a:pPr>
                      <a:r>
                        <a:rPr lang="en" sz="1000"/>
                        <a:t>Mini</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22,431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17.5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13.8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5.1%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77075">
                <a:tc>
                  <a:txBody>
                    <a:bodyPr>
                      <a:noAutofit/>
                    </a:bodyPr>
                    <a:lstStyle/>
                    <a:p>
                      <a:pPr lvl="0" rtl="0" algn="r">
                        <a:lnSpc>
                          <a:spcPct val="115000"/>
                        </a:lnSpc>
                        <a:spcBef>
                          <a:spcPts val="0"/>
                        </a:spcBef>
                        <a:buNone/>
                      </a:pPr>
                      <a:r>
                        <a:rPr lang="en" sz="1000"/>
                        <a:t>Prime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11,480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18.0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18.4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15.2%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000"/>
                        <a:t>5.3%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77075">
                <a:tc>
                  <a:txBody>
                    <a:bodyPr>
                      <a:noAutofit/>
                    </a:bodyPr>
                    <a:lstStyle/>
                    <a:p>
                      <a:pPr lvl="0" rtl="0" algn="r">
                        <a:lnSpc>
                          <a:spcPct val="115000"/>
                        </a:lnSpc>
                        <a:spcBef>
                          <a:spcPts val="0"/>
                        </a:spcBef>
                        <a:buNone/>
                      </a:pPr>
                      <a:r>
                        <a:rPr lang="en" sz="1000"/>
                        <a:t>Share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35,354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13.5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18.2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33.0%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6D7A8"/>
                    </a:solidFill>
                  </a:tcPr>
                </a:tc>
              </a:tr>
            </a:tbl>
          </a:graphicData>
        </a:graphic>
      </p:graphicFrame>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Shape 633"/>
          <p:cNvSpPr txBox="1"/>
          <p:nvPr/>
        </p:nvSpPr>
        <p:spPr>
          <a:xfrm>
            <a:off x="439525" y="3954350"/>
            <a:ext cx="8280900" cy="9651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a:solidFill>
                  <a:schemeClr val="dk1"/>
                </a:solidFill>
              </a:rPr>
              <a:t>Pass constructs ability to influence “heavy users” for platform-wide preference seems more limited</a:t>
            </a:r>
          </a:p>
        </p:txBody>
      </p:sp>
      <p:sp>
        <p:nvSpPr>
          <p:cNvPr id="634" name="Shape 634"/>
          <p:cNvSpPr txBox="1"/>
          <p:nvPr>
            <p:ph type="title"/>
          </p:nvPr>
        </p:nvSpPr>
        <p:spPr>
          <a:xfrm>
            <a:off x="69900" y="64025"/>
            <a:ext cx="8958600" cy="659100"/>
          </a:xfrm>
          <a:prstGeom prst="rect">
            <a:avLst/>
          </a:prstGeom>
        </p:spPr>
        <p:txBody>
          <a:bodyPr anchorCtr="0" anchor="t" bIns="91425" lIns="91425" rIns="91425" wrap="square" tIns="91425">
            <a:noAutofit/>
          </a:bodyPr>
          <a:lstStyle/>
          <a:p>
            <a:pPr lvl="0" rtl="0">
              <a:spcBef>
                <a:spcPts val="0"/>
              </a:spcBef>
              <a:buNone/>
            </a:pPr>
            <a:r>
              <a:rPr lang="en" sz="1800"/>
              <a:t>Segment 1 - The Share pass users who have Ola-preference have lower potential (29 rides/month) as compared to those who don’t have Ola preference (54 rides/month)</a:t>
            </a:r>
          </a:p>
        </p:txBody>
      </p:sp>
      <p:graphicFrame>
        <p:nvGraphicFramePr>
          <p:cNvPr id="635" name="Shape 635"/>
          <p:cNvGraphicFramePr/>
          <p:nvPr/>
        </p:nvGraphicFramePr>
        <p:xfrm>
          <a:off x="167875" y="1546250"/>
          <a:ext cx="3000000" cy="3000000"/>
        </p:xfrm>
        <a:graphic>
          <a:graphicData uri="http://schemas.openxmlformats.org/drawingml/2006/table">
            <a:tbl>
              <a:tblPr>
                <a:noFill/>
                <a:tableStyleId>{CF214DF8-9EB9-4027-8DC9-FBF5C9B6CFFA}</a:tableStyleId>
              </a:tblPr>
              <a:tblGrid>
                <a:gridCol w="841325"/>
                <a:gridCol w="841325"/>
                <a:gridCol w="841325"/>
                <a:gridCol w="841325"/>
                <a:gridCol w="841325"/>
              </a:tblGrid>
              <a:tr h="292375">
                <a:tc>
                  <a:txBody>
                    <a:bodyPr>
                      <a:noAutofit/>
                    </a:bodyPr>
                    <a:lstStyle/>
                    <a:p>
                      <a:pPr lvl="0" rtl="0" algn="ctr">
                        <a:spcBef>
                          <a:spcPts val="0"/>
                        </a:spcBef>
                        <a:buNone/>
                      </a:pPr>
                      <a:r>
                        <a:rPr lang="en" sz="1000"/>
                        <a:t>Pref Cat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Rides/ user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Potential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32550">
                <a:tc>
                  <a:txBody>
                    <a:bodyPr>
                      <a:noAutofit/>
                    </a:bodyPr>
                    <a:lstStyle/>
                    <a:p>
                      <a:pPr lvl="0" rtl="0" algn="r">
                        <a:lnSpc>
                          <a:spcPct val="115000"/>
                        </a:lnSpc>
                        <a:spcBef>
                          <a:spcPts val="0"/>
                        </a:spcBef>
                        <a:buNone/>
                      </a:pPr>
                      <a:r>
                        <a:rPr lang="en" sz="1000"/>
                        <a:t>Auto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513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32550">
                <a:tc>
                  <a:txBody>
                    <a:bodyPr>
                      <a:noAutofit/>
                    </a:bodyPr>
                    <a:lstStyle/>
                    <a:p>
                      <a:pPr lvl="0" rtl="0" algn="r">
                        <a:lnSpc>
                          <a:spcPct val="115000"/>
                        </a:lnSpc>
                        <a:spcBef>
                          <a:spcPts val="0"/>
                        </a:spcBef>
                        <a:buNone/>
                      </a:pPr>
                      <a:r>
                        <a:rPr lang="en" sz="1000"/>
                        <a:t>Micro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2,124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32550">
                <a:tc>
                  <a:txBody>
                    <a:bodyPr>
                      <a:noAutofit/>
                    </a:bodyPr>
                    <a:lstStyle/>
                    <a:p>
                      <a:pPr lvl="0" rtl="0" algn="r">
                        <a:lnSpc>
                          <a:spcPct val="115000"/>
                        </a:lnSpc>
                        <a:spcBef>
                          <a:spcPts val="0"/>
                        </a:spcBef>
                        <a:buNone/>
                      </a:pPr>
                      <a:r>
                        <a:rPr lang="en" sz="1000"/>
                        <a:t>Mini</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634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32550">
                <a:tc>
                  <a:txBody>
                    <a:bodyPr>
                      <a:noAutofit/>
                    </a:bodyPr>
                    <a:lstStyle/>
                    <a:p>
                      <a:pPr lvl="0" rtl="0" algn="r">
                        <a:lnSpc>
                          <a:spcPct val="115000"/>
                        </a:lnSpc>
                        <a:spcBef>
                          <a:spcPts val="0"/>
                        </a:spcBef>
                        <a:buNone/>
                      </a:pPr>
                      <a:r>
                        <a:rPr lang="en" sz="1000"/>
                        <a:t>Prime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605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32550">
                <a:tc>
                  <a:txBody>
                    <a:bodyPr>
                      <a:noAutofit/>
                    </a:bodyPr>
                    <a:lstStyle/>
                    <a:p>
                      <a:pPr lvl="0" rtl="0" algn="r">
                        <a:lnSpc>
                          <a:spcPct val="115000"/>
                        </a:lnSpc>
                        <a:spcBef>
                          <a:spcPts val="0"/>
                        </a:spcBef>
                        <a:buNone/>
                      </a:pPr>
                      <a:r>
                        <a:rPr lang="en" sz="1000"/>
                        <a:t>Share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11,654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bl>
          </a:graphicData>
        </a:graphic>
      </p:graphicFrame>
      <p:graphicFrame>
        <p:nvGraphicFramePr>
          <p:cNvPr id="636" name="Shape 636"/>
          <p:cNvGraphicFramePr/>
          <p:nvPr/>
        </p:nvGraphicFramePr>
        <p:xfrm>
          <a:off x="4587475" y="1546238"/>
          <a:ext cx="3000000" cy="3000000"/>
        </p:xfrm>
        <a:graphic>
          <a:graphicData uri="http://schemas.openxmlformats.org/drawingml/2006/table">
            <a:tbl>
              <a:tblPr>
                <a:noFill/>
                <a:tableStyleId>{CF214DF8-9EB9-4027-8DC9-FBF5C9B6CFFA}</a:tableStyleId>
              </a:tblPr>
              <a:tblGrid>
                <a:gridCol w="841325"/>
                <a:gridCol w="841325"/>
                <a:gridCol w="841325"/>
                <a:gridCol w="841325"/>
                <a:gridCol w="841325"/>
              </a:tblGrid>
              <a:tr h="242525">
                <a:tc>
                  <a:txBody>
                    <a:bodyPr>
                      <a:noAutofit/>
                    </a:bodyPr>
                    <a:lstStyle/>
                    <a:p>
                      <a:pPr lvl="0" rtl="0">
                        <a:lnSpc>
                          <a:spcPct val="115000"/>
                        </a:lnSpc>
                        <a:spcBef>
                          <a:spcPts val="0"/>
                        </a:spcBef>
                        <a:buClr>
                          <a:schemeClr val="dk1"/>
                        </a:buClr>
                        <a:buSzPts val="1100"/>
                        <a:buFont typeface="Arial"/>
                        <a:buNone/>
                      </a:pPr>
                      <a:r>
                        <a:rPr lang="en" sz="1000">
                          <a:solidFill>
                            <a:schemeClr val="dk1"/>
                          </a:solidFill>
                        </a:rPr>
                        <a:t>Pref Cat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#Users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Rides/ user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SOW</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Potential</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42525">
                <a:tc>
                  <a:txBody>
                    <a:bodyPr>
                      <a:noAutofit/>
                    </a:bodyPr>
                    <a:lstStyle/>
                    <a:p>
                      <a:pPr lvl="0" rtl="0" algn="r">
                        <a:lnSpc>
                          <a:spcPct val="115000"/>
                        </a:lnSpc>
                        <a:spcBef>
                          <a:spcPts val="0"/>
                        </a:spcBef>
                        <a:buNone/>
                      </a:pPr>
                      <a:r>
                        <a:rPr lang="en" sz="1000"/>
                        <a:t>Auto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1,748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47.2%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44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42525">
                <a:tc>
                  <a:txBody>
                    <a:bodyPr>
                      <a:noAutofit/>
                    </a:bodyPr>
                    <a:lstStyle/>
                    <a:p>
                      <a:pPr lvl="0" rtl="0" algn="r">
                        <a:lnSpc>
                          <a:spcPct val="115000"/>
                        </a:lnSpc>
                        <a:spcBef>
                          <a:spcPts val="0"/>
                        </a:spcBef>
                        <a:buNone/>
                      </a:pPr>
                      <a:r>
                        <a:rPr lang="en" sz="1000"/>
                        <a:t>Micro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8,504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43.1%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42525">
                <a:tc>
                  <a:txBody>
                    <a:bodyPr>
                      <a:noAutofit/>
                    </a:bodyPr>
                    <a:lstStyle/>
                    <a:p>
                      <a:pPr lvl="0" rtl="0" algn="r">
                        <a:lnSpc>
                          <a:spcPct val="115000"/>
                        </a:lnSpc>
                        <a:spcBef>
                          <a:spcPts val="0"/>
                        </a:spcBef>
                        <a:buNone/>
                      </a:pPr>
                      <a:r>
                        <a:rPr lang="en" sz="1000"/>
                        <a:t>Mini</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2,436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43.3%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42525">
                <a:tc>
                  <a:txBody>
                    <a:bodyPr>
                      <a:noAutofit/>
                    </a:bodyPr>
                    <a:lstStyle/>
                    <a:p>
                      <a:pPr lvl="0" rtl="0" algn="r">
                        <a:lnSpc>
                          <a:spcPct val="115000"/>
                        </a:lnSpc>
                        <a:spcBef>
                          <a:spcPts val="0"/>
                        </a:spcBef>
                        <a:buNone/>
                      </a:pPr>
                      <a:r>
                        <a:rPr lang="en" sz="1000"/>
                        <a:t>Prime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1,898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45.6%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42525">
                <a:tc>
                  <a:txBody>
                    <a:bodyPr>
                      <a:noAutofit/>
                    </a:bodyPr>
                    <a:lstStyle/>
                    <a:p>
                      <a:pPr lvl="0" rtl="0" algn="r">
                        <a:lnSpc>
                          <a:spcPct val="115000"/>
                        </a:lnSpc>
                        <a:spcBef>
                          <a:spcPts val="0"/>
                        </a:spcBef>
                        <a:buNone/>
                      </a:pPr>
                      <a:r>
                        <a:rPr lang="en" sz="1000"/>
                        <a:t>Share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62,478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34.9%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54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A9999"/>
                    </a:solidFill>
                  </a:tcPr>
                </a:tc>
              </a:tr>
            </a:tbl>
          </a:graphicData>
        </a:graphic>
      </p:graphicFrame>
      <p:sp>
        <p:nvSpPr>
          <p:cNvPr id="637" name="Shape 637"/>
          <p:cNvSpPr txBox="1"/>
          <p:nvPr/>
        </p:nvSpPr>
        <p:spPr>
          <a:xfrm>
            <a:off x="665075" y="1206000"/>
            <a:ext cx="3531300" cy="288300"/>
          </a:xfrm>
          <a:prstGeom prst="rect">
            <a:avLst/>
          </a:prstGeom>
          <a:noFill/>
          <a:ln>
            <a:noFill/>
          </a:ln>
        </p:spPr>
        <p:txBody>
          <a:bodyPr anchorCtr="0" anchor="ctr" bIns="91425" lIns="91425" rIns="91425" wrap="square" tIns="91425">
            <a:noAutofit/>
          </a:bodyPr>
          <a:lstStyle/>
          <a:p>
            <a:pPr lvl="0" rtl="0" algn="ctr">
              <a:spcBef>
                <a:spcPts val="0"/>
              </a:spcBef>
              <a:buNone/>
            </a:pPr>
            <a:r>
              <a:rPr lang="en"/>
              <a:t>Share Pass - Ola-preference</a:t>
            </a:r>
          </a:p>
        </p:txBody>
      </p:sp>
      <p:sp>
        <p:nvSpPr>
          <p:cNvPr id="638" name="Shape 638"/>
          <p:cNvSpPr txBox="1"/>
          <p:nvPr/>
        </p:nvSpPr>
        <p:spPr>
          <a:xfrm>
            <a:off x="5160875" y="1206000"/>
            <a:ext cx="3531300" cy="288300"/>
          </a:xfrm>
          <a:prstGeom prst="rect">
            <a:avLst/>
          </a:prstGeom>
          <a:noFill/>
          <a:ln>
            <a:noFill/>
          </a:ln>
        </p:spPr>
        <p:txBody>
          <a:bodyPr anchorCtr="0" anchor="ctr" bIns="91425" lIns="91425" rIns="91425" wrap="square" tIns="91425">
            <a:noAutofit/>
          </a:bodyPr>
          <a:lstStyle/>
          <a:p>
            <a:pPr lvl="0" rtl="0" algn="ctr">
              <a:spcBef>
                <a:spcPts val="0"/>
              </a:spcBef>
              <a:buNone/>
            </a:pPr>
            <a:r>
              <a:rPr lang="en"/>
              <a:t>Share Pass - No preference</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Shape 643"/>
          <p:cNvSpPr txBox="1"/>
          <p:nvPr/>
        </p:nvSpPr>
        <p:spPr>
          <a:xfrm>
            <a:off x="439525" y="4221750"/>
            <a:ext cx="8280900" cy="7425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a:solidFill>
                  <a:schemeClr val="dk1"/>
                </a:solidFill>
              </a:rPr>
              <a:t>Subscription program like Share Pass leads to increase in rides in all contexts, but the same is also possible without discounting all rides  - PLEASE RE-DO THIS</a:t>
            </a:r>
          </a:p>
        </p:txBody>
      </p:sp>
      <p:sp>
        <p:nvSpPr>
          <p:cNvPr id="644" name="Shape 644"/>
          <p:cNvSpPr txBox="1"/>
          <p:nvPr>
            <p:ph type="title"/>
          </p:nvPr>
        </p:nvSpPr>
        <p:spPr>
          <a:xfrm>
            <a:off x="69900" y="64025"/>
            <a:ext cx="8958600" cy="472500"/>
          </a:xfrm>
          <a:prstGeom prst="rect">
            <a:avLst/>
          </a:prstGeom>
        </p:spPr>
        <p:txBody>
          <a:bodyPr anchorCtr="0" anchor="t" bIns="91425" lIns="91425" rIns="91425" wrap="square" tIns="91425">
            <a:noAutofit/>
          </a:bodyPr>
          <a:lstStyle/>
          <a:p>
            <a:pPr lvl="0" rtl="0">
              <a:spcBef>
                <a:spcPts val="0"/>
              </a:spcBef>
              <a:buNone/>
            </a:pPr>
            <a:r>
              <a:rPr lang="en" sz="1800"/>
              <a:t>Share Pass subscription leads to increase in rides across all use cases</a:t>
            </a:r>
          </a:p>
        </p:txBody>
      </p:sp>
      <p:graphicFrame>
        <p:nvGraphicFramePr>
          <p:cNvPr id="645" name="Shape 645"/>
          <p:cNvGraphicFramePr/>
          <p:nvPr/>
        </p:nvGraphicFramePr>
        <p:xfrm>
          <a:off x="457200" y="1295400"/>
          <a:ext cx="3000000" cy="3000000"/>
        </p:xfrm>
        <a:graphic>
          <a:graphicData uri="http://schemas.openxmlformats.org/drawingml/2006/table">
            <a:tbl>
              <a:tblPr>
                <a:noFill/>
                <a:tableStyleId>{CF214DF8-9EB9-4027-8DC9-FBF5C9B6CFFA}</a:tableStyleId>
              </a:tblPr>
              <a:tblGrid>
                <a:gridCol w="1006500"/>
                <a:gridCol w="1006500"/>
                <a:gridCol w="1006500"/>
                <a:gridCol w="1006500"/>
              </a:tblGrid>
              <a:tr h="266150">
                <a:tc>
                  <a:txBody>
                    <a:bodyPr>
                      <a:noAutofit/>
                    </a:bodyPr>
                    <a:lstStyle/>
                    <a:p>
                      <a:pPr lvl="0" rtl="0" algn="ctr">
                        <a:lnSpc>
                          <a:spcPct val="115000"/>
                        </a:lnSpc>
                        <a:spcBef>
                          <a:spcPts val="0"/>
                        </a:spcBef>
                        <a:buNone/>
                      </a:pPr>
                      <a:r>
                        <a:rPr lang="en" sz="1000"/>
                        <a:t>Use Case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Pre Rides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Post Rides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%Change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66150">
                <a:tc>
                  <a:txBody>
                    <a:bodyPr>
                      <a:noAutofit/>
                    </a:bodyPr>
                    <a:lstStyle/>
                    <a:p>
                      <a:pPr lvl="0" rtl="0">
                        <a:lnSpc>
                          <a:spcPct val="115000"/>
                        </a:lnSpc>
                        <a:spcBef>
                          <a:spcPts val="0"/>
                        </a:spcBef>
                        <a:buNone/>
                      </a:pPr>
                      <a:r>
                        <a:rPr lang="en" sz="1000"/>
                        <a:t>Commute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66150">
                <a:tc>
                  <a:txBody>
                    <a:bodyPr>
                      <a:noAutofit/>
                    </a:bodyPr>
                    <a:lstStyle/>
                    <a:p>
                      <a:pPr lvl="0" rtl="0">
                        <a:lnSpc>
                          <a:spcPct val="115000"/>
                        </a:lnSpc>
                        <a:spcBef>
                          <a:spcPts val="0"/>
                        </a:spcBef>
                        <a:buNone/>
                      </a:pPr>
                      <a:r>
                        <a:rPr lang="en" sz="1000"/>
                        <a:t>To Airport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66150">
                <a:tc>
                  <a:txBody>
                    <a:bodyPr>
                      <a:noAutofit/>
                    </a:bodyPr>
                    <a:lstStyle/>
                    <a:p>
                      <a:pPr lvl="0" rtl="0">
                        <a:lnSpc>
                          <a:spcPct val="115000"/>
                        </a:lnSpc>
                        <a:spcBef>
                          <a:spcPts val="0"/>
                        </a:spcBef>
                        <a:buNone/>
                      </a:pPr>
                      <a:r>
                        <a:rPr lang="en" sz="1000"/>
                        <a:t>From Airport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90%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66150">
                <a:tc>
                  <a:txBody>
                    <a:bodyPr>
                      <a:noAutofit/>
                    </a:bodyPr>
                    <a:lstStyle/>
                    <a:p>
                      <a:pPr lvl="0" rtl="0">
                        <a:lnSpc>
                          <a:spcPct val="115000"/>
                        </a:lnSpc>
                        <a:spcBef>
                          <a:spcPts val="0"/>
                        </a:spcBef>
                        <a:buNone/>
                      </a:pPr>
                      <a:r>
                        <a:rPr lang="en" sz="1000"/>
                        <a:t>Leisure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93%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6D7A8"/>
                    </a:solidFill>
                  </a:tcPr>
                </a:tc>
              </a:tr>
              <a:tr h="266150">
                <a:tc>
                  <a:txBody>
                    <a:bodyPr>
                      <a:noAutofit/>
                    </a:bodyPr>
                    <a:lstStyle/>
                    <a:p>
                      <a:pPr lvl="0" rtl="0">
                        <a:lnSpc>
                          <a:spcPct val="115000"/>
                        </a:lnSpc>
                        <a:spcBef>
                          <a:spcPts val="0"/>
                        </a:spcBef>
                        <a:buNone/>
                      </a:pPr>
                      <a:r>
                        <a:rPr lang="en" sz="1000"/>
                        <a:t>Total Rides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10.7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graphicFrame>
        <p:nvGraphicFramePr>
          <p:cNvPr id="646" name="Shape 646"/>
          <p:cNvGraphicFramePr/>
          <p:nvPr/>
        </p:nvGraphicFramePr>
        <p:xfrm>
          <a:off x="4697700" y="1295400"/>
          <a:ext cx="3000000" cy="3000000"/>
        </p:xfrm>
        <a:graphic>
          <a:graphicData uri="http://schemas.openxmlformats.org/drawingml/2006/table">
            <a:tbl>
              <a:tblPr>
                <a:noFill/>
                <a:tableStyleId>{CF214DF8-9EB9-4027-8DC9-FBF5C9B6CFFA}</a:tableStyleId>
              </a:tblPr>
              <a:tblGrid>
                <a:gridCol w="1006500"/>
                <a:gridCol w="1006500"/>
                <a:gridCol w="1006500"/>
                <a:gridCol w="1006500"/>
              </a:tblGrid>
              <a:tr h="266150">
                <a:tc>
                  <a:txBody>
                    <a:bodyPr>
                      <a:noAutofit/>
                    </a:bodyPr>
                    <a:lstStyle/>
                    <a:p>
                      <a:pPr lvl="0" rtl="0" algn="ctr">
                        <a:lnSpc>
                          <a:spcPct val="115000"/>
                        </a:lnSpc>
                        <a:spcBef>
                          <a:spcPts val="0"/>
                        </a:spcBef>
                        <a:buNone/>
                      </a:pPr>
                      <a:r>
                        <a:rPr lang="en" sz="1000"/>
                        <a:t>Use Case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Pre BR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Post BR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%Change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66150">
                <a:tc>
                  <a:txBody>
                    <a:bodyPr>
                      <a:noAutofit/>
                    </a:bodyPr>
                    <a:lstStyle/>
                    <a:p>
                      <a:pPr lvl="0" rtl="0">
                        <a:lnSpc>
                          <a:spcPct val="115000"/>
                        </a:lnSpc>
                        <a:spcBef>
                          <a:spcPts val="0"/>
                        </a:spcBef>
                        <a:buNone/>
                      </a:pPr>
                      <a:r>
                        <a:rPr lang="en" sz="1000"/>
                        <a:t>Commute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9.2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-8.02%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66150">
                <a:tc>
                  <a:txBody>
                    <a:bodyPr>
                      <a:noAutofit/>
                    </a:bodyPr>
                    <a:lstStyle/>
                    <a:p>
                      <a:pPr lvl="0" rtl="0">
                        <a:lnSpc>
                          <a:spcPct val="115000"/>
                        </a:lnSpc>
                        <a:spcBef>
                          <a:spcPts val="0"/>
                        </a:spcBef>
                        <a:buNone/>
                      </a:pPr>
                      <a:r>
                        <a:rPr lang="en" sz="1000"/>
                        <a:t>To Airport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10.8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10.2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-5.21%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66150">
                <a:tc>
                  <a:txBody>
                    <a:bodyPr>
                      <a:noAutofit/>
                    </a:bodyPr>
                    <a:lstStyle/>
                    <a:p>
                      <a:pPr lvl="0" rtl="0">
                        <a:lnSpc>
                          <a:spcPct val="115000"/>
                        </a:lnSpc>
                        <a:spcBef>
                          <a:spcPts val="0"/>
                        </a:spcBef>
                        <a:buNone/>
                      </a:pPr>
                      <a:r>
                        <a:rPr lang="en" sz="1000"/>
                        <a:t>From Airport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10.9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10.3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-5.68%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66150">
                <a:tc>
                  <a:txBody>
                    <a:bodyPr>
                      <a:noAutofit/>
                    </a:bodyPr>
                    <a:lstStyle/>
                    <a:p>
                      <a:pPr lvl="0" rtl="0">
                        <a:lnSpc>
                          <a:spcPct val="115000"/>
                        </a:lnSpc>
                        <a:spcBef>
                          <a:spcPts val="0"/>
                        </a:spcBef>
                        <a:buClr>
                          <a:schemeClr val="dk1"/>
                        </a:buClr>
                        <a:buSzPts val="1100"/>
                        <a:buFont typeface="Arial"/>
                        <a:buNone/>
                      </a:pPr>
                      <a:r>
                        <a:rPr lang="en" sz="1000">
                          <a:solidFill>
                            <a:schemeClr val="dk1"/>
                          </a:solidFill>
                        </a:rPr>
                        <a:t>Leisure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9.8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9.3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-4.90%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66150">
                <a:tc>
                  <a:txBody>
                    <a:bodyPr>
                      <a:noAutofit/>
                    </a:bodyPr>
                    <a:lstStyle/>
                    <a:p>
                      <a:pPr lvl="0" rtl="0">
                        <a:lnSpc>
                          <a:spcPct val="115000"/>
                        </a:lnSpc>
                        <a:spcBef>
                          <a:spcPts val="0"/>
                        </a:spcBef>
                        <a:buNone/>
                      </a:pPr>
                      <a:r>
                        <a:rPr lang="en" sz="1000"/>
                        <a:t>Total Rides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9.5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-6.43%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Shape 651"/>
          <p:cNvSpPr txBox="1"/>
          <p:nvPr>
            <p:ph type="title"/>
          </p:nvPr>
        </p:nvSpPr>
        <p:spPr>
          <a:xfrm>
            <a:off x="159300" y="64025"/>
            <a:ext cx="8520600" cy="515400"/>
          </a:xfrm>
          <a:prstGeom prst="rect">
            <a:avLst/>
          </a:prstGeom>
        </p:spPr>
        <p:txBody>
          <a:bodyPr anchorCtr="0" anchor="ctr" bIns="91425" lIns="91425" rIns="91425" wrap="square" tIns="91425">
            <a:noAutofit/>
          </a:bodyPr>
          <a:lstStyle/>
          <a:p>
            <a:pPr lvl="0" rtl="0">
              <a:spcBef>
                <a:spcPts val="0"/>
              </a:spcBef>
              <a:buNone/>
            </a:pPr>
            <a:r>
              <a:rPr lang="en" sz="2000"/>
              <a:t>A platform-wide</a:t>
            </a:r>
            <a:r>
              <a:rPr lang="en" sz="2000"/>
              <a:t> “Ola Pass” can potentially unlock preference and loyalty for Micro, Mini, Prime and Auto</a:t>
            </a:r>
          </a:p>
        </p:txBody>
      </p:sp>
      <p:sp>
        <p:nvSpPr>
          <p:cNvPr id="652" name="Shape 652"/>
          <p:cNvSpPr txBox="1"/>
          <p:nvPr/>
        </p:nvSpPr>
        <p:spPr>
          <a:xfrm>
            <a:off x="279150" y="647249"/>
            <a:ext cx="3972900" cy="23016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200" u="sng"/>
              <a:t>Program Construct - Cabs Pass</a:t>
            </a:r>
          </a:p>
          <a:p>
            <a:pPr indent="-304800" lvl="0" marL="457200" rtl="0">
              <a:lnSpc>
                <a:spcPct val="115000"/>
              </a:lnSpc>
              <a:spcBef>
                <a:spcPts val="0"/>
              </a:spcBef>
              <a:spcAft>
                <a:spcPts val="0"/>
              </a:spcAft>
              <a:buSzPts val="1200"/>
              <a:buChar char="●"/>
            </a:pPr>
            <a:r>
              <a:rPr lang="en" sz="1200"/>
              <a:t>Buy a package specific to a preferred km bucket</a:t>
            </a:r>
          </a:p>
          <a:p>
            <a:pPr indent="-304800" lvl="0" marL="457200" rtl="0">
              <a:lnSpc>
                <a:spcPct val="115000"/>
              </a:lnSpc>
              <a:spcBef>
                <a:spcPts val="0"/>
              </a:spcBef>
              <a:spcAft>
                <a:spcPts val="0"/>
              </a:spcAft>
              <a:buSzPts val="1200"/>
              <a:buChar char="●"/>
            </a:pPr>
            <a:r>
              <a:rPr lang="en" sz="1200"/>
              <a:t>Pay min of Flat fare/ actual fare upto threshold km limit (of that bucket)</a:t>
            </a:r>
          </a:p>
          <a:p>
            <a:pPr indent="-304800" lvl="0" marL="457200" rtl="0">
              <a:lnSpc>
                <a:spcPct val="115000"/>
              </a:lnSpc>
              <a:spcBef>
                <a:spcPts val="0"/>
              </a:spcBef>
              <a:spcAft>
                <a:spcPts val="0"/>
              </a:spcAft>
              <a:buSzPts val="1200"/>
              <a:buChar char="●"/>
            </a:pPr>
            <a:r>
              <a:rPr lang="en" sz="1200"/>
              <a:t>Standard category fare post limit</a:t>
            </a:r>
          </a:p>
          <a:p>
            <a:pPr indent="-304800" lvl="0" marL="457200" rtl="0">
              <a:lnSpc>
                <a:spcPct val="115000"/>
              </a:lnSpc>
              <a:spcBef>
                <a:spcPts val="0"/>
              </a:spcBef>
              <a:spcAft>
                <a:spcPts val="0"/>
              </a:spcAft>
              <a:buSzPts val="1200"/>
              <a:buChar char="●"/>
            </a:pPr>
            <a:r>
              <a:rPr lang="en" sz="1200"/>
              <a:t>Different flat fare is applicable for each category</a:t>
            </a:r>
          </a:p>
          <a:p>
            <a:pPr indent="-304800" lvl="1" marL="914400" rtl="0">
              <a:lnSpc>
                <a:spcPct val="115000"/>
              </a:lnSpc>
              <a:spcBef>
                <a:spcPts val="0"/>
              </a:spcBef>
              <a:buClr>
                <a:schemeClr val="dk1"/>
              </a:buClr>
              <a:buSzPts val="1200"/>
              <a:buChar char="○"/>
            </a:pPr>
            <a:r>
              <a:rPr lang="en" sz="1200">
                <a:solidFill>
                  <a:schemeClr val="dk1"/>
                </a:solidFill>
              </a:rPr>
              <a:t>L</a:t>
            </a:r>
            <a:r>
              <a:rPr lang="en" sz="1200">
                <a:solidFill>
                  <a:schemeClr val="dk1"/>
                </a:solidFill>
              </a:rPr>
              <a:t>ow gap between Micro &amp; Mini is maintained to upsell customers to Mini</a:t>
            </a:r>
          </a:p>
          <a:p>
            <a:pPr indent="-304800" lvl="0" marL="457200" rtl="0">
              <a:lnSpc>
                <a:spcPct val="115000"/>
              </a:lnSpc>
              <a:spcBef>
                <a:spcPts val="0"/>
              </a:spcBef>
              <a:buClr>
                <a:schemeClr val="dk1"/>
              </a:buClr>
              <a:buSzPts val="1200"/>
              <a:buChar char="●"/>
            </a:pPr>
            <a:r>
              <a:rPr lang="en" sz="1200">
                <a:solidFill>
                  <a:schemeClr val="dk1"/>
                </a:solidFill>
              </a:rPr>
              <a:t>Km-buckets will be defined for each city based on the actual ride length distribution of that city</a:t>
            </a:r>
          </a:p>
        </p:txBody>
      </p:sp>
      <p:sp>
        <p:nvSpPr>
          <p:cNvPr id="653" name="Shape 653"/>
          <p:cNvSpPr txBox="1"/>
          <p:nvPr/>
        </p:nvSpPr>
        <p:spPr>
          <a:xfrm>
            <a:off x="92225" y="4199575"/>
            <a:ext cx="8914200" cy="9171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sz="1300">
                <a:solidFill>
                  <a:schemeClr val="dk1"/>
                </a:solidFill>
              </a:rPr>
              <a:t>Cabs pass to drive loyalty for Micro, Mini &amp; Prime preferred users</a:t>
            </a:r>
          </a:p>
          <a:p>
            <a:pPr lvl="0" rtl="0" algn="ctr">
              <a:spcBef>
                <a:spcPts val="0"/>
              </a:spcBef>
              <a:buNone/>
            </a:pPr>
            <a:r>
              <a:rPr b="1" lang="en" sz="1300">
                <a:solidFill>
                  <a:schemeClr val="dk1"/>
                </a:solidFill>
              </a:rPr>
              <a:t>Auto Pass to drive loyalty for Auto preferred users</a:t>
            </a:r>
          </a:p>
          <a:p>
            <a:pPr indent="0" lvl="0" marL="0" marR="0" rtl="0" algn="ctr">
              <a:lnSpc>
                <a:spcPct val="100000"/>
              </a:lnSpc>
              <a:spcBef>
                <a:spcPts val="0"/>
              </a:spcBef>
              <a:spcAft>
                <a:spcPts val="0"/>
              </a:spcAft>
              <a:buNone/>
            </a:pPr>
            <a:r>
              <a:rPr b="1" lang="en" sz="1300">
                <a:solidFill>
                  <a:schemeClr val="dk1"/>
                </a:solidFill>
              </a:rPr>
              <a:t>Hence, Ola Pass umbrella (Cabs Pass, Auto Pass &amp; Share Pass) will be able to solve for loyalty among non premium commuter segment effectively</a:t>
            </a:r>
          </a:p>
        </p:txBody>
      </p:sp>
      <p:sp>
        <p:nvSpPr>
          <p:cNvPr id="654" name="Shape 654"/>
          <p:cNvSpPr txBox="1"/>
          <p:nvPr/>
        </p:nvSpPr>
        <p:spPr>
          <a:xfrm>
            <a:off x="4691525" y="644100"/>
            <a:ext cx="3972900" cy="2301600"/>
          </a:xfrm>
          <a:prstGeom prst="rect">
            <a:avLst/>
          </a:prstGeom>
          <a:noFill/>
          <a:ln>
            <a:noFill/>
          </a:ln>
        </p:spPr>
        <p:txBody>
          <a:bodyPr anchorCtr="0" anchor="t" bIns="91425" lIns="91425" rIns="91425" wrap="square" tIns="91425">
            <a:noAutofit/>
          </a:bodyPr>
          <a:lstStyle/>
          <a:p>
            <a:pPr lvl="0" rtl="0">
              <a:lnSpc>
                <a:spcPct val="115000"/>
              </a:lnSpc>
              <a:spcBef>
                <a:spcPts val="0"/>
              </a:spcBef>
              <a:buNone/>
            </a:pPr>
            <a:r>
              <a:rPr lang="en" sz="1200" u="sng"/>
              <a:t>Program Construct - Auto Pass</a:t>
            </a:r>
          </a:p>
          <a:p>
            <a:pPr indent="-304800" lvl="0" marL="457200" rtl="0">
              <a:lnSpc>
                <a:spcPct val="115000"/>
              </a:lnSpc>
              <a:spcBef>
                <a:spcPts val="0"/>
              </a:spcBef>
              <a:spcAft>
                <a:spcPts val="0"/>
              </a:spcAft>
              <a:buSzPts val="1200"/>
              <a:buChar char="●"/>
            </a:pPr>
            <a:r>
              <a:rPr lang="en" sz="1200"/>
              <a:t>Buy a package specific to a preferred km bucket</a:t>
            </a:r>
          </a:p>
          <a:p>
            <a:pPr indent="-304800" lvl="0" marL="457200" rtl="0">
              <a:lnSpc>
                <a:spcPct val="115000"/>
              </a:lnSpc>
              <a:spcBef>
                <a:spcPts val="0"/>
              </a:spcBef>
              <a:spcAft>
                <a:spcPts val="0"/>
              </a:spcAft>
              <a:buSzPts val="1200"/>
              <a:buChar char="●"/>
            </a:pPr>
            <a:r>
              <a:rPr lang="en" sz="1200"/>
              <a:t>Pay min of Flat fare/ actual fare upto threshold km limit (of that bucket)</a:t>
            </a:r>
          </a:p>
          <a:p>
            <a:pPr indent="-304800" lvl="0" marL="457200" rtl="0">
              <a:lnSpc>
                <a:spcPct val="115000"/>
              </a:lnSpc>
              <a:spcBef>
                <a:spcPts val="0"/>
              </a:spcBef>
              <a:spcAft>
                <a:spcPts val="0"/>
              </a:spcAft>
              <a:buSzPts val="1200"/>
              <a:buChar char="●"/>
            </a:pPr>
            <a:r>
              <a:rPr lang="en" sz="1200"/>
              <a:t>Higher than standard per km fare post limit</a:t>
            </a:r>
          </a:p>
          <a:p>
            <a:pPr indent="-304800" lvl="0" marL="457200" rtl="0">
              <a:lnSpc>
                <a:spcPct val="115000"/>
              </a:lnSpc>
              <a:spcBef>
                <a:spcPts val="0"/>
              </a:spcBef>
              <a:spcAft>
                <a:spcPts val="0"/>
              </a:spcAft>
              <a:buSzPts val="1200"/>
              <a:buChar char="●"/>
            </a:pPr>
            <a:r>
              <a:rPr lang="en" sz="1200"/>
              <a:t>29/4 still holds true for pass users</a:t>
            </a:r>
          </a:p>
          <a:p>
            <a:pPr indent="-304800" lvl="0" marL="457200" rtl="0">
              <a:lnSpc>
                <a:spcPct val="115000"/>
              </a:lnSpc>
              <a:spcBef>
                <a:spcPts val="0"/>
              </a:spcBef>
              <a:buClr>
                <a:schemeClr val="dk1"/>
              </a:buClr>
              <a:buSzPts val="1200"/>
              <a:buChar char="●"/>
            </a:pPr>
            <a:r>
              <a:rPr lang="en" sz="1200">
                <a:solidFill>
                  <a:schemeClr val="dk1"/>
                </a:solidFill>
              </a:rPr>
              <a:t>Km-buckets will be defined for each city based on the actual ride length distribution of that city</a:t>
            </a:r>
          </a:p>
        </p:txBody>
      </p:sp>
      <p:graphicFrame>
        <p:nvGraphicFramePr>
          <p:cNvPr id="655" name="Shape 655"/>
          <p:cNvGraphicFramePr/>
          <p:nvPr/>
        </p:nvGraphicFramePr>
        <p:xfrm>
          <a:off x="849525" y="2913175"/>
          <a:ext cx="3000000" cy="3000000"/>
        </p:xfrm>
        <a:graphic>
          <a:graphicData uri="http://schemas.openxmlformats.org/drawingml/2006/table">
            <a:tbl>
              <a:tblPr>
                <a:noFill/>
                <a:tableStyleId>{CF214DF8-9EB9-4027-8DC9-FBF5C9B6CFFA}</a:tableStyleId>
              </a:tblPr>
              <a:tblGrid>
                <a:gridCol w="866775"/>
                <a:gridCol w="866775"/>
                <a:gridCol w="866775"/>
                <a:gridCol w="866775"/>
              </a:tblGrid>
              <a:tr h="200025">
                <a:tc gridSpan="4">
                  <a:txBody>
                    <a:bodyPr>
                      <a:noAutofit/>
                    </a:bodyPr>
                    <a:lstStyle/>
                    <a:p>
                      <a:pPr lvl="0" rtl="0" algn="ctr">
                        <a:lnSpc>
                          <a:spcPct val="115000"/>
                        </a:lnSpc>
                        <a:spcBef>
                          <a:spcPts val="0"/>
                        </a:spcBef>
                        <a:buNone/>
                      </a:pPr>
                      <a:r>
                        <a:rPr b="1" lang="en" sz="1000"/>
                        <a:t>Bangalore - Cabs Pass Flat Fares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c hMerge="1"/>
                <a:tc hMerge="1"/>
                <a:tc hMerge="1"/>
              </a:tr>
              <a:tr h="200025">
                <a:tc>
                  <a:txBody>
                    <a:bodyPr>
                      <a:noAutofit/>
                    </a:bodyPr>
                    <a:lstStyle/>
                    <a:p>
                      <a:pPr lvl="0" rtl="0">
                        <a:spcBef>
                          <a:spcPts val="0"/>
                        </a:spcBef>
                        <a:buNone/>
                      </a:pPr>
                      <a:r>
                        <a:t/>
                      </a:r>
                      <a:endParaRPr sz="1000"/>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Micro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b="1" lang="en" sz="1000"/>
                        <a:t>Mini</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b="1" lang="en" sz="1000"/>
                        <a:t>Prime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00025">
                <a:tc>
                  <a:txBody>
                    <a:bodyPr>
                      <a:noAutofit/>
                    </a:bodyPr>
                    <a:lstStyle/>
                    <a:p>
                      <a:pPr lvl="0" rtl="0">
                        <a:lnSpc>
                          <a:spcPct val="115000"/>
                        </a:lnSpc>
                        <a:spcBef>
                          <a:spcPts val="0"/>
                        </a:spcBef>
                        <a:buNone/>
                      </a:pPr>
                      <a:r>
                        <a:rPr lang="en" sz="1000"/>
                        <a:t>upto 5 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90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1000"/>
                        <a:t>upto 10 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140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150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165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1000"/>
                        <a:t>upto 16 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210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220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240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graphicFrame>
        <p:nvGraphicFramePr>
          <p:cNvPr id="656" name="Shape 656"/>
          <p:cNvGraphicFramePr/>
          <p:nvPr/>
        </p:nvGraphicFramePr>
        <p:xfrm>
          <a:off x="5421525" y="2913175"/>
          <a:ext cx="3000000" cy="3000000"/>
        </p:xfrm>
        <a:graphic>
          <a:graphicData uri="http://schemas.openxmlformats.org/drawingml/2006/table">
            <a:tbl>
              <a:tblPr>
                <a:noFill/>
                <a:tableStyleId>{CF214DF8-9EB9-4027-8DC9-FBF5C9B6CFFA}</a:tableStyleId>
              </a:tblPr>
              <a:tblGrid>
                <a:gridCol w="932975"/>
                <a:gridCol w="932975"/>
                <a:gridCol w="932975"/>
              </a:tblGrid>
              <a:tr h="250025">
                <a:tc gridSpan="3">
                  <a:txBody>
                    <a:bodyPr>
                      <a:noAutofit/>
                    </a:bodyPr>
                    <a:lstStyle/>
                    <a:p>
                      <a:pPr lvl="0" rtl="0" algn="ctr">
                        <a:lnSpc>
                          <a:spcPct val="115000"/>
                        </a:lnSpc>
                        <a:spcBef>
                          <a:spcPts val="0"/>
                        </a:spcBef>
                        <a:buNone/>
                      </a:pPr>
                      <a:r>
                        <a:rPr b="1" lang="en" sz="1000"/>
                        <a:t>Bangalore - Auto Pass Flat Fares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c hMerge="1"/>
                <a:tc hMerge="1"/>
              </a:tr>
              <a:tr h="250025">
                <a:tc>
                  <a:txBody>
                    <a:bodyPr>
                      <a:noAutofit/>
                    </a:bodyPr>
                    <a:lstStyle/>
                    <a:p>
                      <a:pPr lvl="0" rtl="0">
                        <a:spcBef>
                          <a:spcPts val="0"/>
                        </a:spcBef>
                        <a:buNone/>
                      </a:pPr>
                      <a:r>
                        <a:t/>
                      </a:r>
                      <a:endParaRPr sz="1000"/>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Upto 4 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b="1" lang="en" sz="1000"/>
                        <a:t>Upto km limit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250025">
                <a:tc>
                  <a:txBody>
                    <a:bodyPr>
                      <a:noAutofit/>
                    </a:bodyPr>
                    <a:lstStyle/>
                    <a:p>
                      <a:pPr lvl="0" rtl="0">
                        <a:lnSpc>
                          <a:spcPct val="115000"/>
                        </a:lnSpc>
                        <a:spcBef>
                          <a:spcPts val="0"/>
                        </a:spcBef>
                        <a:buNone/>
                      </a:pPr>
                      <a:r>
                        <a:rPr lang="en" sz="1000"/>
                        <a:t>upto 7 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50025">
                <a:tc>
                  <a:txBody>
                    <a:bodyPr>
                      <a:noAutofit/>
                    </a:bodyPr>
                    <a:lstStyle/>
                    <a:p>
                      <a:pPr lvl="0" rtl="0">
                        <a:lnSpc>
                          <a:spcPct val="115000"/>
                        </a:lnSpc>
                        <a:spcBef>
                          <a:spcPts val="0"/>
                        </a:spcBef>
                        <a:buNone/>
                      </a:pPr>
                      <a:r>
                        <a:rPr lang="en" sz="1000"/>
                        <a:t>upto 9 km</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99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Shape 661"/>
          <p:cNvSpPr txBox="1"/>
          <p:nvPr>
            <p:ph type="title"/>
          </p:nvPr>
        </p:nvSpPr>
        <p:spPr>
          <a:xfrm>
            <a:off x="1593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t>Ola(Cab) Pass: </a:t>
            </a:r>
            <a:r>
              <a:rPr lang="en" sz="2400"/>
              <a:t>Suggested Package Pricing &amp; PnL</a:t>
            </a:r>
          </a:p>
        </p:txBody>
      </p:sp>
      <p:graphicFrame>
        <p:nvGraphicFramePr>
          <p:cNvPr id="662" name="Shape 662"/>
          <p:cNvGraphicFramePr/>
          <p:nvPr/>
        </p:nvGraphicFramePr>
        <p:xfrm>
          <a:off x="826500" y="1138813"/>
          <a:ext cx="3000000" cy="3000000"/>
        </p:xfrm>
        <a:graphic>
          <a:graphicData uri="http://schemas.openxmlformats.org/drawingml/2006/table">
            <a:tbl>
              <a:tblPr>
                <a:noFill/>
                <a:tableStyleId>{CF214DF8-9EB9-4027-8DC9-FBF5C9B6CFFA}</a:tableStyleId>
              </a:tblPr>
              <a:tblGrid>
                <a:gridCol w="762000"/>
                <a:gridCol w="762000"/>
                <a:gridCol w="762000"/>
                <a:gridCol w="762000"/>
              </a:tblGrid>
              <a:tr h="187225">
                <a:tc gridSpan="4">
                  <a:txBody>
                    <a:bodyPr>
                      <a:noAutofit/>
                    </a:bodyPr>
                    <a:lstStyle/>
                    <a:p>
                      <a:pPr lvl="0" rtl="0" algn="ctr">
                        <a:lnSpc>
                          <a:spcPct val="115000"/>
                        </a:lnSpc>
                        <a:spcBef>
                          <a:spcPts val="0"/>
                        </a:spcBef>
                        <a:buNone/>
                      </a:pPr>
                      <a:r>
                        <a:rPr b="1" lang="en" sz="900"/>
                        <a:t>Subscription Price/Customer View</a:t>
                      </a:r>
                    </a:p>
                  </a:txBody>
                  <a:tcPr marT="19050" marB="19050" marR="28575" marL="28575" anchor="b">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hMerge="1"/>
                <a:tc hMerge="1"/>
                <a:tc hMerge="1"/>
              </a:tr>
              <a:tr h="235400">
                <a:tc>
                  <a:txBody>
                    <a:bodyPr>
                      <a:noAutofit/>
                    </a:bodyPr>
                    <a:lstStyle/>
                    <a:p>
                      <a:pPr lvl="0" rtl="0">
                        <a:spcBef>
                          <a:spcPts val="0"/>
                        </a:spcBef>
                        <a:buNone/>
                      </a:pPr>
                      <a:r>
                        <a:rPr lang="en" sz="900"/>
                        <a:t>Km/#Ride</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900"/>
                        <a:t>10</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900"/>
                        <a:t>20</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solidFill>
                      <a:srgbClr val="FCE5CD"/>
                    </a:solidFill>
                  </a:tcPr>
                </a:tc>
              </a:tr>
              <a:tr h="196150">
                <a:tc>
                  <a:txBody>
                    <a:bodyPr>
                      <a:noAutofit/>
                    </a:bodyPr>
                    <a:lstStyle/>
                    <a:p>
                      <a:pPr lvl="0" rtl="0">
                        <a:lnSpc>
                          <a:spcPct val="115000"/>
                        </a:lnSpc>
                        <a:spcBef>
                          <a:spcPts val="0"/>
                        </a:spcBef>
                        <a:buNone/>
                      </a:pPr>
                      <a:r>
                        <a:rPr lang="en" sz="900"/>
                        <a:t>upto 7 km</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149</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299</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549</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r>
              <a:tr h="196150">
                <a:tc>
                  <a:txBody>
                    <a:bodyPr>
                      <a:noAutofit/>
                    </a:bodyPr>
                    <a:lstStyle/>
                    <a:p>
                      <a:pPr lvl="0" rtl="0">
                        <a:lnSpc>
                          <a:spcPct val="115000"/>
                        </a:lnSpc>
                        <a:spcBef>
                          <a:spcPts val="0"/>
                        </a:spcBef>
                        <a:buNone/>
                      </a:pPr>
                      <a:r>
                        <a:rPr lang="en" sz="900"/>
                        <a:t>upto 12 km</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199</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349</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699</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r>
              <a:tr h="196150">
                <a:tc>
                  <a:txBody>
                    <a:bodyPr>
                      <a:noAutofit/>
                    </a:bodyPr>
                    <a:lstStyle/>
                    <a:p>
                      <a:pPr lvl="0" rtl="0">
                        <a:lnSpc>
                          <a:spcPct val="115000"/>
                        </a:lnSpc>
                        <a:spcBef>
                          <a:spcPts val="0"/>
                        </a:spcBef>
                        <a:buNone/>
                      </a:pPr>
                      <a:r>
                        <a:rPr lang="en" sz="900"/>
                        <a:t>upto 20 km</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299</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549</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899</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r>
            </a:tbl>
          </a:graphicData>
        </a:graphic>
      </p:graphicFrame>
      <p:graphicFrame>
        <p:nvGraphicFramePr>
          <p:cNvPr id="663" name="Shape 663"/>
          <p:cNvGraphicFramePr/>
          <p:nvPr/>
        </p:nvGraphicFramePr>
        <p:xfrm>
          <a:off x="826500" y="2370513"/>
          <a:ext cx="3000000" cy="3000000"/>
        </p:xfrm>
        <a:graphic>
          <a:graphicData uri="http://schemas.openxmlformats.org/drawingml/2006/table">
            <a:tbl>
              <a:tblPr>
                <a:noFill/>
                <a:tableStyleId>{CF214DF8-9EB9-4027-8DC9-FBF5C9B6CFFA}</a:tableStyleId>
              </a:tblPr>
              <a:tblGrid>
                <a:gridCol w="762000"/>
                <a:gridCol w="762000"/>
                <a:gridCol w="762000"/>
                <a:gridCol w="762000"/>
              </a:tblGrid>
              <a:tr h="235400">
                <a:tc gridSpan="4">
                  <a:txBody>
                    <a:bodyPr>
                      <a:noAutofit/>
                    </a:bodyPr>
                    <a:lstStyle/>
                    <a:p>
                      <a:pPr lvl="0" rtl="0" algn="ctr">
                        <a:lnSpc>
                          <a:spcPct val="115000"/>
                        </a:lnSpc>
                        <a:spcBef>
                          <a:spcPts val="0"/>
                        </a:spcBef>
                        <a:buNone/>
                      </a:pPr>
                      <a:r>
                        <a:rPr b="1" lang="en" sz="900"/>
                        <a:t>#PnL/Ola View</a:t>
                      </a:r>
                    </a:p>
                  </a:txBody>
                  <a:tcPr marT="19050" marB="19050" marR="28575" marL="28575" anchor="b">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hMerge="1"/>
                <a:tc hMerge="1"/>
                <a:tc hMerge="1"/>
              </a:tr>
              <a:tr h="276600">
                <a:tc>
                  <a:txBody>
                    <a:bodyPr>
                      <a:noAutofit/>
                    </a:bodyPr>
                    <a:lstStyle/>
                    <a:p>
                      <a:pPr lvl="0" rtl="0">
                        <a:spcBef>
                          <a:spcPts val="0"/>
                        </a:spcBef>
                        <a:buNone/>
                      </a:pPr>
                      <a:r>
                        <a:rPr lang="en" sz="900">
                          <a:solidFill>
                            <a:schemeClr val="dk1"/>
                          </a:solidFill>
                        </a:rPr>
                        <a:t>Km/#Ride</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900"/>
                        <a:t>10</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900"/>
                        <a:t>20</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solidFill>
                      <a:srgbClr val="FCE5CD"/>
                    </a:solidFill>
                  </a:tcPr>
                </a:tc>
              </a:tr>
              <a:tr h="235400">
                <a:tc>
                  <a:txBody>
                    <a:bodyPr>
                      <a:noAutofit/>
                    </a:bodyPr>
                    <a:lstStyle/>
                    <a:p>
                      <a:pPr lvl="0" rtl="0">
                        <a:lnSpc>
                          <a:spcPct val="115000"/>
                        </a:lnSpc>
                        <a:spcBef>
                          <a:spcPts val="0"/>
                        </a:spcBef>
                        <a:buNone/>
                      </a:pPr>
                      <a:r>
                        <a:rPr lang="en" sz="900"/>
                        <a:t>upto 7 km</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14</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28</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r>
              <a:tr h="235400">
                <a:tc>
                  <a:txBody>
                    <a:bodyPr>
                      <a:noAutofit/>
                    </a:bodyPr>
                    <a:lstStyle/>
                    <a:p>
                      <a:pPr lvl="0" rtl="0">
                        <a:lnSpc>
                          <a:spcPct val="115000"/>
                        </a:lnSpc>
                        <a:spcBef>
                          <a:spcPts val="0"/>
                        </a:spcBef>
                        <a:buNone/>
                      </a:pPr>
                      <a:r>
                        <a:rPr lang="en" sz="900"/>
                        <a:t>upto 12 km</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28</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7</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15</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r>
              <a:tr h="235400">
                <a:tc>
                  <a:txBody>
                    <a:bodyPr>
                      <a:noAutofit/>
                    </a:bodyPr>
                    <a:lstStyle/>
                    <a:p>
                      <a:pPr lvl="0" rtl="0">
                        <a:lnSpc>
                          <a:spcPct val="115000"/>
                        </a:lnSpc>
                        <a:spcBef>
                          <a:spcPts val="0"/>
                        </a:spcBef>
                        <a:buNone/>
                      </a:pPr>
                      <a:r>
                        <a:rPr lang="en" sz="900"/>
                        <a:t>upto 20 km</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45</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42</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12</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r>
            </a:tbl>
          </a:graphicData>
        </a:graphic>
      </p:graphicFrame>
      <p:sp>
        <p:nvSpPr>
          <p:cNvPr id="664" name="Shape 664"/>
          <p:cNvSpPr txBox="1"/>
          <p:nvPr/>
        </p:nvSpPr>
        <p:spPr>
          <a:xfrm>
            <a:off x="789050" y="639325"/>
            <a:ext cx="3250200" cy="353700"/>
          </a:xfrm>
          <a:prstGeom prst="rect">
            <a:avLst/>
          </a:prstGeom>
          <a:noFill/>
          <a:ln>
            <a:noFill/>
          </a:ln>
        </p:spPr>
        <p:txBody>
          <a:bodyPr anchorCtr="0" anchor="t" bIns="91425" lIns="91425" rIns="91425" wrap="square" tIns="91425">
            <a:noAutofit/>
          </a:bodyPr>
          <a:lstStyle/>
          <a:p>
            <a:pPr lvl="0" algn="ctr">
              <a:spcBef>
                <a:spcPts val="0"/>
              </a:spcBef>
              <a:buNone/>
            </a:pPr>
            <a:r>
              <a:rPr b="1" lang="en"/>
              <a:t>Mumbai</a:t>
            </a:r>
          </a:p>
        </p:txBody>
      </p:sp>
      <p:graphicFrame>
        <p:nvGraphicFramePr>
          <p:cNvPr id="665" name="Shape 665"/>
          <p:cNvGraphicFramePr/>
          <p:nvPr/>
        </p:nvGraphicFramePr>
        <p:xfrm>
          <a:off x="5057650" y="1138813"/>
          <a:ext cx="3000000" cy="3000000"/>
        </p:xfrm>
        <a:graphic>
          <a:graphicData uri="http://schemas.openxmlformats.org/drawingml/2006/table">
            <a:tbl>
              <a:tblPr>
                <a:noFill/>
                <a:tableStyleId>{CF214DF8-9EB9-4027-8DC9-FBF5C9B6CFFA}</a:tableStyleId>
              </a:tblPr>
              <a:tblGrid>
                <a:gridCol w="725200"/>
                <a:gridCol w="762000"/>
                <a:gridCol w="762000"/>
                <a:gridCol w="762000"/>
              </a:tblGrid>
              <a:tr h="187225">
                <a:tc gridSpan="4">
                  <a:txBody>
                    <a:bodyPr>
                      <a:noAutofit/>
                    </a:bodyPr>
                    <a:lstStyle/>
                    <a:p>
                      <a:pPr lvl="0" rtl="0" algn="ctr">
                        <a:lnSpc>
                          <a:spcPct val="115000"/>
                        </a:lnSpc>
                        <a:spcBef>
                          <a:spcPts val="0"/>
                        </a:spcBef>
                        <a:buNone/>
                      </a:pPr>
                      <a:r>
                        <a:rPr b="1" lang="en" sz="900">
                          <a:solidFill>
                            <a:schemeClr val="dk1"/>
                          </a:solidFill>
                        </a:rPr>
                        <a:t>Subscription Price/Customer View</a:t>
                      </a:r>
                    </a:p>
                  </a:txBody>
                  <a:tcPr marT="19050" marB="19050" marR="28575" marL="28575" anchor="b">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hMerge="1"/>
                <a:tc hMerge="1"/>
                <a:tc hMerge="1"/>
              </a:tr>
              <a:tr h="235400">
                <a:tc>
                  <a:txBody>
                    <a:bodyPr>
                      <a:noAutofit/>
                    </a:bodyPr>
                    <a:lstStyle/>
                    <a:p>
                      <a:pPr lvl="0" rtl="0">
                        <a:spcBef>
                          <a:spcPts val="0"/>
                        </a:spcBef>
                        <a:buNone/>
                      </a:pPr>
                      <a:r>
                        <a:rPr lang="en" sz="900">
                          <a:solidFill>
                            <a:schemeClr val="dk1"/>
                          </a:solidFill>
                        </a:rPr>
                        <a:t>Km/#Ride</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900"/>
                        <a:t>10</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900"/>
                        <a:t>20</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solidFill>
                      <a:srgbClr val="FCE5CD"/>
                    </a:solidFill>
                  </a:tcPr>
                </a:tc>
              </a:tr>
              <a:tr h="196150">
                <a:tc>
                  <a:txBody>
                    <a:bodyPr>
                      <a:noAutofit/>
                    </a:bodyPr>
                    <a:lstStyle/>
                    <a:p>
                      <a:pPr lvl="0" rtl="0">
                        <a:lnSpc>
                          <a:spcPct val="115000"/>
                        </a:lnSpc>
                        <a:spcBef>
                          <a:spcPts val="0"/>
                        </a:spcBef>
                        <a:buNone/>
                      </a:pPr>
                      <a:r>
                        <a:rPr lang="en" sz="900"/>
                        <a:t>upto 5 km</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49</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99</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149</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r>
              <a:tr h="196150">
                <a:tc>
                  <a:txBody>
                    <a:bodyPr>
                      <a:noAutofit/>
                    </a:bodyPr>
                    <a:lstStyle/>
                    <a:p>
                      <a:pPr lvl="0" rtl="0">
                        <a:lnSpc>
                          <a:spcPct val="115000"/>
                        </a:lnSpc>
                        <a:spcBef>
                          <a:spcPts val="0"/>
                        </a:spcBef>
                        <a:buNone/>
                      </a:pPr>
                      <a:r>
                        <a:rPr lang="en" sz="900"/>
                        <a:t>upto 10 km</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99</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149</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299</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r>
              <a:tr h="196150">
                <a:tc>
                  <a:txBody>
                    <a:bodyPr>
                      <a:noAutofit/>
                    </a:bodyPr>
                    <a:lstStyle/>
                    <a:p>
                      <a:pPr lvl="0" rtl="0">
                        <a:lnSpc>
                          <a:spcPct val="115000"/>
                        </a:lnSpc>
                        <a:spcBef>
                          <a:spcPts val="0"/>
                        </a:spcBef>
                        <a:buNone/>
                      </a:pPr>
                      <a:r>
                        <a:rPr lang="en" sz="900"/>
                        <a:t>upto 16 km</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149</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249</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449</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r>
            </a:tbl>
          </a:graphicData>
        </a:graphic>
      </p:graphicFrame>
      <p:graphicFrame>
        <p:nvGraphicFramePr>
          <p:cNvPr id="666" name="Shape 666"/>
          <p:cNvGraphicFramePr/>
          <p:nvPr/>
        </p:nvGraphicFramePr>
        <p:xfrm>
          <a:off x="5039250" y="2370513"/>
          <a:ext cx="3000000" cy="3000000"/>
        </p:xfrm>
        <a:graphic>
          <a:graphicData uri="http://schemas.openxmlformats.org/drawingml/2006/table">
            <a:tbl>
              <a:tblPr>
                <a:noFill/>
                <a:tableStyleId>{CF214DF8-9EB9-4027-8DC9-FBF5C9B6CFFA}</a:tableStyleId>
              </a:tblPr>
              <a:tblGrid>
                <a:gridCol w="762000"/>
                <a:gridCol w="762000"/>
                <a:gridCol w="762000"/>
                <a:gridCol w="762000"/>
              </a:tblGrid>
              <a:tr h="235400">
                <a:tc gridSpan="4">
                  <a:txBody>
                    <a:bodyPr>
                      <a:noAutofit/>
                    </a:bodyPr>
                    <a:lstStyle/>
                    <a:p>
                      <a:pPr lvl="0" rtl="0" algn="ctr">
                        <a:lnSpc>
                          <a:spcPct val="115000"/>
                        </a:lnSpc>
                        <a:spcBef>
                          <a:spcPts val="0"/>
                        </a:spcBef>
                        <a:buNone/>
                      </a:pPr>
                      <a:r>
                        <a:rPr b="1" lang="en" sz="900">
                          <a:solidFill>
                            <a:schemeClr val="dk1"/>
                          </a:solidFill>
                        </a:rPr>
                        <a:t>#PnL/Ola View</a:t>
                      </a:r>
                    </a:p>
                  </a:txBody>
                  <a:tcPr marT="19050" marB="19050" marR="28575" marL="28575" anchor="b">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hMerge="1"/>
                <a:tc hMerge="1"/>
                <a:tc hMerge="1"/>
              </a:tr>
              <a:tr h="276600">
                <a:tc>
                  <a:txBody>
                    <a:bodyPr>
                      <a:noAutofit/>
                    </a:bodyPr>
                    <a:lstStyle/>
                    <a:p>
                      <a:pPr lvl="0" rtl="0">
                        <a:spcBef>
                          <a:spcPts val="0"/>
                        </a:spcBef>
                        <a:buNone/>
                      </a:pPr>
                      <a:r>
                        <a:rPr lang="en" sz="900">
                          <a:solidFill>
                            <a:schemeClr val="dk1"/>
                          </a:solidFill>
                        </a:rPr>
                        <a:t>Km/#Ride</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900"/>
                        <a:t>10</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900"/>
                        <a:t>20</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solidFill>
                      <a:srgbClr val="FCE5CD"/>
                    </a:solidFill>
                  </a:tcPr>
                </a:tc>
              </a:tr>
              <a:tr h="235400">
                <a:tc>
                  <a:txBody>
                    <a:bodyPr>
                      <a:noAutofit/>
                    </a:bodyPr>
                    <a:lstStyle/>
                    <a:p>
                      <a:pPr lvl="0" rtl="0" algn="ctr">
                        <a:lnSpc>
                          <a:spcPct val="115000"/>
                        </a:lnSpc>
                        <a:spcBef>
                          <a:spcPts val="0"/>
                        </a:spcBef>
                        <a:buNone/>
                      </a:pPr>
                      <a:r>
                        <a:rPr b="1" lang="en" sz="900"/>
                        <a:t>upto 5 km</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900"/>
                        <a:t>10</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21</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7</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r>
              <a:tr h="235400">
                <a:tc>
                  <a:txBody>
                    <a:bodyPr>
                      <a:noAutofit/>
                    </a:bodyPr>
                    <a:lstStyle/>
                    <a:p>
                      <a:pPr lvl="0" rtl="0" algn="ctr">
                        <a:lnSpc>
                          <a:spcPct val="115000"/>
                        </a:lnSpc>
                        <a:spcBef>
                          <a:spcPts val="0"/>
                        </a:spcBef>
                        <a:buNone/>
                      </a:pPr>
                      <a:r>
                        <a:rPr b="1" lang="en" sz="900"/>
                        <a:t>upto 10 km</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900"/>
                        <a:t>27</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r>
              <a:tr h="235400">
                <a:tc>
                  <a:txBody>
                    <a:bodyPr>
                      <a:noAutofit/>
                    </a:bodyPr>
                    <a:lstStyle/>
                    <a:p>
                      <a:pPr lvl="0" rtl="0" algn="ctr">
                        <a:lnSpc>
                          <a:spcPct val="115000"/>
                        </a:lnSpc>
                        <a:spcBef>
                          <a:spcPts val="0"/>
                        </a:spcBef>
                        <a:buNone/>
                      </a:pPr>
                      <a:r>
                        <a:rPr b="1" lang="en" sz="900"/>
                        <a:t>upto 16 km</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900"/>
                        <a:t>30</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11</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12</a:t>
                      </a:r>
                    </a:p>
                  </a:txBody>
                  <a:tcPr marT="19050" marB="19050" marR="28575" marL="28575" anchor="ctr">
                    <a:lnL cap="flat" cmpd="sng" w="10575">
                      <a:solidFill>
                        <a:srgbClr val="000000"/>
                      </a:solidFill>
                      <a:prstDash val="solid"/>
                      <a:round/>
                      <a:headEnd len="med" w="med" type="none"/>
                      <a:tailEnd len="med" w="med" type="none"/>
                    </a:lnL>
                    <a:lnR cap="flat" cmpd="sng" w="10575">
                      <a:solidFill>
                        <a:srgbClr val="000000"/>
                      </a:solidFill>
                      <a:prstDash val="solid"/>
                      <a:round/>
                      <a:headEnd len="med" w="med" type="none"/>
                      <a:tailEnd len="med" w="med" type="none"/>
                    </a:lnR>
                    <a:lnT cap="flat" cmpd="sng" w="10575">
                      <a:solidFill>
                        <a:srgbClr val="000000"/>
                      </a:solidFill>
                      <a:prstDash val="solid"/>
                      <a:round/>
                      <a:headEnd len="med" w="med" type="none"/>
                      <a:tailEnd len="med" w="med" type="none"/>
                    </a:lnT>
                    <a:lnB cap="flat" cmpd="sng" w="10575">
                      <a:solidFill>
                        <a:srgbClr val="000000"/>
                      </a:solidFill>
                      <a:prstDash val="solid"/>
                      <a:round/>
                      <a:headEnd len="med" w="med" type="none"/>
                      <a:tailEnd len="med" w="med" type="none"/>
                    </a:lnB>
                  </a:tcPr>
                </a:tc>
              </a:tr>
            </a:tbl>
          </a:graphicData>
        </a:graphic>
      </p:graphicFrame>
      <p:sp>
        <p:nvSpPr>
          <p:cNvPr id="667" name="Shape 667"/>
          <p:cNvSpPr txBox="1"/>
          <p:nvPr/>
        </p:nvSpPr>
        <p:spPr>
          <a:xfrm>
            <a:off x="4827650" y="639325"/>
            <a:ext cx="3250200" cy="353700"/>
          </a:xfrm>
          <a:prstGeom prst="rect">
            <a:avLst/>
          </a:prstGeom>
          <a:noFill/>
          <a:ln>
            <a:noFill/>
          </a:ln>
        </p:spPr>
        <p:txBody>
          <a:bodyPr anchorCtr="0" anchor="t" bIns="91425" lIns="91425" rIns="91425" wrap="square" tIns="91425">
            <a:noAutofit/>
          </a:bodyPr>
          <a:lstStyle/>
          <a:p>
            <a:pPr lvl="0" rtl="0" algn="ctr">
              <a:spcBef>
                <a:spcPts val="0"/>
              </a:spcBef>
              <a:buNone/>
            </a:pPr>
            <a:r>
              <a:rPr b="1" lang="en"/>
              <a:t>Bangalore</a:t>
            </a:r>
          </a:p>
        </p:txBody>
      </p:sp>
      <p:sp>
        <p:nvSpPr>
          <p:cNvPr id="668" name="Shape 668"/>
          <p:cNvSpPr txBox="1"/>
          <p:nvPr/>
        </p:nvSpPr>
        <p:spPr>
          <a:xfrm>
            <a:off x="244450" y="3737950"/>
            <a:ext cx="8799900" cy="1218300"/>
          </a:xfrm>
          <a:prstGeom prst="rect">
            <a:avLst/>
          </a:prstGeom>
          <a:noFill/>
          <a:ln>
            <a:noFill/>
          </a:ln>
        </p:spPr>
        <p:txBody>
          <a:bodyPr anchorCtr="0" anchor="t" bIns="91425" lIns="91425" rIns="91425" wrap="square" tIns="91425">
            <a:noAutofit/>
          </a:bodyPr>
          <a:lstStyle/>
          <a:p>
            <a:pPr lvl="0">
              <a:spcBef>
                <a:spcPts val="0"/>
              </a:spcBef>
              <a:buNone/>
            </a:pPr>
            <a:r>
              <a:rPr lang="en" sz="1200"/>
              <a:t>Levers to control burn via Flat Fares -</a:t>
            </a:r>
          </a:p>
          <a:p>
            <a:pPr lvl="0">
              <a:spcBef>
                <a:spcPts val="0"/>
              </a:spcBef>
              <a:buNone/>
            </a:pPr>
            <a:r>
              <a:t/>
            </a:r>
            <a:endParaRPr sz="1200"/>
          </a:p>
          <a:p>
            <a:pPr indent="-304800" lvl="0" marL="457200" rtl="0">
              <a:spcBef>
                <a:spcPts val="0"/>
              </a:spcBef>
              <a:spcAft>
                <a:spcPts val="0"/>
              </a:spcAft>
              <a:buSzPts val="1200"/>
              <a:buAutoNum type="arabicPeriod"/>
            </a:pPr>
            <a:r>
              <a:rPr lang="en" sz="1200"/>
              <a:t>Flat Fare ensures that not every peak ride results in burn for us, say 5 km ride at 1.3X would be within the Flat Fare of 10km </a:t>
            </a:r>
          </a:p>
          <a:p>
            <a:pPr indent="-304800" lvl="0" marL="457200">
              <a:spcBef>
                <a:spcPts val="0"/>
              </a:spcBef>
              <a:buSzPts val="1200"/>
              <a:buAutoNum type="arabicPeriod"/>
            </a:pPr>
            <a:r>
              <a:rPr lang="en" sz="1200"/>
              <a:t>Flat Fare limits the burn on each ride, as benefit applies upto a specific km and not on the entire ride length</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Shape 673"/>
          <p:cNvSpPr txBox="1"/>
          <p:nvPr>
            <p:ph type="title"/>
          </p:nvPr>
        </p:nvSpPr>
        <p:spPr>
          <a:xfrm>
            <a:off x="159300" y="64025"/>
            <a:ext cx="8520600" cy="515400"/>
          </a:xfrm>
          <a:prstGeom prst="rect">
            <a:avLst/>
          </a:prstGeom>
        </p:spPr>
        <p:txBody>
          <a:bodyPr anchorCtr="0" anchor="ctr" bIns="91425" lIns="91425" rIns="91425" wrap="square" tIns="91425">
            <a:noAutofit/>
          </a:bodyPr>
          <a:lstStyle/>
          <a:p>
            <a:pPr lvl="0" rtl="0">
              <a:spcBef>
                <a:spcPts val="0"/>
              </a:spcBef>
              <a:buNone/>
            </a:pPr>
            <a:r>
              <a:rPr lang="en" sz="2000"/>
              <a:t>Ola Pass design</a:t>
            </a:r>
          </a:p>
        </p:txBody>
      </p:sp>
      <p:sp>
        <p:nvSpPr>
          <p:cNvPr id="674" name="Shape 674"/>
          <p:cNvSpPr txBox="1"/>
          <p:nvPr/>
        </p:nvSpPr>
        <p:spPr>
          <a:xfrm>
            <a:off x="202950" y="724450"/>
            <a:ext cx="8280900" cy="2289900"/>
          </a:xfrm>
          <a:prstGeom prst="rect">
            <a:avLst/>
          </a:prstGeom>
          <a:noFill/>
          <a:ln>
            <a:noFill/>
          </a:ln>
        </p:spPr>
        <p:txBody>
          <a:bodyPr anchorCtr="0" anchor="t" bIns="91425" lIns="91425" rIns="91425" wrap="square" tIns="91425">
            <a:noAutofit/>
          </a:bodyPr>
          <a:lstStyle/>
          <a:p>
            <a:pPr indent="0" lvl="0" marL="0" rtl="0">
              <a:spcBef>
                <a:spcPts val="0"/>
              </a:spcBef>
              <a:buNone/>
            </a:pPr>
            <a:r>
              <a:t/>
            </a:r>
            <a:endParaRPr sz="1200"/>
          </a:p>
        </p:txBody>
      </p:sp>
      <p:pic>
        <p:nvPicPr>
          <p:cNvPr id="675" name="Shape 675"/>
          <p:cNvPicPr preferRelativeResize="0"/>
          <p:nvPr/>
        </p:nvPicPr>
        <p:blipFill>
          <a:blip r:embed="rId3">
            <a:alphaModFix/>
          </a:blip>
          <a:stretch>
            <a:fillRect/>
          </a:stretch>
        </p:blipFill>
        <p:spPr>
          <a:xfrm>
            <a:off x="2591019" y="733336"/>
            <a:ext cx="1857056" cy="3401830"/>
          </a:xfrm>
          <a:prstGeom prst="rect">
            <a:avLst/>
          </a:prstGeom>
          <a:noFill/>
          <a:ln>
            <a:noFill/>
          </a:ln>
        </p:spPr>
      </p:pic>
      <p:pic>
        <p:nvPicPr>
          <p:cNvPr id="676" name="Shape 676"/>
          <p:cNvPicPr preferRelativeResize="0"/>
          <p:nvPr/>
        </p:nvPicPr>
        <p:blipFill>
          <a:blip r:embed="rId4">
            <a:alphaModFix/>
          </a:blip>
          <a:stretch>
            <a:fillRect/>
          </a:stretch>
        </p:blipFill>
        <p:spPr>
          <a:xfrm>
            <a:off x="4743668" y="733329"/>
            <a:ext cx="1857056" cy="3401837"/>
          </a:xfrm>
          <a:prstGeom prst="rect">
            <a:avLst/>
          </a:prstGeom>
          <a:noFill/>
          <a:ln>
            <a:noFill/>
          </a:ln>
        </p:spPr>
      </p:pic>
      <p:pic>
        <p:nvPicPr>
          <p:cNvPr id="677" name="Shape 677"/>
          <p:cNvPicPr preferRelativeResize="0"/>
          <p:nvPr/>
        </p:nvPicPr>
        <p:blipFill>
          <a:blip r:embed="rId5">
            <a:alphaModFix/>
          </a:blip>
          <a:stretch>
            <a:fillRect/>
          </a:stretch>
        </p:blipFill>
        <p:spPr>
          <a:xfrm>
            <a:off x="512750" y="733325"/>
            <a:ext cx="1857056" cy="3401850"/>
          </a:xfrm>
          <a:prstGeom prst="rect">
            <a:avLst/>
          </a:prstGeom>
          <a:noFill/>
          <a:ln>
            <a:noFill/>
          </a:ln>
        </p:spPr>
      </p:pic>
      <p:pic>
        <p:nvPicPr>
          <p:cNvPr id="678" name="Shape 678"/>
          <p:cNvPicPr preferRelativeResize="0"/>
          <p:nvPr/>
        </p:nvPicPr>
        <p:blipFill>
          <a:blip r:embed="rId6">
            <a:alphaModFix/>
          </a:blip>
          <a:stretch>
            <a:fillRect/>
          </a:stretch>
        </p:blipFill>
        <p:spPr>
          <a:xfrm>
            <a:off x="6793171" y="724450"/>
            <a:ext cx="1912569" cy="3401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Shape 683"/>
          <p:cNvSpPr txBox="1"/>
          <p:nvPr/>
        </p:nvSpPr>
        <p:spPr>
          <a:xfrm>
            <a:off x="439525" y="4221750"/>
            <a:ext cx="8280900" cy="7425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a:solidFill>
                  <a:schemeClr val="dk1"/>
                </a:solidFill>
              </a:rPr>
              <a:t>Discounting preferred km rides leads to similar increase in rides within and outside preferred km bucket, which can reduce the burn by XX%</a:t>
            </a:r>
          </a:p>
        </p:txBody>
      </p:sp>
      <p:sp>
        <p:nvSpPr>
          <p:cNvPr id="684" name="Shape 684"/>
          <p:cNvSpPr txBox="1"/>
          <p:nvPr>
            <p:ph type="title"/>
          </p:nvPr>
        </p:nvSpPr>
        <p:spPr>
          <a:xfrm>
            <a:off x="69900" y="64025"/>
            <a:ext cx="8958600" cy="472500"/>
          </a:xfrm>
          <a:prstGeom prst="rect">
            <a:avLst/>
          </a:prstGeom>
        </p:spPr>
        <p:txBody>
          <a:bodyPr anchorCtr="0" anchor="t" bIns="91425" lIns="91425" rIns="91425" wrap="square" tIns="91425">
            <a:noAutofit/>
          </a:bodyPr>
          <a:lstStyle/>
          <a:p>
            <a:pPr lvl="0" rtl="0">
              <a:spcBef>
                <a:spcPts val="0"/>
              </a:spcBef>
              <a:buNone/>
            </a:pPr>
            <a:r>
              <a:rPr lang="en" sz="1800"/>
              <a:t>Do we need to discount all rides or discounting specific rides is enough?</a:t>
            </a:r>
          </a:p>
        </p:txBody>
      </p:sp>
      <p:sp>
        <p:nvSpPr>
          <p:cNvPr id="685" name="Shape 685"/>
          <p:cNvSpPr txBox="1"/>
          <p:nvPr/>
        </p:nvSpPr>
        <p:spPr>
          <a:xfrm>
            <a:off x="189150" y="2722450"/>
            <a:ext cx="8478600" cy="939300"/>
          </a:xfrm>
          <a:prstGeom prst="rect">
            <a:avLst/>
          </a:prstGeom>
          <a:noFill/>
          <a:ln>
            <a:noFill/>
          </a:ln>
        </p:spPr>
        <p:txBody>
          <a:bodyPr anchorCtr="0" anchor="ctr" bIns="91425" lIns="91425" rIns="91425" wrap="square" tIns="91425">
            <a:noAutofit/>
          </a:bodyPr>
          <a:lstStyle/>
          <a:p>
            <a:pPr indent="-317500" lvl="0" marL="457200" rtl="0">
              <a:lnSpc>
                <a:spcPct val="150000"/>
              </a:lnSpc>
              <a:spcBef>
                <a:spcPts val="0"/>
              </a:spcBef>
              <a:spcAft>
                <a:spcPts val="0"/>
              </a:spcAft>
              <a:buSzPts val="1400"/>
              <a:buAutoNum type="arabicPeriod"/>
            </a:pPr>
            <a:r>
              <a:rPr lang="en"/>
              <a:t>Discounting pref km bucket rides only, also leads to increase in rides outside pref km</a:t>
            </a:r>
          </a:p>
          <a:p>
            <a:pPr indent="-317500" lvl="0" marL="457200" rtl="0">
              <a:lnSpc>
                <a:spcPct val="150000"/>
              </a:lnSpc>
              <a:spcBef>
                <a:spcPts val="0"/>
              </a:spcBef>
              <a:buSzPts val="1400"/>
              <a:buAutoNum type="arabicPeriod"/>
            </a:pPr>
            <a:r>
              <a:rPr lang="en"/>
              <a:t>It also leads to increase in overall Blended Rate of the users</a:t>
            </a:r>
          </a:p>
        </p:txBody>
      </p:sp>
      <p:graphicFrame>
        <p:nvGraphicFramePr>
          <p:cNvPr id="686" name="Shape 686"/>
          <p:cNvGraphicFramePr/>
          <p:nvPr/>
        </p:nvGraphicFramePr>
        <p:xfrm>
          <a:off x="340650" y="808775"/>
          <a:ext cx="3000000" cy="3000000"/>
        </p:xfrm>
        <a:graphic>
          <a:graphicData uri="http://schemas.openxmlformats.org/drawingml/2006/table">
            <a:tbl>
              <a:tblPr>
                <a:noFill/>
                <a:tableStyleId>{CF214DF8-9EB9-4027-8DC9-FBF5C9B6CFFA}</a:tableStyleId>
              </a:tblPr>
              <a:tblGrid>
                <a:gridCol w="719950"/>
                <a:gridCol w="719950"/>
                <a:gridCol w="645125"/>
                <a:gridCol w="645125"/>
                <a:gridCol w="645125"/>
                <a:gridCol w="645125"/>
                <a:gridCol w="645125"/>
                <a:gridCol w="645125"/>
                <a:gridCol w="645125"/>
                <a:gridCol w="645125"/>
                <a:gridCol w="645125"/>
                <a:gridCol w="645125"/>
              </a:tblGrid>
              <a:tr h="320025">
                <a:tc>
                  <a:txBody>
                    <a:bodyPr>
                      <a:noAutofit/>
                    </a:bodyPr>
                    <a:lstStyle/>
                    <a:p>
                      <a:pPr lvl="0" rtl="0">
                        <a:spcBef>
                          <a:spcPts val="0"/>
                        </a:spcBef>
                        <a:buNone/>
                      </a:pPr>
                      <a:r>
                        <a:t/>
                      </a:r>
                      <a:endParaRPr sz="1000"/>
                    </a:p>
                  </a:txBody>
                  <a:tcPr marT="19050" marB="19050" marR="28575" marL="28575" anchor="ctr">
                    <a:lnR cap="flat" cmpd="sng" w="9525">
                      <a:solidFill>
                        <a:srgbClr val="000000">
                          <a:alpha val="0"/>
                        </a:srgbClr>
                      </a:solidFill>
                      <a:prstDash val="solid"/>
                      <a:round/>
                      <a:headEnd len="med" w="med" type="none"/>
                      <a:tailEnd len="med" w="med" type="none"/>
                    </a:lnR>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1000"/>
                    </a:p>
                  </a:txBody>
                  <a:tcPr marT="19050" marB="19050" marR="28575" marL="28575" anchor="ctr">
                    <a:lnL cap="flat" cmpd="sng" w="9525">
                      <a:solidFill>
                        <a:srgbClr val="000000">
                          <a:alpha val="0"/>
                        </a:srgbClr>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alpha val="0"/>
                        </a:srgbClr>
                      </a:solidFill>
                      <a:prstDash val="solid"/>
                      <a:round/>
                      <a:headEnd len="med" w="med" type="none"/>
                      <a:tailEnd len="med" w="med" type="none"/>
                    </a:lnT>
                    <a:lnB cap="flat" cmpd="sng" w="9525">
                      <a:solidFill>
                        <a:srgbClr val="000000"/>
                      </a:solidFill>
                      <a:prstDash val="solid"/>
                      <a:round/>
                      <a:headEnd len="med" w="med" type="none"/>
                      <a:tailEnd len="med" w="med" type="none"/>
                    </a:lnB>
                  </a:tcPr>
                </a:tc>
                <a:tc gridSpan="5">
                  <a:txBody>
                    <a:bodyPr>
                      <a:noAutofit/>
                    </a:bodyPr>
                    <a:lstStyle/>
                    <a:p>
                      <a:pPr lvl="0" rtl="0" algn="ctr">
                        <a:lnSpc>
                          <a:spcPct val="115000"/>
                        </a:lnSpc>
                        <a:spcBef>
                          <a:spcPts val="0"/>
                        </a:spcBef>
                        <a:buNone/>
                      </a:pPr>
                      <a:r>
                        <a:rPr b="1" lang="en" sz="1000"/>
                        <a:t>Rides Growth</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hMerge="1"/>
                <a:tc hMerge="1"/>
                <a:tc hMerge="1"/>
                <a:tc hMerge="1"/>
                <a:tc gridSpan="5">
                  <a:txBody>
                    <a:bodyPr>
                      <a:noAutofit/>
                    </a:bodyPr>
                    <a:lstStyle/>
                    <a:p>
                      <a:pPr lvl="0" rtl="0" algn="ctr">
                        <a:lnSpc>
                          <a:spcPct val="115000"/>
                        </a:lnSpc>
                        <a:spcBef>
                          <a:spcPts val="0"/>
                        </a:spcBef>
                        <a:buNone/>
                      </a:pPr>
                      <a:r>
                        <a:rPr b="1" lang="en" sz="1000"/>
                        <a:t>Change in BR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hMerge="1"/>
                <a:tc hMerge="1"/>
                <a:tc hMerge="1"/>
                <a:tc hMerge="1"/>
              </a:tr>
              <a:tr h="254550">
                <a:tc>
                  <a:txBody>
                    <a:bodyPr>
                      <a:noAutofit/>
                    </a:bodyPr>
                    <a:lstStyle/>
                    <a:p>
                      <a:pPr lvl="0" rtl="0">
                        <a:lnSpc>
                          <a:spcPct val="115000"/>
                        </a:lnSpc>
                        <a:spcBef>
                          <a:spcPts val="0"/>
                        </a:spcBef>
                        <a:buNone/>
                      </a:pPr>
                      <a:r>
                        <a:rPr lang="en" sz="1000"/>
                        <a:t>Km-Bucket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nSpc>
                          <a:spcPct val="115000"/>
                        </a:lnSpc>
                        <a:spcBef>
                          <a:spcPts val="0"/>
                        </a:spcBef>
                        <a:buNone/>
                      </a:pPr>
                      <a:r>
                        <a:rPr lang="en" sz="1000"/>
                        <a:t>User Count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(0,5]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(5,10]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(10,15]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(15,Inf]</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Total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(0,5]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(5,10]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(10,15]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(15,Inf]</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Total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54550">
                <a:tc>
                  <a:txBody>
                    <a:bodyPr>
                      <a:noAutofit/>
                    </a:bodyPr>
                    <a:lstStyle/>
                    <a:p>
                      <a:pPr lvl="0" rtl="0" algn="r">
                        <a:lnSpc>
                          <a:spcPct val="115000"/>
                        </a:lnSpc>
                        <a:spcBef>
                          <a:spcPts val="0"/>
                        </a:spcBef>
                        <a:buNone/>
                      </a:pPr>
                      <a:r>
                        <a:rPr lang="en" sz="1000"/>
                        <a:t>(0,5]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1000"/>
                        <a:t>31%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1000"/>
                        <a:t>15%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DF8F2"/>
                    </a:solidFill>
                  </a:tcPr>
                </a:tc>
                <a:tc>
                  <a:txBody>
                    <a:bodyPr>
                      <a:noAutofit/>
                    </a:bodyPr>
                    <a:lstStyle/>
                    <a:p>
                      <a:pPr lvl="0" rtl="0" algn="ctr">
                        <a:lnSpc>
                          <a:spcPct val="115000"/>
                        </a:lnSpc>
                        <a:spcBef>
                          <a:spcPts val="0"/>
                        </a:spcBef>
                        <a:buNone/>
                      </a:pPr>
                      <a:r>
                        <a:rPr lang="en" sz="1000"/>
                        <a:t>11%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F4F3"/>
                    </a:solidFill>
                  </a:tcPr>
                </a:tc>
                <a:tc>
                  <a:txBody>
                    <a:bodyPr>
                      <a:noAutofit/>
                    </a:bodyPr>
                    <a:lstStyle/>
                    <a:p>
                      <a:pPr lvl="0" rtl="0" algn="ctr">
                        <a:lnSpc>
                          <a:spcPct val="115000"/>
                        </a:lnSpc>
                        <a:spcBef>
                          <a:spcPts val="0"/>
                        </a:spcBef>
                        <a:buNone/>
                      </a:pPr>
                      <a:r>
                        <a:rPr lang="en" sz="1000"/>
                        <a:t>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1000"/>
                        <a:t>11%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10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BEDEC"/>
                    </a:solidFill>
                  </a:tcPr>
                </a:tc>
                <a:tc>
                  <a:txBody>
                    <a:bodyPr>
                      <a:noAutofit/>
                    </a:bodyPr>
                    <a:lstStyle/>
                    <a:p>
                      <a:pPr lvl="0" rtl="0" algn="ctr">
                        <a:lnSpc>
                          <a:spcPct val="115000"/>
                        </a:lnSpc>
                        <a:spcBef>
                          <a:spcPts val="0"/>
                        </a:spcBef>
                        <a:buNone/>
                      </a:pPr>
                      <a:r>
                        <a:rPr lang="en" sz="1000"/>
                        <a:t>10%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76C8A0"/>
                    </a:solidFill>
                  </a:tcPr>
                </a:tc>
                <a:tc>
                  <a:txBody>
                    <a:bodyPr>
                      <a:noAutofit/>
                    </a:bodyPr>
                    <a:lstStyle/>
                    <a:p>
                      <a:pPr lvl="0" rtl="0" algn="ctr">
                        <a:lnSpc>
                          <a:spcPct val="115000"/>
                        </a:lnSpc>
                        <a:spcBef>
                          <a:spcPts val="0"/>
                        </a:spcBef>
                        <a:buNone/>
                      </a:pPr>
                      <a:r>
                        <a:rPr lang="en" sz="1000"/>
                        <a:t>-20%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54550">
                <a:tc>
                  <a:txBody>
                    <a:bodyPr>
                      <a:noAutofit/>
                    </a:bodyPr>
                    <a:lstStyle/>
                    <a:p>
                      <a:pPr lvl="0" rtl="0" algn="r">
                        <a:lnSpc>
                          <a:spcPct val="115000"/>
                        </a:lnSpc>
                        <a:spcBef>
                          <a:spcPts val="0"/>
                        </a:spcBef>
                        <a:buNone/>
                      </a:pPr>
                      <a:r>
                        <a:rPr lang="en" sz="1000"/>
                        <a:t>(5,10]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1000"/>
                        <a:t>-6%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1000"/>
                        <a:t>27%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DF8F2"/>
                    </a:solidFill>
                  </a:tcPr>
                </a:tc>
                <a:tc>
                  <a:txBody>
                    <a:bodyPr>
                      <a:noAutofit/>
                    </a:bodyPr>
                    <a:lstStyle/>
                    <a:p>
                      <a:pPr lvl="0" rtl="0" algn="ctr">
                        <a:lnSpc>
                          <a:spcPct val="115000"/>
                        </a:lnSpc>
                        <a:spcBef>
                          <a:spcPts val="0"/>
                        </a:spcBef>
                        <a:buNone/>
                      </a:pPr>
                      <a:r>
                        <a:rPr lang="en" sz="1000"/>
                        <a:t>25%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EFAFA"/>
                    </a:solidFill>
                  </a:tcPr>
                </a:tc>
                <a:tc>
                  <a:txBody>
                    <a:bodyPr>
                      <a:noAutofit/>
                    </a:bodyPr>
                    <a:lstStyle/>
                    <a:p>
                      <a:pPr lvl="0" rtl="0" algn="ctr">
                        <a:lnSpc>
                          <a:spcPct val="115000"/>
                        </a:lnSpc>
                        <a:spcBef>
                          <a:spcPts val="0"/>
                        </a:spcBef>
                        <a:buNone/>
                      </a:pPr>
                      <a:r>
                        <a:rPr lang="en" sz="1000"/>
                        <a:t>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10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1000"/>
                        <a:t>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54550">
                <a:tc>
                  <a:txBody>
                    <a:bodyPr>
                      <a:noAutofit/>
                    </a:bodyPr>
                    <a:lstStyle/>
                    <a:p>
                      <a:pPr lvl="0" rtl="0" algn="r">
                        <a:lnSpc>
                          <a:spcPct val="115000"/>
                        </a:lnSpc>
                        <a:spcBef>
                          <a:spcPts val="0"/>
                        </a:spcBef>
                        <a:buNone/>
                      </a:pPr>
                      <a:r>
                        <a:rPr lang="en" sz="1000"/>
                        <a:t>(10,15]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45%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EFAFA"/>
                    </a:solidFill>
                  </a:tcPr>
                </a:tc>
                <a:tc>
                  <a:txBody>
                    <a:bodyPr>
                      <a:noAutofit/>
                    </a:bodyPr>
                    <a:lstStyle/>
                    <a:p>
                      <a:pPr lvl="0" rtl="0" algn="ctr">
                        <a:lnSpc>
                          <a:spcPct val="115000"/>
                        </a:lnSpc>
                        <a:spcBef>
                          <a:spcPts val="0"/>
                        </a:spcBef>
                        <a:buNone/>
                      </a:pPr>
                      <a:r>
                        <a:rPr lang="en" sz="1000"/>
                        <a:t>52%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1000"/>
                        <a:t>14%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1000"/>
                        <a:t>47%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3F4EC"/>
                    </a:solidFill>
                  </a:tcPr>
                </a:tc>
                <a:tc>
                  <a:txBody>
                    <a:bodyPr>
                      <a:noAutofit/>
                    </a:bodyPr>
                    <a:lstStyle/>
                    <a:p>
                      <a:pPr lvl="0" rtl="0" algn="ctr">
                        <a:lnSpc>
                          <a:spcPct val="115000"/>
                        </a:lnSpc>
                        <a:spcBef>
                          <a:spcPts val="0"/>
                        </a:spcBef>
                        <a:buNone/>
                      </a:pPr>
                      <a:r>
                        <a:rPr lang="en" sz="1000"/>
                        <a:t>24%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0F9F5"/>
                    </a:solidFill>
                  </a:tcPr>
                </a:tc>
                <a:tc>
                  <a:txBody>
                    <a:bodyPr>
                      <a:noAutofit/>
                    </a:bodyPr>
                    <a:lstStyle/>
                    <a:p>
                      <a:pPr lvl="0" rtl="0" algn="ctr">
                        <a:lnSpc>
                          <a:spcPct val="115000"/>
                        </a:lnSpc>
                        <a:spcBef>
                          <a:spcPts val="0"/>
                        </a:spcBef>
                        <a:buNone/>
                      </a:pPr>
                      <a:r>
                        <a:rPr lang="en" sz="1000"/>
                        <a:t>14%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1000"/>
                        <a:t>-10%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1000"/>
                        <a:t>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EFBFB"/>
                    </a:solidFill>
                  </a:tcPr>
                </a:tc>
                <a:tc>
                  <a:txBody>
                    <a:bodyPr>
                      <a:noAutofit/>
                    </a:bodyPr>
                    <a:lstStyle/>
                    <a:p>
                      <a:pPr lvl="0" rtl="0" algn="ctr">
                        <a:lnSpc>
                          <a:spcPct val="115000"/>
                        </a:lnSpc>
                        <a:spcBef>
                          <a:spcPts val="0"/>
                        </a:spcBef>
                        <a:buNone/>
                      </a:pPr>
                      <a:r>
                        <a:rPr lang="en" sz="1000"/>
                        <a:t>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54550">
                <a:tc>
                  <a:txBody>
                    <a:bodyPr>
                      <a:noAutofit/>
                    </a:bodyPr>
                    <a:lstStyle/>
                    <a:p>
                      <a:pPr lvl="0" rtl="0" algn="r">
                        <a:lnSpc>
                          <a:spcPct val="115000"/>
                        </a:lnSpc>
                        <a:spcBef>
                          <a:spcPts val="0"/>
                        </a:spcBef>
                        <a:buNone/>
                      </a:pPr>
                      <a:r>
                        <a:rPr lang="en" sz="1000"/>
                        <a:t>(15,Inf]</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spcBef>
                          <a:spcPts val="0"/>
                        </a:spcBef>
                        <a:buNone/>
                      </a:pPr>
                      <a:r>
                        <a:t/>
                      </a:r>
                      <a:endParaRP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69%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1000"/>
                        <a:t>66%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5EEE2"/>
                    </a:solidFill>
                  </a:tcPr>
                </a:tc>
                <a:tc>
                  <a:txBody>
                    <a:bodyPr>
                      <a:noAutofit/>
                    </a:bodyPr>
                    <a:lstStyle/>
                    <a:p>
                      <a:pPr lvl="0" rtl="0" algn="ctr">
                        <a:lnSpc>
                          <a:spcPct val="115000"/>
                        </a:lnSpc>
                        <a:spcBef>
                          <a:spcPts val="0"/>
                        </a:spcBef>
                        <a:buNone/>
                      </a:pPr>
                      <a:r>
                        <a:rPr lang="en" sz="1000"/>
                        <a:t>64%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F3F2"/>
                    </a:solidFill>
                  </a:tcPr>
                </a:tc>
                <a:tc>
                  <a:txBody>
                    <a:bodyPr>
                      <a:noAutofit/>
                    </a:bodyPr>
                    <a:lstStyle/>
                    <a:p>
                      <a:pPr lvl="0" rtl="0" algn="ctr">
                        <a:lnSpc>
                          <a:spcPct val="115000"/>
                        </a:lnSpc>
                        <a:spcBef>
                          <a:spcPts val="0"/>
                        </a:spcBef>
                        <a:buNone/>
                      </a:pPr>
                      <a:r>
                        <a:rPr lang="en" sz="1000"/>
                        <a:t>54%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1000"/>
                        <a:t>56%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1000"/>
                        <a:t>16%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9BD7B9"/>
                    </a:solidFill>
                  </a:tcPr>
                </a:tc>
                <a:tc>
                  <a:txBody>
                    <a:bodyPr>
                      <a:noAutofit/>
                    </a:bodyPr>
                    <a:lstStyle/>
                    <a:p>
                      <a:pPr lvl="0" rtl="0" algn="ctr">
                        <a:lnSpc>
                          <a:spcPct val="115000"/>
                        </a:lnSpc>
                        <a:spcBef>
                          <a:spcPts val="0"/>
                        </a:spcBef>
                        <a:buNone/>
                      </a:pPr>
                      <a:r>
                        <a:rPr lang="en" sz="1000"/>
                        <a:t>13%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F4F3"/>
                    </a:solidFill>
                  </a:tcPr>
                </a:tc>
                <a:tc>
                  <a:txBody>
                    <a:bodyPr>
                      <a:noAutofit/>
                    </a:bodyPr>
                    <a:lstStyle/>
                    <a:p>
                      <a:pPr lvl="0" rtl="0" algn="ctr">
                        <a:lnSpc>
                          <a:spcPct val="115000"/>
                        </a:lnSpc>
                        <a:spcBef>
                          <a:spcPts val="0"/>
                        </a:spcBef>
                        <a:buNone/>
                      </a:pPr>
                      <a:r>
                        <a:rPr lang="en" sz="1000"/>
                        <a:t>-4%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1000"/>
                        <a:t>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ph type="title"/>
          </p:nvPr>
        </p:nvSpPr>
        <p:spPr>
          <a:xfrm>
            <a:off x="83100" y="64025"/>
            <a:ext cx="8520600" cy="366900"/>
          </a:xfrm>
          <a:prstGeom prst="rect">
            <a:avLst/>
          </a:prstGeom>
        </p:spPr>
        <p:txBody>
          <a:bodyPr anchorCtr="0" anchor="ctr" bIns="91425" lIns="91425" rIns="91425" wrap="square" tIns="91425">
            <a:noAutofit/>
          </a:bodyPr>
          <a:lstStyle/>
          <a:p>
            <a:pPr lvl="0" rtl="0">
              <a:spcBef>
                <a:spcPts val="0"/>
              </a:spcBef>
              <a:buNone/>
            </a:pPr>
            <a:r>
              <a:rPr lang="en" sz="2400"/>
              <a:t>Definition of preference and loyalty of customers</a:t>
            </a:r>
          </a:p>
        </p:txBody>
      </p:sp>
      <p:sp>
        <p:nvSpPr>
          <p:cNvPr id="279" name="Shape 279"/>
          <p:cNvSpPr txBox="1"/>
          <p:nvPr/>
        </p:nvSpPr>
        <p:spPr>
          <a:xfrm>
            <a:off x="235350" y="4712925"/>
            <a:ext cx="8216100" cy="415800"/>
          </a:xfrm>
          <a:prstGeom prst="rect">
            <a:avLst/>
          </a:prstGeom>
          <a:noFill/>
          <a:ln>
            <a:noFill/>
          </a:ln>
        </p:spPr>
        <p:txBody>
          <a:bodyPr anchorCtr="0" anchor="ctr" bIns="91425" lIns="91425" rIns="91425" wrap="square" tIns="91425">
            <a:noAutofit/>
          </a:bodyPr>
          <a:lstStyle/>
          <a:p>
            <a:pPr lvl="0" rtl="0" algn="ctr">
              <a:spcBef>
                <a:spcPts val="0"/>
              </a:spcBef>
              <a:buNone/>
            </a:pPr>
            <a:r>
              <a:rPr lang="en" sz="1200"/>
              <a:t>There is no inflection point in SOW &amp; conversion distribution : 75% SOW &amp; 75% conversion threshold</a:t>
            </a:r>
          </a:p>
        </p:txBody>
      </p:sp>
      <p:pic>
        <p:nvPicPr>
          <p:cNvPr id="280" name="Shape 280"/>
          <p:cNvPicPr preferRelativeResize="0"/>
          <p:nvPr/>
        </p:nvPicPr>
        <p:blipFill rotWithShape="1">
          <a:blip r:embed="rId3">
            <a:alphaModFix/>
          </a:blip>
          <a:srcRect b="6869" l="2208" r="3004" t="10954"/>
          <a:stretch/>
        </p:blipFill>
        <p:spPr>
          <a:xfrm>
            <a:off x="6011775" y="789525"/>
            <a:ext cx="2961324" cy="1701300"/>
          </a:xfrm>
          <a:prstGeom prst="rect">
            <a:avLst/>
          </a:prstGeom>
          <a:noFill/>
          <a:ln>
            <a:noFill/>
          </a:ln>
        </p:spPr>
      </p:pic>
      <p:pic>
        <p:nvPicPr>
          <p:cNvPr id="281" name="Shape 281"/>
          <p:cNvPicPr preferRelativeResize="0"/>
          <p:nvPr/>
        </p:nvPicPr>
        <p:blipFill rotWithShape="1">
          <a:blip r:embed="rId4">
            <a:alphaModFix/>
          </a:blip>
          <a:srcRect b="5514" l="2991" r="2925" t="11311"/>
          <a:stretch/>
        </p:blipFill>
        <p:spPr>
          <a:xfrm>
            <a:off x="6100900" y="2810725"/>
            <a:ext cx="2803251" cy="1701301"/>
          </a:xfrm>
          <a:prstGeom prst="rect">
            <a:avLst/>
          </a:prstGeom>
          <a:noFill/>
          <a:ln>
            <a:noFill/>
          </a:ln>
        </p:spPr>
      </p:pic>
      <p:sp>
        <p:nvSpPr>
          <p:cNvPr id="282" name="Shape 282"/>
          <p:cNvSpPr txBox="1"/>
          <p:nvPr/>
        </p:nvSpPr>
        <p:spPr>
          <a:xfrm>
            <a:off x="6770100" y="4512016"/>
            <a:ext cx="1579500" cy="232800"/>
          </a:xfrm>
          <a:prstGeom prst="rect">
            <a:avLst/>
          </a:prstGeom>
          <a:noFill/>
          <a:ln>
            <a:noFill/>
          </a:ln>
        </p:spPr>
        <p:txBody>
          <a:bodyPr anchorCtr="0" anchor="ctr" bIns="91425" lIns="91425" rIns="91425" wrap="square" tIns="91425">
            <a:noAutofit/>
          </a:bodyPr>
          <a:lstStyle/>
          <a:p>
            <a:pPr lvl="0" rtl="0" algn="ctr">
              <a:spcBef>
                <a:spcPts val="0"/>
              </a:spcBef>
              <a:buNone/>
            </a:pPr>
            <a:r>
              <a:rPr lang="en" sz="1000"/>
              <a:t>Conversion</a:t>
            </a:r>
          </a:p>
        </p:txBody>
      </p:sp>
      <p:sp>
        <p:nvSpPr>
          <p:cNvPr id="283" name="Shape 283"/>
          <p:cNvSpPr txBox="1"/>
          <p:nvPr/>
        </p:nvSpPr>
        <p:spPr>
          <a:xfrm>
            <a:off x="152400" y="625050"/>
            <a:ext cx="5760000" cy="3937800"/>
          </a:xfrm>
          <a:prstGeom prst="rect">
            <a:avLst/>
          </a:prstGeom>
          <a:noFill/>
          <a:ln>
            <a:noFill/>
          </a:ln>
        </p:spPr>
        <p:txBody>
          <a:bodyPr anchorCtr="0" anchor="t" bIns="91425" lIns="91425" rIns="91425" wrap="square" tIns="91425">
            <a:noAutofit/>
          </a:bodyPr>
          <a:lstStyle/>
          <a:p>
            <a:pPr lvl="0" rtl="0">
              <a:lnSpc>
                <a:spcPct val="150000"/>
              </a:lnSpc>
              <a:spcBef>
                <a:spcPts val="0"/>
              </a:spcBef>
              <a:buNone/>
            </a:pPr>
            <a:r>
              <a:rPr lang="en" sz="1200"/>
              <a:t>What kind of customer behaviour indicates </a:t>
            </a:r>
            <a:r>
              <a:rPr b="1" lang="en" sz="1200"/>
              <a:t>preference for Ola</a:t>
            </a:r>
            <a:r>
              <a:rPr lang="en" sz="1200"/>
              <a:t> - </a:t>
            </a:r>
          </a:p>
          <a:p>
            <a:pPr indent="-304800" lvl="0" marL="457200" rtl="0">
              <a:lnSpc>
                <a:spcPct val="150000"/>
              </a:lnSpc>
              <a:spcBef>
                <a:spcPts val="0"/>
              </a:spcBef>
              <a:spcAft>
                <a:spcPts val="0"/>
              </a:spcAft>
              <a:buSzPts val="1200"/>
              <a:buChar char="●"/>
            </a:pPr>
            <a:r>
              <a:rPr lang="en" sz="1200"/>
              <a:t>A customer who gives a significantly high share of wallet</a:t>
            </a:r>
          </a:p>
          <a:p>
            <a:pPr indent="-304800" lvl="0" marL="457200" rtl="0">
              <a:lnSpc>
                <a:spcPct val="150000"/>
              </a:lnSpc>
              <a:spcBef>
                <a:spcPts val="0"/>
              </a:spcBef>
              <a:buSzPts val="1200"/>
              <a:buChar char="●"/>
            </a:pPr>
            <a:r>
              <a:rPr lang="en" sz="1200"/>
              <a:t>A customer who does not window shop</a:t>
            </a:r>
          </a:p>
          <a:p>
            <a:pPr lvl="0" rtl="0">
              <a:lnSpc>
                <a:spcPct val="150000"/>
              </a:lnSpc>
              <a:spcBef>
                <a:spcPts val="0"/>
              </a:spcBef>
              <a:buNone/>
            </a:pPr>
            <a:r>
              <a:rPr lang="en" sz="1200"/>
              <a:t>Mathematically, that translates to</a:t>
            </a:r>
          </a:p>
          <a:p>
            <a:pPr indent="-304800" lvl="0" marL="457200" rtl="0">
              <a:lnSpc>
                <a:spcPct val="150000"/>
              </a:lnSpc>
              <a:spcBef>
                <a:spcPts val="0"/>
              </a:spcBef>
              <a:spcAft>
                <a:spcPts val="0"/>
              </a:spcAft>
              <a:buSzPts val="1200"/>
              <a:buAutoNum type="arabicPeriod"/>
            </a:pPr>
            <a:r>
              <a:rPr lang="en" sz="1200"/>
              <a:t>Share of Wallet (SOW) - Current LTV/ Potential LTV (in last 6 months)</a:t>
            </a:r>
          </a:p>
          <a:p>
            <a:pPr indent="-304800" lvl="0" marL="457200" rtl="0">
              <a:lnSpc>
                <a:spcPct val="150000"/>
              </a:lnSpc>
              <a:spcBef>
                <a:spcPts val="0"/>
              </a:spcBef>
              <a:buSzPts val="1200"/>
              <a:buAutoNum type="arabicPeriod"/>
            </a:pPr>
            <a:r>
              <a:rPr lang="en" sz="1200"/>
              <a:t>Conversion - Ratio of ride now to Booking confirmed </a:t>
            </a:r>
            <a:r>
              <a:rPr lang="en" sz="1200">
                <a:solidFill>
                  <a:schemeClr val="dk1"/>
                </a:solidFill>
              </a:rPr>
              <a:t>(in last 6 months)</a:t>
            </a:r>
          </a:p>
          <a:p>
            <a:pPr lvl="0" rtl="0">
              <a:lnSpc>
                <a:spcPct val="150000"/>
              </a:lnSpc>
              <a:spcBef>
                <a:spcPts val="0"/>
              </a:spcBef>
              <a:buNone/>
            </a:pPr>
            <a:r>
              <a:t/>
            </a:r>
            <a:endParaRPr sz="1200">
              <a:solidFill>
                <a:schemeClr val="dk1"/>
              </a:solidFill>
            </a:endParaRPr>
          </a:p>
          <a:p>
            <a:pPr lvl="0" rtl="0" algn="ctr">
              <a:lnSpc>
                <a:spcPct val="100000"/>
              </a:lnSpc>
              <a:spcBef>
                <a:spcPts val="0"/>
              </a:spcBef>
              <a:buNone/>
            </a:pPr>
            <a:r>
              <a:rPr b="1" lang="en" sz="1200">
                <a:solidFill>
                  <a:schemeClr val="dk1"/>
                </a:solidFill>
              </a:rPr>
              <a:t>A customer who exhibits this behaviour </a:t>
            </a:r>
            <a:r>
              <a:rPr b="1" lang="en" sz="1200" u="sng">
                <a:solidFill>
                  <a:schemeClr val="dk1"/>
                </a:solidFill>
              </a:rPr>
              <a:t>consistently over time</a:t>
            </a:r>
            <a:r>
              <a:rPr b="1" lang="en" sz="1200">
                <a:solidFill>
                  <a:schemeClr val="dk1"/>
                </a:solidFill>
              </a:rPr>
              <a:t>, can be said to be loyal to Ola</a:t>
            </a:r>
          </a:p>
          <a:p>
            <a:pPr lvl="0" rtl="0">
              <a:lnSpc>
                <a:spcPct val="150000"/>
              </a:lnSpc>
              <a:spcBef>
                <a:spcPts val="0"/>
              </a:spcBef>
              <a:buNone/>
            </a:pPr>
            <a:r>
              <a:t/>
            </a:r>
            <a:endParaRPr b="1" sz="1200">
              <a:solidFill>
                <a:schemeClr val="dk1"/>
              </a:solidFill>
            </a:endParaRPr>
          </a:p>
          <a:p>
            <a:pPr lvl="0" rtl="0">
              <a:lnSpc>
                <a:spcPct val="150000"/>
              </a:lnSpc>
              <a:spcBef>
                <a:spcPts val="0"/>
              </a:spcBef>
              <a:buNone/>
            </a:pPr>
            <a:r>
              <a:t/>
            </a:r>
            <a:endParaRPr sz="1200">
              <a:solidFill>
                <a:schemeClr val="dk1"/>
              </a:solidFill>
            </a:endParaRPr>
          </a:p>
          <a:p>
            <a:pPr lvl="0" rtl="0">
              <a:lnSpc>
                <a:spcPct val="150000"/>
              </a:lnSpc>
              <a:spcBef>
                <a:spcPts val="0"/>
              </a:spcBef>
              <a:buNone/>
            </a:pPr>
            <a:r>
              <a:t/>
            </a:r>
            <a:endParaRPr sz="1200">
              <a:solidFill>
                <a:schemeClr val="dk1"/>
              </a:solidFill>
            </a:endParaRPr>
          </a:p>
          <a:p>
            <a:pPr lvl="0" rtl="0">
              <a:lnSpc>
                <a:spcPct val="150000"/>
              </a:lnSpc>
              <a:spcBef>
                <a:spcPts val="0"/>
              </a:spcBef>
              <a:buNone/>
            </a:pPr>
            <a:r>
              <a:rPr lang="en" sz="1000">
                <a:solidFill>
                  <a:schemeClr val="dk1"/>
                </a:solidFill>
              </a:rPr>
              <a:t>Note: Customers with rides &gt; 10 &amp; GMV &gt; 2000 in last 6 months have been considered for tagging</a:t>
            </a:r>
          </a:p>
        </p:txBody>
      </p:sp>
      <p:sp>
        <p:nvSpPr>
          <p:cNvPr id="284" name="Shape 284"/>
          <p:cNvSpPr txBox="1"/>
          <p:nvPr/>
        </p:nvSpPr>
        <p:spPr>
          <a:xfrm>
            <a:off x="6712600" y="2477550"/>
            <a:ext cx="1579500" cy="232800"/>
          </a:xfrm>
          <a:prstGeom prst="rect">
            <a:avLst/>
          </a:prstGeom>
          <a:noFill/>
          <a:ln>
            <a:noFill/>
          </a:ln>
        </p:spPr>
        <p:txBody>
          <a:bodyPr anchorCtr="0" anchor="ctr" bIns="91425" lIns="91425" rIns="91425" wrap="square" tIns="91425">
            <a:noAutofit/>
          </a:bodyPr>
          <a:lstStyle/>
          <a:p>
            <a:pPr lvl="0" rtl="0" algn="ctr">
              <a:spcBef>
                <a:spcPts val="0"/>
              </a:spcBef>
              <a:buNone/>
            </a:pPr>
            <a:r>
              <a:rPr lang="en" sz="1000"/>
              <a:t>SOW Score</a:t>
            </a:r>
          </a:p>
        </p:txBody>
      </p:sp>
      <p:sp>
        <p:nvSpPr>
          <p:cNvPr id="285" name="Shape 285"/>
          <p:cNvSpPr txBox="1"/>
          <p:nvPr/>
        </p:nvSpPr>
        <p:spPr>
          <a:xfrm rot="-5400000">
            <a:off x="5114400" y="1504425"/>
            <a:ext cx="1579500" cy="232800"/>
          </a:xfrm>
          <a:prstGeom prst="rect">
            <a:avLst/>
          </a:prstGeom>
          <a:noFill/>
          <a:ln>
            <a:noFill/>
          </a:ln>
        </p:spPr>
        <p:txBody>
          <a:bodyPr anchorCtr="0" anchor="ctr" bIns="91425" lIns="91425" rIns="91425" wrap="square" tIns="91425">
            <a:noAutofit/>
          </a:bodyPr>
          <a:lstStyle/>
          <a:p>
            <a:pPr lvl="0" rtl="0" algn="ctr">
              <a:spcBef>
                <a:spcPts val="0"/>
              </a:spcBef>
              <a:buNone/>
            </a:pPr>
            <a:r>
              <a:rPr lang="en" sz="1000"/>
              <a:t>%Users</a:t>
            </a:r>
          </a:p>
        </p:txBody>
      </p:sp>
      <p:sp>
        <p:nvSpPr>
          <p:cNvPr id="286" name="Shape 286"/>
          <p:cNvSpPr txBox="1"/>
          <p:nvPr/>
        </p:nvSpPr>
        <p:spPr>
          <a:xfrm rot="-5400000">
            <a:off x="5194750" y="3485475"/>
            <a:ext cx="1579500" cy="232800"/>
          </a:xfrm>
          <a:prstGeom prst="rect">
            <a:avLst/>
          </a:prstGeom>
          <a:noFill/>
          <a:ln>
            <a:noFill/>
          </a:ln>
        </p:spPr>
        <p:txBody>
          <a:bodyPr anchorCtr="0" anchor="ctr" bIns="91425" lIns="91425" rIns="91425" wrap="square" tIns="91425">
            <a:noAutofit/>
          </a:bodyPr>
          <a:lstStyle/>
          <a:p>
            <a:pPr lvl="0" rtl="0" algn="ctr">
              <a:spcBef>
                <a:spcPts val="0"/>
              </a:spcBef>
              <a:buNone/>
            </a:pPr>
            <a:r>
              <a:rPr lang="en" sz="1000"/>
              <a:t>%Users</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Shape 691"/>
          <p:cNvSpPr txBox="1"/>
          <p:nvPr>
            <p:ph type="title"/>
          </p:nvPr>
        </p:nvSpPr>
        <p:spPr>
          <a:xfrm>
            <a:off x="159300" y="64025"/>
            <a:ext cx="8520600" cy="515400"/>
          </a:xfrm>
          <a:prstGeom prst="rect">
            <a:avLst/>
          </a:prstGeom>
        </p:spPr>
        <p:txBody>
          <a:bodyPr anchorCtr="0" anchor="ctr" bIns="91425" lIns="91425" rIns="91425" wrap="square" tIns="91425">
            <a:noAutofit/>
          </a:bodyPr>
          <a:lstStyle/>
          <a:p>
            <a:pPr lvl="0" rtl="0">
              <a:spcBef>
                <a:spcPts val="0"/>
              </a:spcBef>
              <a:buNone/>
            </a:pPr>
            <a:r>
              <a:rPr lang="en" sz="2000"/>
              <a:t>Ola Pass Pilot</a:t>
            </a:r>
          </a:p>
        </p:txBody>
      </p:sp>
      <p:sp>
        <p:nvSpPr>
          <p:cNvPr id="692" name="Shape 692"/>
          <p:cNvSpPr txBox="1"/>
          <p:nvPr/>
        </p:nvSpPr>
        <p:spPr>
          <a:xfrm>
            <a:off x="202950" y="724450"/>
            <a:ext cx="8280900" cy="4021800"/>
          </a:xfrm>
          <a:prstGeom prst="rect">
            <a:avLst/>
          </a:prstGeom>
          <a:noFill/>
          <a:ln>
            <a:noFill/>
          </a:ln>
        </p:spPr>
        <p:txBody>
          <a:bodyPr anchorCtr="0" anchor="t" bIns="91425" lIns="91425" rIns="91425" wrap="square" tIns="91425">
            <a:noAutofit/>
          </a:bodyPr>
          <a:lstStyle/>
          <a:p>
            <a:pPr lvl="0" rtl="0">
              <a:lnSpc>
                <a:spcPct val="150000"/>
              </a:lnSpc>
              <a:spcBef>
                <a:spcPts val="0"/>
              </a:spcBef>
              <a:buNone/>
            </a:pPr>
            <a:r>
              <a:rPr lang="en" sz="1200"/>
              <a:t>Pilot is being run to test following constructs -</a:t>
            </a:r>
          </a:p>
          <a:p>
            <a:pPr indent="-304800" lvl="0" marL="457200" rtl="0">
              <a:lnSpc>
                <a:spcPct val="150000"/>
              </a:lnSpc>
              <a:spcBef>
                <a:spcPts val="0"/>
              </a:spcBef>
              <a:buSzPts val="1200"/>
              <a:buChar char="●"/>
            </a:pPr>
            <a:r>
              <a:rPr lang="en" sz="1200"/>
              <a:t>Giving discount on all rides - User will get benefit on all rides, preferred km bucket as well as outside preferred km bucket</a:t>
            </a:r>
          </a:p>
          <a:p>
            <a:pPr indent="-304800" lvl="0" marL="457200" rtl="0">
              <a:lnSpc>
                <a:spcPct val="150000"/>
              </a:lnSpc>
              <a:spcBef>
                <a:spcPts val="0"/>
              </a:spcBef>
              <a:buSzPts val="1200"/>
              <a:buChar char="●"/>
            </a:pPr>
            <a:r>
              <a:rPr lang="en" sz="1200"/>
              <a:t>Giving discount on rides within the KM range - User will get benefit only on rides for preferred km bucket</a:t>
            </a:r>
          </a:p>
          <a:p>
            <a:pPr lvl="0" rtl="0">
              <a:lnSpc>
                <a:spcPct val="150000"/>
              </a:lnSpc>
              <a:spcBef>
                <a:spcPts val="0"/>
              </a:spcBef>
              <a:buNone/>
            </a:pPr>
            <a:r>
              <a:t/>
            </a:r>
            <a:endParaRPr sz="1200"/>
          </a:p>
          <a:p>
            <a:pPr lvl="0" rtl="0">
              <a:lnSpc>
                <a:spcPct val="150000"/>
              </a:lnSpc>
              <a:spcBef>
                <a:spcPts val="0"/>
              </a:spcBef>
              <a:buNone/>
            </a:pPr>
            <a:r>
              <a:rPr lang="en" sz="1200"/>
              <a:t>On the basis of results from the pilot, we will take a call on which construct to scale</a:t>
            </a:r>
          </a:p>
          <a:p>
            <a:pPr lvl="0" rtl="0">
              <a:lnSpc>
                <a:spcPct val="150000"/>
              </a:lnSpc>
              <a:spcBef>
                <a:spcPts val="0"/>
              </a:spcBef>
              <a:buNone/>
            </a:pPr>
            <a:r>
              <a:t/>
            </a:r>
            <a:endParaRPr sz="1200"/>
          </a:p>
          <a:p>
            <a:pPr lvl="0" rtl="0">
              <a:lnSpc>
                <a:spcPct val="150000"/>
              </a:lnSpc>
              <a:spcBef>
                <a:spcPts val="0"/>
              </a:spcBef>
              <a:buNone/>
            </a:pPr>
            <a:r>
              <a:rPr lang="en" sz="1200"/>
              <a:t>Success metrics for the pilot -</a:t>
            </a:r>
          </a:p>
          <a:p>
            <a:pPr indent="-304800" lvl="0" marL="457200" rtl="0">
              <a:lnSpc>
                <a:spcPct val="150000"/>
              </a:lnSpc>
              <a:spcBef>
                <a:spcPts val="0"/>
              </a:spcBef>
              <a:spcAft>
                <a:spcPts val="0"/>
              </a:spcAft>
              <a:buSzPts val="1200"/>
              <a:buChar char="●"/>
            </a:pPr>
            <a:r>
              <a:rPr lang="en" sz="1200"/>
              <a:t>Purchase rate</a:t>
            </a:r>
          </a:p>
          <a:p>
            <a:pPr indent="-304800" lvl="0" marL="457200" rtl="0">
              <a:lnSpc>
                <a:spcPct val="150000"/>
              </a:lnSpc>
              <a:spcBef>
                <a:spcPts val="0"/>
              </a:spcBef>
              <a:spcAft>
                <a:spcPts val="0"/>
              </a:spcAft>
              <a:buSzPts val="1200"/>
              <a:buChar char="●"/>
            </a:pPr>
            <a:r>
              <a:rPr lang="en" sz="1200"/>
              <a:t>Ride growth of subscribers - Rides in and outside pref km bucket</a:t>
            </a:r>
          </a:p>
          <a:p>
            <a:pPr indent="-304800" lvl="0" marL="457200" rtl="0">
              <a:lnSpc>
                <a:spcPct val="150000"/>
              </a:lnSpc>
              <a:spcBef>
                <a:spcPts val="0"/>
              </a:spcBef>
              <a:spcAft>
                <a:spcPts val="0"/>
              </a:spcAft>
              <a:buSzPts val="1200"/>
              <a:buChar char="●"/>
            </a:pPr>
            <a:r>
              <a:rPr lang="en" sz="1200"/>
              <a:t>Savings per user</a:t>
            </a:r>
          </a:p>
          <a:p>
            <a:pPr indent="-304800" lvl="0" marL="457200" rtl="0">
              <a:lnSpc>
                <a:spcPct val="150000"/>
              </a:lnSpc>
              <a:spcBef>
                <a:spcPts val="0"/>
              </a:spcBef>
              <a:buSzPts val="1200"/>
              <a:buChar char="●"/>
            </a:pPr>
            <a:r>
              <a:rPr lang="en" sz="1200"/>
              <a:t>PnL per user</a:t>
            </a:r>
          </a:p>
          <a:p>
            <a:pPr lvl="0" rtl="0">
              <a:lnSpc>
                <a:spcPct val="150000"/>
              </a:lnSpc>
              <a:spcBef>
                <a:spcPts val="0"/>
              </a:spcBef>
              <a:buNone/>
            </a:pPr>
            <a:r>
              <a:t/>
            </a:r>
            <a:endParaRPr sz="1200"/>
          </a:p>
          <a:p>
            <a:pPr indent="0" lvl="0" marL="0" rtl="0">
              <a:lnSpc>
                <a:spcPct val="150000"/>
              </a:lnSpc>
              <a:spcBef>
                <a:spcPts val="0"/>
              </a:spcBef>
              <a:buNone/>
            </a:pPr>
            <a:r>
              <a:t/>
            </a:r>
            <a:endParaRPr sz="12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6" name="Shape 696"/>
        <p:cNvGrpSpPr/>
        <p:nvPr/>
      </p:nvGrpSpPr>
      <p:grpSpPr>
        <a:xfrm>
          <a:off x="0" y="0"/>
          <a:ext cx="0" cy="0"/>
          <a:chOff x="0" y="0"/>
          <a:chExt cx="0" cy="0"/>
        </a:xfrm>
      </p:grpSpPr>
      <p:sp>
        <p:nvSpPr>
          <p:cNvPr id="697" name="Shape 697"/>
          <p:cNvSpPr txBox="1"/>
          <p:nvPr>
            <p:ph type="title"/>
          </p:nvPr>
        </p:nvSpPr>
        <p:spPr>
          <a:xfrm>
            <a:off x="159300" y="64025"/>
            <a:ext cx="8520600" cy="515400"/>
          </a:xfrm>
          <a:prstGeom prst="rect">
            <a:avLst/>
          </a:prstGeom>
        </p:spPr>
        <p:txBody>
          <a:bodyPr anchorCtr="0" anchor="ctr" bIns="91425" lIns="91425" rIns="91425" wrap="square" tIns="91425">
            <a:noAutofit/>
          </a:bodyPr>
          <a:lstStyle/>
          <a:p>
            <a:pPr lvl="0" rtl="0">
              <a:spcBef>
                <a:spcPts val="0"/>
              </a:spcBef>
              <a:buNone/>
            </a:pPr>
            <a:r>
              <a:rPr lang="en" sz="2000"/>
              <a:t>Ola Pass GTM Plan</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01" name="Shape 701"/>
        <p:cNvGrpSpPr/>
        <p:nvPr/>
      </p:nvGrpSpPr>
      <p:grpSpPr>
        <a:xfrm>
          <a:off x="0" y="0"/>
          <a:ext cx="0" cy="0"/>
          <a:chOff x="0" y="0"/>
          <a:chExt cx="0" cy="0"/>
        </a:xfrm>
      </p:grpSpPr>
      <p:sp>
        <p:nvSpPr>
          <p:cNvPr id="702" name="Shape 702"/>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latin typeface="Roboto"/>
                <a:ea typeface="Roboto"/>
                <a:cs typeface="Roboto"/>
                <a:sym typeface="Roboto"/>
              </a:rPr>
              <a:t>We will shape category mix dynamically to improve the economics</a:t>
            </a:r>
          </a:p>
        </p:txBody>
      </p:sp>
      <p:sp>
        <p:nvSpPr>
          <p:cNvPr id="703" name="Shape 703"/>
          <p:cNvSpPr txBox="1"/>
          <p:nvPr/>
        </p:nvSpPr>
        <p:spPr>
          <a:xfrm>
            <a:off x="213150" y="1492750"/>
            <a:ext cx="8280900" cy="2000100"/>
          </a:xfrm>
          <a:prstGeom prst="rect">
            <a:avLst/>
          </a:prstGeom>
          <a:noFill/>
          <a:ln>
            <a:noFill/>
          </a:ln>
        </p:spPr>
        <p:txBody>
          <a:bodyPr anchorCtr="0" anchor="t" bIns="91425" lIns="91425" rIns="91425" wrap="square" tIns="91425">
            <a:noAutofit/>
          </a:bodyPr>
          <a:lstStyle/>
          <a:p>
            <a:pPr indent="-304800" lvl="0" marL="457200" rtl="0">
              <a:lnSpc>
                <a:spcPct val="115000"/>
              </a:lnSpc>
              <a:spcBef>
                <a:spcPts val="0"/>
              </a:spcBef>
              <a:spcAft>
                <a:spcPts val="0"/>
              </a:spcAft>
              <a:buSzPts val="1200"/>
              <a:buChar char="●"/>
            </a:pPr>
            <a:r>
              <a:rPr lang="en" sz="1200"/>
              <a:t>Intelligent category upsell to increase GMV/ km</a:t>
            </a:r>
          </a:p>
          <a:p>
            <a:pPr indent="-304800" lvl="1" marL="914400" rtl="0">
              <a:lnSpc>
                <a:spcPct val="115000"/>
              </a:lnSpc>
              <a:spcBef>
                <a:spcPts val="0"/>
              </a:spcBef>
              <a:spcAft>
                <a:spcPts val="0"/>
              </a:spcAft>
              <a:buSzPts val="1200"/>
              <a:buChar char="○"/>
            </a:pPr>
            <a:r>
              <a:rPr lang="en" sz="1200"/>
              <a:t>Preferred category on daily commute - to increase stickiness on the platform</a:t>
            </a:r>
          </a:p>
          <a:p>
            <a:pPr indent="-304800" lvl="1" marL="914400" rtl="0">
              <a:lnSpc>
                <a:spcPct val="115000"/>
              </a:lnSpc>
              <a:spcBef>
                <a:spcPts val="0"/>
              </a:spcBef>
              <a:spcAft>
                <a:spcPts val="0"/>
              </a:spcAft>
              <a:buSzPts val="1200"/>
              <a:buChar char="○"/>
            </a:pPr>
            <a:r>
              <a:rPr lang="en" sz="1200"/>
              <a:t>Upsell on leisure rides e.g., during weekend or to non-POI locations (for customers </a:t>
            </a:r>
          </a:p>
          <a:p>
            <a:pPr indent="-304800" lvl="0" marL="457200" rtl="0">
              <a:lnSpc>
                <a:spcPct val="115000"/>
              </a:lnSpc>
              <a:spcBef>
                <a:spcPts val="0"/>
              </a:spcBef>
              <a:buClr>
                <a:schemeClr val="dk1"/>
              </a:buClr>
              <a:buSzPts val="1200"/>
              <a:buChar char="●"/>
            </a:pPr>
            <a:r>
              <a:rPr lang="en" sz="1200">
                <a:solidFill>
                  <a:schemeClr val="dk1"/>
                </a:solidFill>
              </a:rPr>
              <a:t>Intelligent category upsell to reduce the burn</a:t>
            </a:r>
          </a:p>
          <a:p>
            <a:pPr indent="-304800" lvl="1" marL="914400" rtl="0">
              <a:lnSpc>
                <a:spcPct val="115000"/>
              </a:lnSpc>
              <a:spcBef>
                <a:spcPts val="0"/>
              </a:spcBef>
              <a:buClr>
                <a:schemeClr val="dk1"/>
              </a:buClr>
              <a:buSzPts val="1200"/>
              <a:buChar char="○"/>
            </a:pPr>
            <a:r>
              <a:rPr lang="en" sz="1200">
                <a:solidFill>
                  <a:schemeClr val="dk1"/>
                </a:solidFill>
              </a:rPr>
              <a:t>Throttle the availability of preferred category if it is at high peak</a:t>
            </a:r>
          </a:p>
        </p:txBody>
      </p:sp>
      <p:graphicFrame>
        <p:nvGraphicFramePr>
          <p:cNvPr id="704" name="Shape 704"/>
          <p:cNvGraphicFramePr/>
          <p:nvPr/>
        </p:nvGraphicFramePr>
        <p:xfrm>
          <a:off x="1478575" y="2943225"/>
          <a:ext cx="3000000" cy="3000000"/>
        </p:xfrm>
        <a:graphic>
          <a:graphicData uri="http://schemas.openxmlformats.org/drawingml/2006/table">
            <a:tbl>
              <a:tblPr>
                <a:noFill/>
                <a:tableStyleId>{CF214DF8-9EB9-4027-8DC9-FBF5C9B6CFFA}</a:tableStyleId>
              </a:tblPr>
              <a:tblGrid>
                <a:gridCol w="1368650"/>
                <a:gridCol w="466350"/>
                <a:gridCol w="466350"/>
                <a:gridCol w="466350"/>
              </a:tblGrid>
              <a:tr h="251450">
                <a:tc>
                  <a:txBody>
                    <a:bodyPr>
                      <a:noAutofit/>
                    </a:bodyPr>
                    <a:lstStyle/>
                    <a:p>
                      <a:pPr lvl="0" rtl="0">
                        <a:spcBef>
                          <a:spcPts val="0"/>
                        </a:spcBef>
                        <a:buNone/>
                      </a:pPr>
                      <a:r>
                        <a:t/>
                      </a:r>
                      <a:endParaRPr sz="9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Micro</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Mini</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Prime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Current category mix</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78%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Expected Category mix</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70%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graphicFrame>
        <p:nvGraphicFramePr>
          <p:cNvPr id="705" name="Shape 705"/>
          <p:cNvGraphicFramePr/>
          <p:nvPr/>
        </p:nvGraphicFramePr>
        <p:xfrm>
          <a:off x="4800600" y="2971800"/>
          <a:ext cx="3000000" cy="3000000"/>
        </p:xfrm>
        <a:graphic>
          <a:graphicData uri="http://schemas.openxmlformats.org/drawingml/2006/table">
            <a:tbl>
              <a:tblPr>
                <a:noFill/>
                <a:tableStyleId>{CF214DF8-9EB9-4027-8DC9-FBF5C9B6CFFA}</a:tableStyleId>
              </a:tblPr>
              <a:tblGrid>
                <a:gridCol w="904875"/>
                <a:gridCol w="904875"/>
              </a:tblGrid>
              <a:tr h="200025">
                <a:tc>
                  <a:txBody>
                    <a:bodyPr>
                      <a:noAutofit/>
                    </a:bodyPr>
                    <a:lstStyle/>
                    <a:p>
                      <a:pPr lvl="0" rtl="0">
                        <a:spcBef>
                          <a:spcPts val="0"/>
                        </a:spcBef>
                        <a:buNone/>
                      </a:pPr>
                      <a:r>
                        <a:rPr lang="en" sz="900"/>
                        <a:t>Km bucket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Change in PnL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upto 5 km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upto 10 km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upto 15 km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Shape 710"/>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rtl="0">
              <a:spcBef>
                <a:spcPts val="0"/>
              </a:spcBef>
              <a:buNone/>
            </a:pPr>
            <a:r>
              <a:rPr lang="en" sz="2400"/>
              <a:t>Commute (+Leisure) </a:t>
            </a:r>
          </a:p>
          <a:p>
            <a:pPr lvl="0" rtl="0">
              <a:spcBef>
                <a:spcPts val="0"/>
              </a:spcBef>
              <a:buNone/>
            </a:pPr>
            <a:r>
              <a:rPr lang="en" sz="2400"/>
              <a:t>Segment 2(Premium Users)</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Shape 715"/>
          <p:cNvSpPr txBox="1"/>
          <p:nvPr>
            <p:ph type="title"/>
          </p:nvPr>
        </p:nvSpPr>
        <p:spPr>
          <a:xfrm>
            <a:off x="83100" y="140225"/>
            <a:ext cx="8917800" cy="410100"/>
          </a:xfrm>
          <a:prstGeom prst="rect">
            <a:avLst/>
          </a:prstGeom>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rtl="0" algn="l">
              <a:spcBef>
                <a:spcPts val="0"/>
              </a:spcBef>
              <a:buNone/>
            </a:pPr>
            <a:r>
              <a:rPr lang="en" sz="2400"/>
              <a:t>Discovery ETA</a:t>
            </a:r>
            <a:r>
              <a:rPr lang="en" sz="2400"/>
              <a:t> is the most important factor for premium commute segment</a:t>
            </a:r>
          </a:p>
        </p:txBody>
      </p:sp>
      <p:pic>
        <p:nvPicPr>
          <p:cNvPr id="716" name="Shape 716"/>
          <p:cNvPicPr preferRelativeResize="0"/>
          <p:nvPr/>
        </p:nvPicPr>
        <p:blipFill>
          <a:blip r:embed="rId3">
            <a:alphaModFix/>
          </a:blip>
          <a:stretch>
            <a:fillRect/>
          </a:stretch>
        </p:blipFill>
        <p:spPr>
          <a:xfrm>
            <a:off x="152400" y="3217325"/>
            <a:ext cx="8848500" cy="1833850"/>
          </a:xfrm>
          <a:prstGeom prst="rect">
            <a:avLst/>
          </a:prstGeom>
          <a:noFill/>
          <a:ln>
            <a:noFill/>
          </a:ln>
        </p:spPr>
      </p:pic>
      <p:pic>
        <p:nvPicPr>
          <p:cNvPr id="717" name="Shape 717"/>
          <p:cNvPicPr preferRelativeResize="0"/>
          <p:nvPr/>
        </p:nvPicPr>
        <p:blipFill>
          <a:blip r:embed="rId4">
            <a:alphaModFix/>
          </a:blip>
          <a:stretch>
            <a:fillRect/>
          </a:stretch>
        </p:blipFill>
        <p:spPr>
          <a:xfrm>
            <a:off x="152400" y="778925"/>
            <a:ext cx="8848501" cy="2362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Shape 722"/>
          <p:cNvSpPr txBox="1"/>
          <p:nvPr>
            <p:ph idx="1" type="body"/>
          </p:nvPr>
        </p:nvSpPr>
        <p:spPr>
          <a:xfrm>
            <a:off x="7313975" y="676350"/>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Peak Multiplier - PM&gt; 1.2 leads to disengagement</a:t>
            </a:r>
          </a:p>
        </p:txBody>
      </p:sp>
      <p:sp>
        <p:nvSpPr>
          <p:cNvPr id="723" name="Shape 723"/>
          <p:cNvSpPr txBox="1"/>
          <p:nvPr>
            <p:ph idx="1" type="body"/>
          </p:nvPr>
        </p:nvSpPr>
        <p:spPr>
          <a:xfrm>
            <a:off x="2652950" y="2921613"/>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Discovery ETA beyond 3 minutes leads to drastic fall in engagement</a:t>
            </a:r>
          </a:p>
        </p:txBody>
      </p:sp>
      <p:sp>
        <p:nvSpPr>
          <p:cNvPr id="724" name="Shape 724"/>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a:t>
            </a:r>
          </a:p>
        </p:txBody>
      </p:sp>
      <p:sp>
        <p:nvSpPr>
          <p:cNvPr id="725" name="Shape 725"/>
          <p:cNvSpPr txBox="1"/>
          <p:nvPr>
            <p:ph idx="1" type="body"/>
          </p:nvPr>
        </p:nvSpPr>
        <p:spPr>
          <a:xfrm>
            <a:off x="2665775" y="752550"/>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rgbClr val="000000"/>
                </a:solidFill>
              </a:rPr>
              <a:t>Availability &lt; 90% leads to demand fluctuation &amp; disengagement</a:t>
            </a:r>
          </a:p>
        </p:txBody>
      </p:sp>
      <p:sp>
        <p:nvSpPr>
          <p:cNvPr id="726" name="Shape 726"/>
          <p:cNvSpPr txBox="1"/>
          <p:nvPr>
            <p:ph idx="1" type="body"/>
          </p:nvPr>
        </p:nvSpPr>
        <p:spPr>
          <a:xfrm>
            <a:off x="7313975" y="2905575"/>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DDD &gt; 10% leads to fluctuation in engagement</a:t>
            </a:r>
          </a:p>
        </p:txBody>
      </p:sp>
      <p:pic>
        <p:nvPicPr>
          <p:cNvPr id="727" name="Shape 727"/>
          <p:cNvPicPr preferRelativeResize="0"/>
          <p:nvPr/>
        </p:nvPicPr>
        <p:blipFill rotWithShape="1">
          <a:blip r:embed="rId3">
            <a:alphaModFix/>
          </a:blip>
          <a:srcRect b="47385" l="0" r="74318" t="3973"/>
          <a:stretch/>
        </p:blipFill>
        <p:spPr>
          <a:xfrm>
            <a:off x="521825" y="725925"/>
            <a:ext cx="1902524" cy="1967100"/>
          </a:xfrm>
          <a:prstGeom prst="rect">
            <a:avLst/>
          </a:prstGeom>
          <a:noFill/>
          <a:ln>
            <a:noFill/>
          </a:ln>
        </p:spPr>
      </p:pic>
      <p:pic>
        <p:nvPicPr>
          <p:cNvPr id="728" name="Shape 728"/>
          <p:cNvPicPr preferRelativeResize="0"/>
          <p:nvPr/>
        </p:nvPicPr>
        <p:blipFill rotWithShape="1">
          <a:blip r:embed="rId3">
            <a:alphaModFix/>
          </a:blip>
          <a:srcRect b="47385" l="25222" r="50177" t="3973"/>
          <a:stretch/>
        </p:blipFill>
        <p:spPr>
          <a:xfrm>
            <a:off x="5033925" y="656525"/>
            <a:ext cx="1902524" cy="2006775"/>
          </a:xfrm>
          <a:prstGeom prst="rect">
            <a:avLst/>
          </a:prstGeom>
          <a:noFill/>
          <a:ln>
            <a:noFill/>
          </a:ln>
        </p:spPr>
      </p:pic>
      <p:pic>
        <p:nvPicPr>
          <p:cNvPr id="729" name="Shape 729"/>
          <p:cNvPicPr preferRelativeResize="0"/>
          <p:nvPr/>
        </p:nvPicPr>
        <p:blipFill rotWithShape="1">
          <a:blip r:embed="rId3">
            <a:alphaModFix/>
          </a:blip>
          <a:srcRect b="47385" l="50493" r="24907" t="3973"/>
          <a:stretch/>
        </p:blipFill>
        <p:spPr>
          <a:xfrm>
            <a:off x="521825" y="2872650"/>
            <a:ext cx="1902524" cy="1967100"/>
          </a:xfrm>
          <a:prstGeom prst="rect">
            <a:avLst/>
          </a:prstGeom>
          <a:noFill/>
          <a:ln>
            <a:noFill/>
          </a:ln>
        </p:spPr>
      </p:pic>
      <p:pic>
        <p:nvPicPr>
          <p:cNvPr id="730" name="Shape 730"/>
          <p:cNvPicPr preferRelativeResize="0"/>
          <p:nvPr/>
        </p:nvPicPr>
        <p:blipFill rotWithShape="1">
          <a:blip r:embed="rId3">
            <a:alphaModFix/>
          </a:blip>
          <a:srcRect b="47385" l="75399" r="0" t="3973"/>
          <a:stretch/>
        </p:blipFill>
        <p:spPr>
          <a:xfrm>
            <a:off x="5024600" y="2834750"/>
            <a:ext cx="1902524" cy="1967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Shape 735"/>
          <p:cNvSpPr txBox="1"/>
          <p:nvPr>
            <p:ph idx="1" type="body"/>
          </p:nvPr>
        </p:nvSpPr>
        <p:spPr>
          <a:xfrm>
            <a:off x="7161575" y="676350"/>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Delay (ATA - Booking ETA) beyond 3 minutes leads to high level of dis-engagement</a:t>
            </a:r>
          </a:p>
        </p:txBody>
      </p:sp>
      <p:sp>
        <p:nvSpPr>
          <p:cNvPr id="736" name="Shape 736"/>
          <p:cNvSpPr txBox="1"/>
          <p:nvPr>
            <p:ph idx="1" type="body"/>
          </p:nvPr>
        </p:nvSpPr>
        <p:spPr>
          <a:xfrm>
            <a:off x="2424350" y="2997823"/>
            <a:ext cx="1744500" cy="17274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BR&gt; 8 and &gt;35 leads to decline in true demand &amp; disengagement</a:t>
            </a:r>
            <a:br>
              <a:rPr lang="en" sz="1200">
                <a:solidFill>
                  <a:schemeClr val="dk1"/>
                </a:solidFill>
              </a:rPr>
            </a:br>
            <a:r>
              <a:rPr lang="en" sz="1200">
                <a:solidFill>
                  <a:schemeClr val="dk1"/>
                </a:solidFill>
              </a:rPr>
              <a:t>(Inconclusive)</a:t>
            </a:r>
          </a:p>
        </p:txBody>
      </p:sp>
      <p:sp>
        <p:nvSpPr>
          <p:cNvPr id="737" name="Shape 737"/>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a:t>
            </a:r>
          </a:p>
        </p:txBody>
      </p:sp>
      <p:sp>
        <p:nvSpPr>
          <p:cNvPr id="738" name="Shape 738"/>
          <p:cNvSpPr txBox="1"/>
          <p:nvPr>
            <p:ph idx="1" type="body"/>
          </p:nvPr>
        </p:nvSpPr>
        <p:spPr>
          <a:xfrm>
            <a:off x="2437175" y="698250"/>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Stock out &gt; 10% leads to disengagement</a:t>
            </a:r>
          </a:p>
        </p:txBody>
      </p:sp>
      <p:sp>
        <p:nvSpPr>
          <p:cNvPr id="739" name="Shape 739"/>
          <p:cNvSpPr txBox="1"/>
          <p:nvPr>
            <p:ph idx="1" type="body"/>
          </p:nvPr>
        </p:nvSpPr>
        <p:spPr>
          <a:xfrm>
            <a:off x="7161575" y="2905575"/>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Trust factor (ETA booking - Discovery ETA) &gt; 2 and &gt;12 mins mins leads to high level of disengagement</a:t>
            </a:r>
            <a:br>
              <a:rPr lang="en" sz="1200">
                <a:solidFill>
                  <a:schemeClr val="dk1"/>
                </a:solidFill>
              </a:rPr>
            </a:br>
            <a:r>
              <a:rPr lang="en" sz="1200">
                <a:solidFill>
                  <a:schemeClr val="dk1"/>
                </a:solidFill>
              </a:rPr>
              <a:t>(Inconclusive)</a:t>
            </a:r>
          </a:p>
        </p:txBody>
      </p:sp>
      <p:pic>
        <p:nvPicPr>
          <p:cNvPr id="740" name="Shape 740"/>
          <p:cNvPicPr preferRelativeResize="0"/>
          <p:nvPr/>
        </p:nvPicPr>
        <p:blipFill rotWithShape="1">
          <a:blip r:embed="rId3">
            <a:alphaModFix/>
          </a:blip>
          <a:srcRect b="0" l="0" r="74430" t="52226"/>
          <a:stretch/>
        </p:blipFill>
        <p:spPr>
          <a:xfrm>
            <a:off x="435700" y="698250"/>
            <a:ext cx="1988649" cy="1997175"/>
          </a:xfrm>
          <a:prstGeom prst="rect">
            <a:avLst/>
          </a:prstGeom>
          <a:noFill/>
          <a:ln>
            <a:noFill/>
          </a:ln>
        </p:spPr>
      </p:pic>
      <p:pic>
        <p:nvPicPr>
          <p:cNvPr id="741" name="Shape 741"/>
          <p:cNvPicPr preferRelativeResize="0"/>
          <p:nvPr/>
        </p:nvPicPr>
        <p:blipFill rotWithShape="1">
          <a:blip r:embed="rId3">
            <a:alphaModFix/>
          </a:blip>
          <a:srcRect b="0" l="25526" r="49534" t="52226"/>
          <a:stretch/>
        </p:blipFill>
        <p:spPr>
          <a:xfrm>
            <a:off x="435700" y="2921625"/>
            <a:ext cx="1988649" cy="2010225"/>
          </a:xfrm>
          <a:prstGeom prst="rect">
            <a:avLst/>
          </a:prstGeom>
          <a:noFill/>
          <a:ln>
            <a:noFill/>
          </a:ln>
        </p:spPr>
      </p:pic>
      <p:pic>
        <p:nvPicPr>
          <p:cNvPr id="742" name="Shape 742"/>
          <p:cNvPicPr preferRelativeResize="0"/>
          <p:nvPr/>
        </p:nvPicPr>
        <p:blipFill rotWithShape="1">
          <a:blip r:embed="rId3">
            <a:alphaModFix/>
          </a:blip>
          <a:srcRect b="0" l="50109" r="24951" t="52226"/>
          <a:stretch/>
        </p:blipFill>
        <p:spPr>
          <a:xfrm>
            <a:off x="4905901" y="614825"/>
            <a:ext cx="1988649" cy="2010225"/>
          </a:xfrm>
          <a:prstGeom prst="rect">
            <a:avLst/>
          </a:prstGeom>
          <a:noFill/>
          <a:ln>
            <a:noFill/>
          </a:ln>
        </p:spPr>
      </p:pic>
      <p:pic>
        <p:nvPicPr>
          <p:cNvPr id="743" name="Shape 743"/>
          <p:cNvPicPr preferRelativeResize="0"/>
          <p:nvPr/>
        </p:nvPicPr>
        <p:blipFill rotWithShape="1">
          <a:blip r:embed="rId3">
            <a:alphaModFix/>
          </a:blip>
          <a:srcRect b="0" l="75061" r="0" t="52226"/>
          <a:stretch/>
        </p:blipFill>
        <p:spPr>
          <a:xfrm>
            <a:off x="4963999" y="2921625"/>
            <a:ext cx="1988649" cy="20102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Shape 748"/>
          <p:cNvSpPr txBox="1"/>
          <p:nvPr>
            <p:ph type="title"/>
          </p:nvPr>
        </p:nvSpPr>
        <p:spPr>
          <a:xfrm>
            <a:off x="83100" y="140225"/>
            <a:ext cx="8917800" cy="655500"/>
          </a:xfrm>
          <a:prstGeom prst="rect">
            <a:avLst/>
          </a:prstGeom>
        </p:spPr>
        <p:txBody>
          <a:bodyPr anchorCtr="0" anchor="ctr" bIns="91425" lIns="91425" rIns="91425" wrap="square" tIns="91425">
            <a:noAutofit/>
          </a:bodyPr>
          <a:lstStyle/>
          <a:p>
            <a:pPr lvl="0" rtl="0">
              <a:spcBef>
                <a:spcPts val="0"/>
              </a:spcBef>
              <a:buNone/>
            </a:pPr>
            <a:r>
              <a:rPr lang="en" sz="2400"/>
              <a:t>Commute Premium segment is very sensitive to discovery ETA and delay &amp; has very less tolerance for DDD</a:t>
            </a:r>
          </a:p>
        </p:txBody>
      </p:sp>
      <p:graphicFrame>
        <p:nvGraphicFramePr>
          <p:cNvPr id="749" name="Shape 749"/>
          <p:cNvGraphicFramePr/>
          <p:nvPr/>
        </p:nvGraphicFramePr>
        <p:xfrm>
          <a:off x="266700" y="1120375"/>
          <a:ext cx="3000000" cy="3000000"/>
        </p:xfrm>
        <a:graphic>
          <a:graphicData uri="http://schemas.openxmlformats.org/drawingml/2006/table">
            <a:tbl>
              <a:tblPr>
                <a:noFill/>
                <a:tableStyleId>{48737297-9C99-489F-A898-F8D5AF59E813}</a:tableStyleId>
              </a:tblPr>
              <a:tblGrid>
                <a:gridCol w="1387275"/>
                <a:gridCol w="1720950"/>
                <a:gridCol w="1849925"/>
                <a:gridCol w="1849925"/>
                <a:gridCol w="1849925"/>
              </a:tblGrid>
              <a:tr h="521425">
                <a:tc>
                  <a:txBody>
                    <a:bodyPr>
                      <a:noAutofit/>
                    </a:bodyPr>
                    <a:lstStyle/>
                    <a:p>
                      <a:pPr lvl="0" rtl="0">
                        <a:spcBef>
                          <a:spcPts val="0"/>
                        </a:spcBef>
                        <a:buNone/>
                      </a:pPr>
                      <a:r>
                        <a:rPr b="1" lang="en" sz="1200"/>
                        <a:t>Category</a:t>
                      </a:r>
                    </a:p>
                  </a:txBody>
                  <a:tcPr marT="91425" marB="91425" marR="91425" marL="91425" anchor="ctr"/>
                </a:tc>
                <a:tc>
                  <a:txBody>
                    <a:bodyPr>
                      <a:noAutofit/>
                    </a:bodyPr>
                    <a:lstStyle/>
                    <a:p>
                      <a:pPr lvl="0" rtl="0">
                        <a:spcBef>
                          <a:spcPts val="0"/>
                        </a:spcBef>
                        <a:buNone/>
                      </a:pPr>
                      <a:r>
                        <a:rPr b="1" lang="en" sz="1200"/>
                        <a:t>Metric</a:t>
                      </a:r>
                    </a:p>
                  </a:txBody>
                  <a:tcPr marT="91425" marB="91425" marR="91425" marL="91425" anchor="ctr"/>
                </a:tc>
                <a:tc>
                  <a:txBody>
                    <a:bodyPr>
                      <a:noAutofit/>
                    </a:bodyPr>
                    <a:lstStyle/>
                    <a:p>
                      <a:pPr lvl="0" rtl="0">
                        <a:spcBef>
                          <a:spcPts val="0"/>
                        </a:spcBef>
                        <a:buNone/>
                      </a:pPr>
                      <a:r>
                        <a:rPr b="1" lang="en" sz="1200"/>
                        <a:t>Minimum SLA threshold</a:t>
                      </a:r>
                    </a:p>
                  </a:txBody>
                  <a:tcPr marT="91425" marB="91425" marR="91425" marL="91425" anchor="ctr"/>
                </a:tc>
                <a:tc>
                  <a:txBody>
                    <a:bodyPr>
                      <a:noAutofit/>
                    </a:bodyPr>
                    <a:lstStyle/>
                    <a:p>
                      <a:pPr lvl="0" rtl="0">
                        <a:spcBef>
                          <a:spcPts val="0"/>
                        </a:spcBef>
                        <a:buNone/>
                      </a:pPr>
                      <a:r>
                        <a:rPr b="1" lang="en" sz="1200"/>
                        <a:t>Minimum SLA threshold (platform)</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b="1" lang="en" sz="1200"/>
                        <a:t>Desired gap in service level (vs. platform)</a:t>
                      </a:r>
                    </a:p>
                  </a:txBody>
                  <a:tcPr marT="91425" marB="91425" marR="91425" marL="91425" anchor="ctr"/>
                </a:tc>
              </a:tr>
              <a:tr h="396200">
                <a:tc rowSpan="3">
                  <a:txBody>
                    <a:bodyPr>
                      <a:noAutofit/>
                    </a:bodyPr>
                    <a:lstStyle/>
                    <a:p>
                      <a:pPr lvl="0" rtl="0">
                        <a:spcBef>
                          <a:spcPts val="0"/>
                        </a:spcBef>
                        <a:buNone/>
                      </a:pPr>
                      <a:r>
                        <a:rPr lang="en" sz="1200"/>
                        <a:t>Availability</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Availability</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&gt;90%</a:t>
                      </a:r>
                    </a:p>
                  </a:txBody>
                  <a:tcPr marT="91425" marB="91425" marR="91425" marL="91425" anchor="ctr">
                    <a:lnR cap="flat" cmpd="sng" w="9525">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&gt;87%</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+3</a:t>
                      </a:r>
                      <a:r>
                        <a:rPr lang="en" sz="1200"/>
                        <a:t>%</a:t>
                      </a:r>
                    </a:p>
                  </a:txBody>
                  <a:tcPr marT="91425" marB="91425" marR="91425" marL="91425" anchor="ctr">
                    <a:lnL cap="flat" cmpd="sng" w="9525">
                      <a:solidFill>
                        <a:srgbClr val="9E9E9E"/>
                      </a:solidFill>
                      <a:prstDash val="solid"/>
                      <a:round/>
                      <a:headEnd len="med" w="med" type="none"/>
                      <a:tailEnd len="med" w="med" type="none"/>
                    </a:lnL>
                    <a:lnB cap="flat" cmpd="sng" w="9525">
                      <a:solidFill>
                        <a:srgbClr val="9E9E9E"/>
                      </a:solidFill>
                      <a:prstDash val="solid"/>
                      <a:round/>
                      <a:headEnd len="med" w="med" type="none"/>
                      <a:tailEnd len="med" w="med" type="none"/>
                    </a:lnB>
                  </a:tcPr>
                </a:tc>
              </a:tr>
              <a:tr h="396200">
                <a:tc vMerge="1"/>
                <a:tc>
                  <a:txBody>
                    <a:bodyPr>
                      <a:noAutofit/>
                    </a:bodyPr>
                    <a:lstStyle/>
                    <a:p>
                      <a:pPr lvl="0" rtl="0">
                        <a:spcBef>
                          <a:spcPts val="0"/>
                        </a:spcBef>
                        <a:buNone/>
                      </a:pPr>
                      <a:r>
                        <a:rPr lang="en" sz="1200"/>
                        <a:t>DDD</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&lt;5%</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&lt;15% &amp; &lt; 80%</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Highly Sensitive</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r>
              <a:tr h="396200">
                <a:tc vMerge="1"/>
                <a:tc>
                  <a:txBody>
                    <a:bodyPr>
                      <a:noAutofit/>
                    </a:bodyPr>
                    <a:lstStyle/>
                    <a:p>
                      <a:pPr lvl="0" rtl="0">
                        <a:spcBef>
                          <a:spcPts val="0"/>
                        </a:spcBef>
                        <a:buNone/>
                      </a:pPr>
                      <a:r>
                        <a:rPr lang="en" sz="1200"/>
                        <a:t>Stockout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&lt;10%</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&lt;13%</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-3%</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521425">
                <a:tc>
                  <a:txBody>
                    <a:bodyPr>
                      <a:noAutofit/>
                    </a:bodyPr>
                    <a:lstStyle/>
                    <a:p>
                      <a:pPr lvl="0" rtl="0">
                        <a:spcBef>
                          <a:spcPts val="0"/>
                        </a:spcBef>
                        <a:buNone/>
                      </a:pPr>
                      <a:r>
                        <a:rPr lang="en" sz="1200"/>
                        <a:t>Quality of availability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Discovery ETA</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&lt;3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&lt;5 minutes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+2</a:t>
                      </a:r>
                      <a:r>
                        <a:rPr lang="en" sz="1200"/>
                        <a:t>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96200">
                <a:tc rowSpan="2">
                  <a:txBody>
                    <a:bodyPr>
                      <a:noAutofit/>
                    </a:bodyPr>
                    <a:lstStyle/>
                    <a:p>
                      <a:pPr lvl="0" rtl="0">
                        <a:spcBef>
                          <a:spcPts val="0"/>
                        </a:spcBef>
                        <a:buNone/>
                      </a:pPr>
                      <a:r>
                        <a:rPr lang="en" sz="1200"/>
                        <a:t>Pricing</a:t>
                      </a:r>
                    </a:p>
                  </a:txBody>
                  <a:tcPr marT="91425" marB="91425" marR="91425" marL="91425" anchor="ct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Peak multiplier</a:t>
                      </a:r>
                    </a:p>
                  </a:txBody>
                  <a:tcPr marT="91425" marB="91425" marR="91425" marL="91425" anchor="ctr">
                    <a:lnT cap="flat" cmpd="sng" w="9525">
                      <a:solidFill>
                        <a:srgbClr val="9E9E9E"/>
                      </a:solidFill>
                      <a:prstDash val="solid"/>
                      <a:round/>
                      <a:headEnd len="med" w="med" type="none"/>
                      <a:tailEnd len="med" w="med" type="none"/>
                    </a:lnT>
                  </a:tcPr>
                </a:tc>
                <a:tc>
                  <a:txBody>
                    <a:bodyPr>
                      <a:noAutofit/>
                    </a:bodyPr>
                    <a:lstStyle/>
                    <a:p>
                      <a:pPr lvl="0" rtl="0">
                        <a:spcBef>
                          <a:spcPts val="0"/>
                        </a:spcBef>
                        <a:buNone/>
                      </a:pPr>
                      <a:r>
                        <a:rPr lang="en" sz="1200"/>
                        <a:t>&lt;1.2</a:t>
                      </a:r>
                    </a:p>
                  </a:txBody>
                  <a:tcPr marT="91425" marB="91425" marR="91425" marL="91425" anchor="ctr">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tcPr>
                </a:tc>
                <a:tc>
                  <a:txBody>
                    <a:bodyPr>
                      <a:noAutofit/>
                    </a:bodyPr>
                    <a:lstStyle/>
                    <a:p>
                      <a:pPr lvl="0" rtl="0">
                        <a:spcBef>
                          <a:spcPts val="0"/>
                        </a:spcBef>
                        <a:buNone/>
                      </a:pPr>
                      <a:r>
                        <a:rPr lang="en" sz="1200"/>
                        <a:t>&lt;1.2</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T cap="flat" cmpd="sng" w="9525">
                      <a:solidFill>
                        <a:srgbClr val="9E9E9E"/>
                      </a:solidFill>
                      <a:prstDash val="solid"/>
                      <a:round/>
                      <a:headEnd len="med" w="med" type="none"/>
                      <a:tailEnd len="med" w="med" type="none"/>
                    </a:lnT>
                  </a:tcPr>
                </a:tc>
              </a:tr>
              <a:tr h="396200">
                <a:tc vMerge="1"/>
                <a:tc>
                  <a:txBody>
                    <a:bodyPr>
                      <a:noAutofit/>
                    </a:bodyPr>
                    <a:lstStyle/>
                    <a:p>
                      <a:pPr lvl="0" rtl="0">
                        <a:spcBef>
                          <a:spcPts val="0"/>
                        </a:spcBef>
                        <a:buNone/>
                      </a:pPr>
                      <a:r>
                        <a:rPr lang="en" sz="1200"/>
                        <a:t>Blended rate</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&lt;8 &amp; &lt;35</a:t>
                      </a:r>
                    </a:p>
                  </a:txBody>
                  <a:tcPr marT="91425" marB="91425" marR="91425" marL="91425" anchor="ctr">
                    <a:lnR cap="flat" cmpd="sng" w="9525">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&lt;10 &amp; &lt;27</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B cap="flat" cmpd="sng" w="9525">
                      <a:solidFill>
                        <a:srgbClr val="9E9E9E"/>
                      </a:solidFill>
                      <a:prstDash val="solid"/>
                      <a:round/>
                      <a:headEnd len="med" w="med" type="none"/>
                      <a:tailEnd len="med" w="med" type="none"/>
                    </a:lnB>
                  </a:tcPr>
                </a:tc>
              </a:tr>
              <a:tr h="396200">
                <a:tc rowSpan="2">
                  <a:txBody>
                    <a:bodyPr>
                      <a:noAutofit/>
                    </a:bodyPr>
                    <a:lstStyle/>
                    <a:p>
                      <a:pPr lvl="0" rtl="0">
                        <a:spcBef>
                          <a:spcPts val="0"/>
                        </a:spcBef>
                        <a:buNone/>
                      </a:pPr>
                      <a:r>
                        <a:rPr lang="en" sz="1200"/>
                        <a:t>Reliability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Delay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&lt;3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&lt;3 mins &amp; &lt; 8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96200">
                <a:tc vMerge="1"/>
                <a:tc>
                  <a:txBody>
                    <a:bodyPr>
                      <a:noAutofit/>
                    </a:bodyPr>
                    <a:lstStyle/>
                    <a:p>
                      <a:pPr lvl="0" rtl="0">
                        <a:spcBef>
                          <a:spcPts val="0"/>
                        </a:spcBef>
                        <a:buNone/>
                      </a:pPr>
                      <a:r>
                        <a:rPr lang="en" sz="1200"/>
                        <a:t>Trust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solidFill>
                            <a:schemeClr val="dk1"/>
                          </a:solidFill>
                        </a:rPr>
                        <a:t>&lt;2 mins and &lt;12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&lt;5 minutes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-3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Shape 754"/>
          <p:cNvSpPr txBox="1"/>
          <p:nvPr/>
        </p:nvSpPr>
        <p:spPr>
          <a:xfrm>
            <a:off x="439525" y="4415550"/>
            <a:ext cx="8280900" cy="4725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a:solidFill>
                  <a:schemeClr val="dk1"/>
                </a:solidFill>
              </a:rPr>
              <a:t>Select</a:t>
            </a:r>
            <a:r>
              <a:rPr b="1" lang="en">
                <a:solidFill>
                  <a:schemeClr val="dk1"/>
                </a:solidFill>
              </a:rPr>
              <a:t> is appealing to premium Segment having Prime as a pref cat but it’s </a:t>
            </a:r>
            <a:r>
              <a:rPr b="1" lang="en">
                <a:solidFill>
                  <a:schemeClr val="dk1"/>
                </a:solidFill>
              </a:rPr>
              <a:t>penetration</a:t>
            </a:r>
            <a:r>
              <a:rPr b="1" lang="en">
                <a:solidFill>
                  <a:schemeClr val="dk1"/>
                </a:solidFill>
              </a:rPr>
              <a:t> is still less than of Share Pass for customers without Ola-preference</a:t>
            </a:r>
          </a:p>
        </p:txBody>
      </p:sp>
      <p:sp>
        <p:nvSpPr>
          <p:cNvPr id="755" name="Shape 755"/>
          <p:cNvSpPr txBox="1"/>
          <p:nvPr>
            <p:ph type="title"/>
          </p:nvPr>
        </p:nvSpPr>
        <p:spPr>
          <a:xfrm>
            <a:off x="69900" y="-12175"/>
            <a:ext cx="8958600" cy="621900"/>
          </a:xfrm>
          <a:prstGeom prst="rect">
            <a:avLst/>
          </a:prstGeom>
        </p:spPr>
        <p:txBody>
          <a:bodyPr anchorCtr="0" anchor="t" bIns="91425" lIns="91425" rIns="91425" wrap="square" tIns="91425">
            <a:noAutofit/>
          </a:bodyPr>
          <a:lstStyle/>
          <a:p>
            <a:pPr lvl="0">
              <a:spcBef>
                <a:spcPts val="0"/>
              </a:spcBef>
              <a:buNone/>
            </a:pPr>
            <a:r>
              <a:rPr lang="en" sz="1800"/>
              <a:t>Select has reasonable appeal (27% penetration) to Prime users who prefer Ola</a:t>
            </a:r>
          </a:p>
          <a:p>
            <a:pPr lvl="0" rtl="0">
              <a:spcBef>
                <a:spcPts val="0"/>
              </a:spcBef>
              <a:buNone/>
            </a:pPr>
            <a:r>
              <a:t/>
            </a:r>
            <a:endParaRPr sz="1800"/>
          </a:p>
        </p:txBody>
      </p:sp>
      <p:graphicFrame>
        <p:nvGraphicFramePr>
          <p:cNvPr id="756" name="Shape 756"/>
          <p:cNvGraphicFramePr/>
          <p:nvPr/>
        </p:nvGraphicFramePr>
        <p:xfrm>
          <a:off x="1295400" y="685800"/>
          <a:ext cx="3000000" cy="3000000"/>
        </p:xfrm>
        <a:graphic>
          <a:graphicData uri="http://schemas.openxmlformats.org/drawingml/2006/table">
            <a:tbl>
              <a:tblPr>
                <a:noFill/>
                <a:tableStyleId>{CF214DF8-9EB9-4027-8DC9-FBF5C9B6CFFA}</a:tableStyleId>
              </a:tblPr>
              <a:tblGrid>
                <a:gridCol w="1075475"/>
                <a:gridCol w="1075475"/>
                <a:gridCol w="1075475"/>
                <a:gridCol w="1075475"/>
                <a:gridCol w="1075475"/>
                <a:gridCol w="1075475"/>
                <a:gridCol w="1075475"/>
              </a:tblGrid>
              <a:tr h="290825">
                <a:tc>
                  <a:txBody>
                    <a:bodyPr>
                      <a:noAutofit/>
                    </a:bodyPr>
                    <a:lstStyle/>
                    <a:p>
                      <a:pPr lvl="0" rtl="0" algn="ctr">
                        <a:spcBef>
                          <a:spcPts val="0"/>
                        </a:spcBef>
                        <a:buNone/>
                      </a:pPr>
                      <a:r>
                        <a:rPr lang="en" sz="1000"/>
                        <a:t>Pref Cat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BR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Clr>
                          <a:schemeClr val="dk1"/>
                        </a:buClr>
                        <a:buSzPts val="1100"/>
                        <a:buFont typeface="Arial"/>
                        <a:buNone/>
                      </a:pPr>
                      <a:r>
                        <a:rPr lang="en" sz="1000">
                          <a:solidFill>
                            <a:schemeClr val="dk1"/>
                          </a:solidFill>
                        </a:rPr>
                        <a:t>Rides/ user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%Select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%Share Pass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31325">
                <a:tc>
                  <a:txBody>
                    <a:bodyPr>
                      <a:noAutofit/>
                    </a:bodyPr>
                    <a:lstStyle/>
                    <a:p>
                      <a:pPr lvl="0" rtl="0" algn="r">
                        <a:lnSpc>
                          <a:spcPct val="115000"/>
                        </a:lnSpc>
                        <a:spcBef>
                          <a:spcPts val="0"/>
                        </a:spcBef>
                        <a:buNone/>
                      </a:pPr>
                      <a:r>
                        <a:rPr lang="en" sz="1000"/>
                        <a:t>Auto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274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21.2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21.1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85.4%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4.7%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0.7%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Micro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6,067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22.6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16.4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Mini</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8,075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22.7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14.7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Prime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8,147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22.5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16.9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27.2%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6D7A8"/>
                    </a:solidFill>
                  </a:tcPr>
                </a:tc>
                <a:tc>
                  <a:txBody>
                    <a:bodyPr>
                      <a:noAutofit/>
                    </a:bodyPr>
                    <a:lstStyle/>
                    <a:p>
                      <a:pPr lvl="0" rtl="0" algn="ctr">
                        <a:lnSpc>
                          <a:spcPct val="115000"/>
                        </a:lnSpc>
                        <a:spcBef>
                          <a:spcPts val="0"/>
                        </a:spcBef>
                        <a:buNone/>
                      </a:pPr>
                      <a:r>
                        <a:rPr lang="en" sz="1000"/>
                        <a:t>1.6%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Share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314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23.5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16.1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5.7%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bl>
          </a:graphicData>
        </a:graphic>
      </p:graphicFrame>
      <p:graphicFrame>
        <p:nvGraphicFramePr>
          <p:cNvPr id="757" name="Shape 757"/>
          <p:cNvGraphicFramePr/>
          <p:nvPr/>
        </p:nvGraphicFramePr>
        <p:xfrm>
          <a:off x="1295400" y="2438400"/>
          <a:ext cx="3000000" cy="3000000"/>
        </p:xfrm>
        <a:graphic>
          <a:graphicData uri="http://schemas.openxmlformats.org/drawingml/2006/table">
            <a:tbl>
              <a:tblPr>
                <a:noFill/>
                <a:tableStyleId>{CF214DF8-9EB9-4027-8DC9-FBF5C9B6CFFA}</a:tableStyleId>
              </a:tblPr>
              <a:tblGrid>
                <a:gridCol w="1075475"/>
                <a:gridCol w="1075475"/>
                <a:gridCol w="1075475"/>
                <a:gridCol w="1075475"/>
                <a:gridCol w="1075475"/>
                <a:gridCol w="1075475"/>
                <a:gridCol w="1075475"/>
              </a:tblGrid>
              <a:tr h="290800">
                <a:tc>
                  <a:txBody>
                    <a:bodyPr>
                      <a:noAutofit/>
                    </a:bodyPr>
                    <a:lstStyle/>
                    <a:p>
                      <a:pPr lvl="0" rtl="0" algn="ctr">
                        <a:spcBef>
                          <a:spcPts val="0"/>
                        </a:spcBef>
                        <a:buClr>
                          <a:schemeClr val="dk1"/>
                        </a:buClr>
                        <a:buSzPts val="1100"/>
                        <a:buFont typeface="Arial"/>
                        <a:buNone/>
                      </a:pPr>
                      <a:r>
                        <a:rPr lang="en" sz="1000">
                          <a:solidFill>
                            <a:schemeClr val="dk1"/>
                          </a:solidFill>
                        </a:rPr>
                        <a:t>Pref Cat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BR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Clr>
                          <a:schemeClr val="dk1"/>
                        </a:buClr>
                        <a:buSzPts val="1100"/>
                        <a:buFont typeface="Arial"/>
                        <a:buNone/>
                      </a:pPr>
                      <a:r>
                        <a:rPr lang="en" sz="1000">
                          <a:solidFill>
                            <a:schemeClr val="dk1"/>
                          </a:solidFill>
                        </a:rPr>
                        <a:t>Rides/ user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%Select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%Share Pass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31325">
                <a:tc>
                  <a:txBody>
                    <a:bodyPr>
                      <a:noAutofit/>
                    </a:bodyPr>
                    <a:lstStyle/>
                    <a:p>
                      <a:pPr lvl="0" rtl="0" algn="r">
                        <a:lnSpc>
                          <a:spcPct val="115000"/>
                        </a:lnSpc>
                        <a:spcBef>
                          <a:spcPts val="0"/>
                        </a:spcBef>
                        <a:buNone/>
                      </a:pPr>
                      <a:r>
                        <a:rPr lang="en" sz="1000"/>
                        <a:t>Auto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1,470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20.2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10.4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40.3%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0.8%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Micro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23,343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22.5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7.7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45.0%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Mini</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30,599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22.7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7.0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44.9%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Prime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30,873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22.6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7.9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45.2%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15.6%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1000"/>
                        <a:t>1.5%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Share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1,208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22.1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9.0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40.7%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9.1%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bl>
          </a:graphicData>
        </a:graphic>
      </p:graphicFrame>
      <p:sp>
        <p:nvSpPr>
          <p:cNvPr id="758" name="Shape 758"/>
          <p:cNvSpPr txBox="1"/>
          <p:nvPr/>
        </p:nvSpPr>
        <p:spPr>
          <a:xfrm>
            <a:off x="84525" y="1054825"/>
            <a:ext cx="1080300" cy="525300"/>
          </a:xfrm>
          <a:prstGeom prst="rect">
            <a:avLst/>
          </a:prstGeom>
          <a:noFill/>
          <a:ln>
            <a:noFill/>
          </a:ln>
        </p:spPr>
        <p:txBody>
          <a:bodyPr anchorCtr="0" anchor="t" bIns="91425" lIns="91425" rIns="91425" wrap="square" tIns="91425">
            <a:noAutofit/>
          </a:bodyPr>
          <a:lstStyle/>
          <a:p>
            <a:pPr lvl="0" rtl="0">
              <a:spcBef>
                <a:spcPts val="0"/>
              </a:spcBef>
              <a:buNone/>
            </a:pPr>
            <a:r>
              <a:rPr lang="en"/>
              <a:t>Prefer-Ola</a:t>
            </a:r>
          </a:p>
        </p:txBody>
      </p:sp>
      <p:sp>
        <p:nvSpPr>
          <p:cNvPr id="759" name="Shape 759"/>
          <p:cNvSpPr txBox="1"/>
          <p:nvPr/>
        </p:nvSpPr>
        <p:spPr>
          <a:xfrm>
            <a:off x="84525" y="2807425"/>
            <a:ext cx="1080300" cy="525300"/>
          </a:xfrm>
          <a:prstGeom prst="rect">
            <a:avLst/>
          </a:prstGeom>
          <a:noFill/>
          <a:ln>
            <a:noFill/>
          </a:ln>
        </p:spPr>
        <p:txBody>
          <a:bodyPr anchorCtr="0" anchor="t" bIns="91425" lIns="91425" rIns="91425" wrap="square" tIns="91425">
            <a:noAutofit/>
          </a:bodyPr>
          <a:lstStyle/>
          <a:p>
            <a:pPr lvl="0" rtl="0">
              <a:spcBef>
                <a:spcPts val="0"/>
              </a:spcBef>
              <a:buNone/>
            </a:pPr>
            <a:r>
              <a:rPr lang="en"/>
              <a:t>No preference</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Shape 764"/>
          <p:cNvSpPr txBox="1"/>
          <p:nvPr/>
        </p:nvSpPr>
        <p:spPr>
          <a:xfrm>
            <a:off x="189150" y="3663675"/>
            <a:ext cx="8478600" cy="575400"/>
          </a:xfrm>
          <a:prstGeom prst="rect">
            <a:avLst/>
          </a:prstGeom>
          <a:noFill/>
          <a:ln>
            <a:noFill/>
          </a:ln>
        </p:spPr>
        <p:txBody>
          <a:bodyPr anchorCtr="0" anchor="ctr" bIns="91425" lIns="91425" rIns="91425" wrap="square" tIns="91425">
            <a:noAutofit/>
          </a:bodyPr>
          <a:lstStyle/>
          <a:p>
            <a:pPr indent="-317500" lvl="0" marL="457200" rtl="0">
              <a:spcBef>
                <a:spcPts val="0"/>
              </a:spcBef>
              <a:spcAft>
                <a:spcPts val="0"/>
              </a:spcAft>
              <a:buSzPts val="1400"/>
              <a:buChar char="●"/>
            </a:pPr>
            <a:r>
              <a:rPr lang="en"/>
              <a:t>Select </a:t>
            </a:r>
            <a:r>
              <a:rPr lang="en"/>
              <a:t>subscription</a:t>
            </a:r>
            <a:r>
              <a:rPr lang="en"/>
              <a:t> leads to increase in rides across all contexts</a:t>
            </a:r>
          </a:p>
          <a:p>
            <a:pPr indent="-317500" lvl="0" marL="457200" rtl="0">
              <a:spcBef>
                <a:spcPts val="0"/>
              </a:spcBef>
              <a:buSzPts val="1400"/>
              <a:buChar char="●"/>
            </a:pPr>
            <a:r>
              <a:rPr lang="en"/>
              <a:t>Blended rate remains same across all use cases</a:t>
            </a:r>
          </a:p>
          <a:p>
            <a:pPr lvl="0" rtl="0">
              <a:spcBef>
                <a:spcPts val="0"/>
              </a:spcBef>
              <a:buNone/>
            </a:pPr>
            <a:r>
              <a:t/>
            </a:r>
            <a:endParaRPr/>
          </a:p>
        </p:txBody>
      </p:sp>
      <p:sp>
        <p:nvSpPr>
          <p:cNvPr id="765" name="Shape 765"/>
          <p:cNvSpPr txBox="1"/>
          <p:nvPr/>
        </p:nvSpPr>
        <p:spPr>
          <a:xfrm>
            <a:off x="439525" y="4221750"/>
            <a:ext cx="8280900" cy="7425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a:solidFill>
                  <a:schemeClr val="dk1"/>
                </a:solidFill>
              </a:rPr>
              <a:t>Subscription program like Select is working well for Premium Prime users, however the PnL is negative ~150/month</a:t>
            </a:r>
          </a:p>
        </p:txBody>
      </p:sp>
      <p:sp>
        <p:nvSpPr>
          <p:cNvPr id="766" name="Shape 766"/>
          <p:cNvSpPr txBox="1"/>
          <p:nvPr>
            <p:ph type="title"/>
          </p:nvPr>
        </p:nvSpPr>
        <p:spPr>
          <a:xfrm>
            <a:off x="69900" y="64025"/>
            <a:ext cx="8958600" cy="472500"/>
          </a:xfrm>
          <a:prstGeom prst="rect">
            <a:avLst/>
          </a:prstGeom>
        </p:spPr>
        <p:txBody>
          <a:bodyPr anchorCtr="0" anchor="t" bIns="91425" lIns="91425" rIns="91425" wrap="square" tIns="91425">
            <a:noAutofit/>
          </a:bodyPr>
          <a:lstStyle/>
          <a:p>
            <a:pPr lvl="0" rtl="0">
              <a:spcBef>
                <a:spcPts val="0"/>
              </a:spcBef>
              <a:buNone/>
            </a:pPr>
            <a:r>
              <a:rPr lang="en" sz="1800"/>
              <a:t>Select subscription leads to increase in rides across all use cases, however PnL is negative</a:t>
            </a:r>
          </a:p>
        </p:txBody>
      </p:sp>
      <p:graphicFrame>
        <p:nvGraphicFramePr>
          <p:cNvPr id="767" name="Shape 767"/>
          <p:cNvGraphicFramePr/>
          <p:nvPr/>
        </p:nvGraphicFramePr>
        <p:xfrm>
          <a:off x="189150" y="781100"/>
          <a:ext cx="3000000" cy="3000000"/>
        </p:xfrm>
        <a:graphic>
          <a:graphicData uri="http://schemas.openxmlformats.org/drawingml/2006/table">
            <a:tbl>
              <a:tblPr>
                <a:noFill/>
                <a:tableStyleId>{CF214DF8-9EB9-4027-8DC9-FBF5C9B6CFFA}</a:tableStyleId>
              </a:tblPr>
              <a:tblGrid>
                <a:gridCol w="1329475"/>
                <a:gridCol w="1072150"/>
                <a:gridCol w="1072150"/>
                <a:gridCol w="1072150"/>
              </a:tblGrid>
              <a:tr h="251550">
                <a:tc>
                  <a:txBody>
                    <a:bodyPr>
                      <a:noAutofit/>
                    </a:bodyPr>
                    <a:lstStyle/>
                    <a:p>
                      <a:pPr lvl="0" rtl="0" algn="ctr">
                        <a:lnSpc>
                          <a:spcPct val="115000"/>
                        </a:lnSpc>
                        <a:spcBef>
                          <a:spcPts val="0"/>
                        </a:spcBef>
                        <a:buNone/>
                      </a:pPr>
                      <a:r>
                        <a:rPr lang="en" sz="1000"/>
                        <a:t>Use Case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Pre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Post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%Change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51550">
                <a:tc>
                  <a:txBody>
                    <a:bodyPr>
                      <a:noAutofit/>
                    </a:bodyPr>
                    <a:lstStyle/>
                    <a:p>
                      <a:pPr lvl="0" rtl="0">
                        <a:lnSpc>
                          <a:spcPct val="115000"/>
                        </a:lnSpc>
                        <a:spcBef>
                          <a:spcPts val="0"/>
                        </a:spcBef>
                        <a:buNone/>
                      </a:pPr>
                      <a:r>
                        <a:rPr lang="en" sz="1000"/>
                        <a:t>Commute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51550">
                <a:tc>
                  <a:txBody>
                    <a:bodyPr>
                      <a:noAutofit/>
                    </a:bodyPr>
                    <a:lstStyle/>
                    <a:p>
                      <a:pPr lvl="0" rtl="0">
                        <a:lnSpc>
                          <a:spcPct val="115000"/>
                        </a:lnSpc>
                        <a:spcBef>
                          <a:spcPts val="0"/>
                        </a:spcBef>
                        <a:buNone/>
                      </a:pPr>
                      <a:r>
                        <a:rPr lang="en" sz="1000"/>
                        <a:t>To Airport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101%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51550">
                <a:tc>
                  <a:txBody>
                    <a:bodyPr>
                      <a:noAutofit/>
                    </a:bodyPr>
                    <a:lstStyle/>
                    <a:p>
                      <a:pPr lvl="0" rtl="0">
                        <a:lnSpc>
                          <a:spcPct val="115000"/>
                        </a:lnSpc>
                        <a:spcBef>
                          <a:spcPts val="0"/>
                        </a:spcBef>
                        <a:buNone/>
                      </a:pPr>
                      <a:r>
                        <a:rPr lang="en" sz="1000"/>
                        <a:t>From Airport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104%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51550">
                <a:tc>
                  <a:txBody>
                    <a:bodyPr>
                      <a:noAutofit/>
                    </a:bodyPr>
                    <a:lstStyle/>
                    <a:p>
                      <a:pPr lvl="0" rtl="0">
                        <a:lnSpc>
                          <a:spcPct val="115000"/>
                        </a:lnSpc>
                        <a:spcBef>
                          <a:spcPts val="0"/>
                        </a:spcBef>
                        <a:buNone/>
                      </a:pPr>
                      <a:r>
                        <a:rPr lang="en" sz="1000"/>
                        <a:t>Leisure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51550">
                <a:tc>
                  <a:txBody>
                    <a:bodyPr>
                      <a:noAutofit/>
                    </a:bodyPr>
                    <a:lstStyle/>
                    <a:p>
                      <a:pPr lvl="0" rtl="0">
                        <a:lnSpc>
                          <a:spcPct val="115000"/>
                        </a:lnSpc>
                        <a:spcBef>
                          <a:spcPts val="0"/>
                        </a:spcBef>
                        <a:buNone/>
                      </a:pPr>
                      <a:r>
                        <a:rPr lang="en" sz="1000"/>
                        <a:t>Total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9.8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16.2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graphicFrame>
        <p:nvGraphicFramePr>
          <p:cNvPr id="768" name="Shape 768"/>
          <p:cNvGraphicFramePr/>
          <p:nvPr/>
        </p:nvGraphicFramePr>
        <p:xfrm>
          <a:off x="4823750" y="781100"/>
          <a:ext cx="3000000" cy="3000000"/>
        </p:xfrm>
        <a:graphic>
          <a:graphicData uri="http://schemas.openxmlformats.org/drawingml/2006/table">
            <a:tbl>
              <a:tblPr>
                <a:noFill/>
                <a:tableStyleId>{CF214DF8-9EB9-4027-8DC9-FBF5C9B6CFFA}</a:tableStyleId>
              </a:tblPr>
              <a:tblGrid>
                <a:gridCol w="1229700"/>
                <a:gridCol w="991675"/>
                <a:gridCol w="991675"/>
                <a:gridCol w="991675"/>
              </a:tblGrid>
              <a:tr h="251550">
                <a:tc>
                  <a:txBody>
                    <a:bodyPr>
                      <a:noAutofit/>
                    </a:bodyPr>
                    <a:lstStyle/>
                    <a:p>
                      <a:pPr lvl="0" rtl="0" algn="ctr">
                        <a:lnSpc>
                          <a:spcPct val="115000"/>
                        </a:lnSpc>
                        <a:spcBef>
                          <a:spcPts val="0"/>
                        </a:spcBef>
                        <a:buNone/>
                      </a:pPr>
                      <a:r>
                        <a:rPr lang="en" sz="1000"/>
                        <a:t>Use Case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Pre BR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Post BR</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%Change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51550">
                <a:tc>
                  <a:txBody>
                    <a:bodyPr>
                      <a:noAutofit/>
                    </a:bodyPr>
                    <a:lstStyle/>
                    <a:p>
                      <a:pPr lvl="0" rtl="0">
                        <a:lnSpc>
                          <a:spcPct val="115000"/>
                        </a:lnSpc>
                        <a:spcBef>
                          <a:spcPts val="0"/>
                        </a:spcBef>
                        <a:buNone/>
                      </a:pPr>
                      <a:r>
                        <a:rPr lang="en" sz="1000"/>
                        <a:t>Commute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18.00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18.05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0.27%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51550">
                <a:tc>
                  <a:txBody>
                    <a:bodyPr>
                      <a:noAutofit/>
                    </a:bodyPr>
                    <a:lstStyle/>
                    <a:p>
                      <a:pPr lvl="0" rtl="0">
                        <a:lnSpc>
                          <a:spcPct val="115000"/>
                        </a:lnSpc>
                        <a:spcBef>
                          <a:spcPts val="0"/>
                        </a:spcBef>
                        <a:buNone/>
                      </a:pPr>
                      <a:r>
                        <a:rPr lang="en" sz="1000"/>
                        <a:t>To Airport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19.40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19.13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-1.41%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51550">
                <a:tc>
                  <a:txBody>
                    <a:bodyPr>
                      <a:noAutofit/>
                    </a:bodyPr>
                    <a:lstStyle/>
                    <a:p>
                      <a:pPr lvl="0" rtl="0">
                        <a:lnSpc>
                          <a:spcPct val="115000"/>
                        </a:lnSpc>
                        <a:spcBef>
                          <a:spcPts val="0"/>
                        </a:spcBef>
                        <a:buNone/>
                      </a:pPr>
                      <a:r>
                        <a:rPr lang="en" sz="1000"/>
                        <a:t>From Airport</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20.25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19.68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-2.79%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51550">
                <a:tc>
                  <a:txBody>
                    <a:bodyPr>
                      <a:noAutofit/>
                    </a:bodyPr>
                    <a:lstStyle/>
                    <a:p>
                      <a:pPr lvl="0" rtl="0">
                        <a:lnSpc>
                          <a:spcPct val="115000"/>
                        </a:lnSpc>
                        <a:spcBef>
                          <a:spcPts val="0"/>
                        </a:spcBef>
                        <a:buNone/>
                      </a:pPr>
                      <a:r>
                        <a:rPr lang="en" sz="1000"/>
                        <a:t>Leisure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18.41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18.34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-0.35%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51550">
                <a:tc>
                  <a:txBody>
                    <a:bodyPr>
                      <a:noAutofit/>
                    </a:bodyPr>
                    <a:lstStyle/>
                    <a:p>
                      <a:pPr lvl="0" rtl="0">
                        <a:lnSpc>
                          <a:spcPct val="115000"/>
                        </a:lnSpc>
                        <a:spcBef>
                          <a:spcPts val="0"/>
                        </a:spcBef>
                        <a:buNone/>
                      </a:pPr>
                      <a:r>
                        <a:rPr lang="en" sz="1000"/>
                        <a:t>Total Rides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18.49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18.44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-0.26%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graphicFrame>
        <p:nvGraphicFramePr>
          <p:cNvPr id="769" name="Shape 769"/>
          <p:cNvGraphicFramePr/>
          <p:nvPr/>
        </p:nvGraphicFramePr>
        <p:xfrm>
          <a:off x="585788" y="2585375"/>
          <a:ext cx="3000000" cy="3000000"/>
        </p:xfrm>
        <a:graphic>
          <a:graphicData uri="http://schemas.openxmlformats.org/drawingml/2006/table">
            <a:tbl>
              <a:tblPr>
                <a:noFill/>
                <a:tableStyleId>{CF214DF8-9EB9-4027-8DC9-FBF5C9B6CFFA}</a:tableStyleId>
              </a:tblPr>
              <a:tblGrid>
                <a:gridCol w="948350"/>
                <a:gridCol w="821250"/>
                <a:gridCol w="743025"/>
                <a:gridCol w="743025"/>
                <a:gridCol w="743025"/>
                <a:gridCol w="743025"/>
                <a:gridCol w="743025"/>
                <a:gridCol w="743025"/>
                <a:gridCol w="743025"/>
                <a:gridCol w="743025"/>
              </a:tblGrid>
              <a:tr h="237700">
                <a:tc gridSpan="10">
                  <a:txBody>
                    <a:bodyPr>
                      <a:noAutofit/>
                    </a:bodyPr>
                    <a:lstStyle/>
                    <a:p>
                      <a:pPr lvl="0" rtl="0" algn="ctr">
                        <a:lnSpc>
                          <a:spcPct val="115000"/>
                        </a:lnSpc>
                        <a:spcBef>
                          <a:spcPts val="0"/>
                        </a:spcBef>
                        <a:buNone/>
                      </a:pPr>
                      <a:r>
                        <a:rPr b="1" lang="en" sz="1000"/>
                        <a:t>City-Wise PnL/Month</a:t>
                      </a:r>
                    </a:p>
                  </a:txBody>
                  <a:tcPr marT="19050" marB="19050" marR="28575" marL="28575" anchor="ctr">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hMerge="1"/>
                <a:tc hMerge="1"/>
                <a:tc hMerge="1"/>
                <a:tc hMerge="1"/>
                <a:tc hMerge="1"/>
                <a:tc hMerge="1"/>
                <a:tc hMerge="1"/>
                <a:tc hMerge="1"/>
                <a:tc hMerge="1"/>
              </a:tr>
              <a:tr h="237700">
                <a:tc>
                  <a:txBody>
                    <a:bodyPr>
                      <a:noAutofit/>
                    </a:bodyPr>
                    <a:lstStyle/>
                    <a:p>
                      <a:pPr lvl="0" rtl="0" algn="ctr">
                        <a:lnSpc>
                          <a:spcPct val="115000"/>
                        </a:lnSpc>
                        <a:spcBef>
                          <a:spcPts val="0"/>
                        </a:spcBef>
                        <a:buNone/>
                      </a:pPr>
                      <a:r>
                        <a:rPr b="1" lang="en" sz="1000"/>
                        <a:t>User Type</a:t>
                      </a:r>
                    </a:p>
                  </a:txBody>
                  <a:tcPr marT="19050" marB="19050" marR="28575" marL="28575" anchor="ctr">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b="1" lang="en" sz="1000"/>
                        <a:t>B</a:t>
                      </a:r>
                      <a:r>
                        <a:rPr b="1" lang="en" sz="1000"/>
                        <a:t>angalore</a:t>
                      </a:r>
                    </a:p>
                  </a:txBody>
                  <a:tcPr marT="19050" marB="19050" marR="28575" marL="28575" anchor="ctr">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b="1" lang="en" sz="1000"/>
                        <a:t>C</a:t>
                      </a:r>
                      <a:r>
                        <a:rPr b="1" lang="en" sz="1000"/>
                        <a:t>hennai</a:t>
                      </a:r>
                    </a:p>
                  </a:txBody>
                  <a:tcPr marT="19050" marB="19050" marR="28575" marL="28575" anchor="ctr">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b="1" lang="en" sz="1000"/>
                        <a:t>D</a:t>
                      </a:r>
                      <a:r>
                        <a:rPr b="1" lang="en" sz="1000"/>
                        <a:t>elhi</a:t>
                      </a:r>
                    </a:p>
                  </a:txBody>
                  <a:tcPr marT="19050" marB="19050" marR="28575" marL="28575" anchor="ctr">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b="1" lang="en" sz="1000"/>
                        <a:t>H</a:t>
                      </a:r>
                      <a:r>
                        <a:rPr b="1" lang="en" sz="1000"/>
                        <a:t>yderabad</a:t>
                      </a:r>
                    </a:p>
                  </a:txBody>
                  <a:tcPr marT="19050" marB="19050" marR="28575" marL="28575" anchor="ctr">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b="1" lang="en" sz="1000"/>
                        <a:t>K</a:t>
                      </a:r>
                      <a:r>
                        <a:rPr b="1" lang="en" sz="1000"/>
                        <a:t>olkata</a:t>
                      </a:r>
                    </a:p>
                  </a:txBody>
                  <a:tcPr marT="19050" marB="19050" marR="28575" marL="28575" anchor="ctr">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b="1" lang="en" sz="1000"/>
                        <a:t>M</a:t>
                      </a:r>
                      <a:r>
                        <a:rPr b="1" lang="en" sz="1000"/>
                        <a:t>umbai</a:t>
                      </a:r>
                    </a:p>
                  </a:txBody>
                  <a:tcPr marT="19050" marB="19050" marR="28575" marL="28575" anchor="ctr">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b="1" lang="en" sz="1000"/>
                        <a:t>P</a:t>
                      </a:r>
                      <a:r>
                        <a:rPr b="1" lang="en" sz="1000"/>
                        <a:t>une</a:t>
                      </a:r>
                    </a:p>
                  </a:txBody>
                  <a:tcPr marT="19050" marB="19050" marR="28575" marL="28575" anchor="ctr">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b="1" lang="en" sz="1000"/>
                        <a:t>O</a:t>
                      </a:r>
                      <a:r>
                        <a:rPr b="1" lang="en" sz="1000"/>
                        <a:t>ther</a:t>
                      </a:r>
                    </a:p>
                  </a:txBody>
                  <a:tcPr marT="19050" marB="19050" marR="28575" marL="28575" anchor="ctr">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b="1" lang="en" sz="1000"/>
                        <a:t>Overall</a:t>
                      </a:r>
                    </a:p>
                  </a:txBody>
                  <a:tcPr marT="19050" marB="19050" marR="28575" marL="28575" anchor="ctr">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solidFill>
                      <a:srgbClr val="FFFFFF"/>
                    </a:solidFill>
                  </a:tcPr>
                </a:tc>
              </a:tr>
              <a:tr h="237700">
                <a:tc>
                  <a:txBody>
                    <a:bodyPr>
                      <a:noAutofit/>
                    </a:bodyPr>
                    <a:lstStyle/>
                    <a:p>
                      <a:pPr lvl="0" rtl="0" algn="ctr">
                        <a:lnSpc>
                          <a:spcPct val="115000"/>
                        </a:lnSpc>
                        <a:spcBef>
                          <a:spcPts val="0"/>
                        </a:spcBef>
                        <a:buNone/>
                      </a:pPr>
                      <a:r>
                        <a:rPr lang="en" sz="1000"/>
                        <a:t>Buyers</a:t>
                      </a:r>
                    </a:p>
                  </a:txBody>
                  <a:tcPr marT="19050" marB="19050" marR="28575" marL="28575" anchor="ctr">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159</a:t>
                      </a:r>
                    </a:p>
                  </a:txBody>
                  <a:tcPr marT="19050" marB="19050" marR="28575" marL="28575" anchor="ctr">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solidFill>
                      <a:srgbClr val="C2DEB4"/>
                    </a:solidFill>
                  </a:tcPr>
                </a:tc>
                <a:tc>
                  <a:txBody>
                    <a:bodyPr>
                      <a:noAutofit/>
                    </a:bodyPr>
                    <a:lstStyle/>
                    <a:p>
                      <a:pPr lvl="0" rtl="0" algn="ctr">
                        <a:lnSpc>
                          <a:spcPct val="115000"/>
                        </a:lnSpc>
                        <a:spcBef>
                          <a:spcPts val="0"/>
                        </a:spcBef>
                        <a:buNone/>
                      </a:pPr>
                      <a:r>
                        <a:rPr lang="en" sz="1000"/>
                        <a:t>49</a:t>
                      </a:r>
                    </a:p>
                  </a:txBody>
                  <a:tcPr marT="19050" marB="19050" marR="28575" marL="28575" anchor="ctr">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solidFill>
                      <a:srgbClr val="FDEAC6"/>
                    </a:solidFill>
                  </a:tcPr>
                </a:tc>
                <a:tc>
                  <a:txBody>
                    <a:bodyPr>
                      <a:noAutofit/>
                    </a:bodyPr>
                    <a:lstStyle/>
                    <a:p>
                      <a:pPr lvl="0" rtl="0" algn="ctr">
                        <a:lnSpc>
                          <a:spcPct val="115000"/>
                        </a:lnSpc>
                        <a:spcBef>
                          <a:spcPts val="0"/>
                        </a:spcBef>
                        <a:buNone/>
                      </a:pPr>
                      <a:r>
                        <a:rPr lang="en" sz="1000"/>
                        <a:t>141</a:t>
                      </a:r>
                    </a:p>
                  </a:txBody>
                  <a:tcPr marT="19050" marB="19050" marR="28575" marL="28575" anchor="ctr">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solidFill>
                      <a:srgbClr val="D2E4BB"/>
                    </a:solidFill>
                  </a:tcPr>
                </a:tc>
                <a:tc>
                  <a:txBody>
                    <a:bodyPr>
                      <a:noAutofit/>
                    </a:bodyPr>
                    <a:lstStyle/>
                    <a:p>
                      <a:pPr lvl="0" rtl="0" algn="ctr">
                        <a:lnSpc>
                          <a:spcPct val="115000"/>
                        </a:lnSpc>
                        <a:spcBef>
                          <a:spcPts val="0"/>
                        </a:spcBef>
                        <a:buNone/>
                      </a:pPr>
                      <a:r>
                        <a:rPr lang="en" sz="1000"/>
                        <a:t>-102</a:t>
                      </a:r>
                    </a:p>
                  </a:txBody>
                  <a:tcPr marT="19050" marB="19050" marR="28575" marL="28575" anchor="ctr">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solidFill>
                      <a:srgbClr val="F7D0B2"/>
                    </a:solidFill>
                  </a:tcPr>
                </a:tc>
                <a:tc>
                  <a:txBody>
                    <a:bodyPr>
                      <a:noAutofit/>
                    </a:bodyPr>
                    <a:lstStyle/>
                    <a:p>
                      <a:pPr lvl="0" rtl="0" algn="ctr">
                        <a:lnSpc>
                          <a:spcPct val="115000"/>
                        </a:lnSpc>
                        <a:spcBef>
                          <a:spcPts val="0"/>
                        </a:spcBef>
                        <a:buNone/>
                      </a:pPr>
                      <a:r>
                        <a:rPr lang="en" sz="1000"/>
                        <a:t>-594</a:t>
                      </a:r>
                    </a:p>
                  </a:txBody>
                  <a:tcPr marT="19050" marB="19050" marR="28575" marL="28575" anchor="ctr">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1000"/>
                        <a:t>-465</a:t>
                      </a:r>
                    </a:p>
                  </a:txBody>
                  <a:tcPr marT="19050" marB="19050" marR="28575" marL="28575" anchor="ctr">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solidFill>
                      <a:srgbClr val="EA9283"/>
                    </a:solidFill>
                  </a:tcPr>
                </a:tc>
                <a:tc>
                  <a:txBody>
                    <a:bodyPr>
                      <a:noAutofit/>
                    </a:bodyPr>
                    <a:lstStyle/>
                    <a:p>
                      <a:pPr lvl="0" rtl="0" algn="ctr">
                        <a:lnSpc>
                          <a:spcPct val="115000"/>
                        </a:lnSpc>
                        <a:spcBef>
                          <a:spcPts val="0"/>
                        </a:spcBef>
                        <a:buNone/>
                      </a:pPr>
                      <a:r>
                        <a:rPr lang="en" sz="1000"/>
                        <a:t>135</a:t>
                      </a:r>
                    </a:p>
                  </a:txBody>
                  <a:tcPr marT="19050" marB="19050" marR="28575" marL="28575" anchor="ctr">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solidFill>
                      <a:srgbClr val="D8E6BD"/>
                    </a:solidFill>
                  </a:tcPr>
                </a:tc>
                <a:tc>
                  <a:txBody>
                    <a:bodyPr>
                      <a:noAutofit/>
                    </a:bodyPr>
                    <a:lstStyle/>
                    <a:p>
                      <a:pPr lvl="0" rtl="0" algn="ctr">
                        <a:lnSpc>
                          <a:spcPct val="115000"/>
                        </a:lnSpc>
                        <a:spcBef>
                          <a:spcPts val="0"/>
                        </a:spcBef>
                        <a:buNone/>
                      </a:pPr>
                      <a:r>
                        <a:rPr lang="en" sz="1000"/>
                        <a:t>274</a:t>
                      </a:r>
                    </a:p>
                  </a:txBody>
                  <a:tcPr marT="19050" marB="19050" marR="28575" marL="28575" anchor="ctr">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1000"/>
                        <a:t>-63</a:t>
                      </a:r>
                    </a:p>
                  </a:txBody>
                  <a:tcPr marT="19050" marB="19050" marR="28575" marL="28575" anchor="ctr">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Shape 291"/>
          <p:cNvSpPr txBox="1"/>
          <p:nvPr/>
        </p:nvSpPr>
        <p:spPr>
          <a:xfrm>
            <a:off x="439525" y="4297950"/>
            <a:ext cx="8280900" cy="7425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sz="1200">
                <a:solidFill>
                  <a:schemeClr val="dk1"/>
                </a:solidFill>
              </a:rPr>
              <a:t>89% overlap across the two definitions -- &gt;=75% SOW is the definition of customer preference</a:t>
            </a:r>
          </a:p>
        </p:txBody>
      </p:sp>
      <p:sp>
        <p:nvSpPr>
          <p:cNvPr id="292" name="Shape 292"/>
          <p:cNvSpPr txBox="1"/>
          <p:nvPr>
            <p:ph type="title"/>
          </p:nvPr>
        </p:nvSpPr>
        <p:spPr>
          <a:xfrm>
            <a:off x="0" y="64025"/>
            <a:ext cx="9144000" cy="742500"/>
          </a:xfrm>
          <a:prstGeom prst="rect">
            <a:avLst/>
          </a:prstGeom>
        </p:spPr>
        <p:txBody>
          <a:bodyPr anchorCtr="0" anchor="ctr" bIns="91425" lIns="91425" rIns="91425" wrap="square" tIns="91425">
            <a:noAutofit/>
          </a:bodyPr>
          <a:lstStyle/>
          <a:p>
            <a:pPr lvl="0" rtl="0">
              <a:spcBef>
                <a:spcPts val="0"/>
              </a:spcBef>
              <a:buNone/>
            </a:pPr>
            <a:r>
              <a:rPr lang="en" sz="2400"/>
              <a:t>There is significant overlap of customers who give Ola &gt;75% SoW and conversion of &gt;75%</a:t>
            </a:r>
          </a:p>
        </p:txBody>
      </p:sp>
      <p:graphicFrame>
        <p:nvGraphicFramePr>
          <p:cNvPr id="293" name="Shape 293"/>
          <p:cNvGraphicFramePr/>
          <p:nvPr/>
        </p:nvGraphicFramePr>
        <p:xfrm>
          <a:off x="83100" y="1281420"/>
          <a:ext cx="3000000" cy="3000000"/>
        </p:xfrm>
        <a:graphic>
          <a:graphicData uri="http://schemas.openxmlformats.org/drawingml/2006/table">
            <a:tbl>
              <a:tblPr>
                <a:noFill/>
                <a:tableStyleId>{CF214DF8-9EB9-4027-8DC9-FBF5C9B6CFFA}</a:tableStyleId>
              </a:tblPr>
              <a:tblGrid>
                <a:gridCol w="709450"/>
                <a:gridCol w="1168550"/>
                <a:gridCol w="939000"/>
                <a:gridCol w="835375"/>
                <a:gridCol w="813450"/>
              </a:tblGrid>
              <a:tr h="238350">
                <a:tc>
                  <a:txBody>
                    <a:bodyPr>
                      <a:noAutofit/>
                    </a:bodyPr>
                    <a:lstStyle/>
                    <a:p>
                      <a:pPr lvl="0" rtl="0">
                        <a:spcBef>
                          <a:spcPts val="0"/>
                        </a:spcBef>
                        <a:buNone/>
                      </a:pPr>
                      <a:r>
                        <a:t/>
                      </a:r>
                      <a:endParaRPr sz="1200"/>
                    </a:p>
                  </a:txBody>
                  <a:tcPr marT="19050" marB="19050" marR="28575" marL="28575" anchor="b">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tcPr>
                </a:tc>
                <a:tc gridSpan="2">
                  <a:txBody>
                    <a:bodyPr>
                      <a:noAutofit/>
                    </a:bodyPr>
                    <a:lstStyle/>
                    <a:p>
                      <a:pPr lvl="0" rtl="0" algn="ctr">
                        <a:lnSpc>
                          <a:spcPct val="115000"/>
                        </a:lnSpc>
                        <a:spcBef>
                          <a:spcPts val="0"/>
                        </a:spcBef>
                        <a:buNone/>
                      </a:pPr>
                      <a:r>
                        <a:rPr lang="en" sz="1200"/>
                        <a:t>Count of users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gridSpan="2">
                  <a:txBody>
                    <a:bodyPr>
                      <a:noAutofit/>
                    </a:bodyPr>
                    <a:lstStyle/>
                    <a:p>
                      <a:pPr lvl="0" rtl="0" algn="ctr">
                        <a:lnSpc>
                          <a:spcPct val="115000"/>
                        </a:lnSpc>
                        <a:spcBef>
                          <a:spcPts val="0"/>
                        </a:spcBef>
                        <a:buNone/>
                      </a:pPr>
                      <a:r>
                        <a:rPr lang="en" sz="1200"/>
                        <a:t>Avg. Score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r>
              <a:tr h="189600">
                <a:tc>
                  <a:txBody>
                    <a:bodyPr>
                      <a:noAutofit/>
                    </a:bodyPr>
                    <a:lstStyle/>
                    <a:p>
                      <a:pPr lvl="0" rtl="0" algn="ctr">
                        <a:lnSpc>
                          <a:spcPct val="115000"/>
                        </a:lnSpc>
                        <a:spcBef>
                          <a:spcPts val="0"/>
                        </a:spcBef>
                        <a:buNone/>
                      </a:pPr>
                      <a:r>
                        <a:rPr lang="en" sz="1200"/>
                        <a:t>%SOW</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Preference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No Preference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Preference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No Preference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89600">
                <a:tc>
                  <a:txBody>
                    <a:bodyPr>
                      <a:noAutofit/>
                    </a:bodyPr>
                    <a:lstStyle/>
                    <a:p>
                      <a:pPr lvl="0" rtl="0" algn="ctr">
                        <a:lnSpc>
                          <a:spcPct val="115000"/>
                        </a:lnSpc>
                        <a:spcBef>
                          <a:spcPts val="0"/>
                        </a:spcBef>
                        <a:buNone/>
                      </a:pPr>
                      <a:r>
                        <a:rPr lang="en" sz="1200"/>
                        <a:t>90%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101,419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2,112,819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94%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40%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89600">
                <a:tc>
                  <a:txBody>
                    <a:bodyPr>
                      <a:noAutofit/>
                    </a:bodyPr>
                    <a:lstStyle/>
                    <a:p>
                      <a:pPr lvl="0" rtl="0" algn="ctr">
                        <a:lnSpc>
                          <a:spcPct val="115000"/>
                        </a:lnSpc>
                        <a:spcBef>
                          <a:spcPts val="0"/>
                        </a:spcBef>
                        <a:buNone/>
                      </a:pPr>
                      <a:r>
                        <a:rPr lang="en" sz="1200"/>
                        <a:t>80%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242,528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1,971,710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89%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36%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89600">
                <a:tc>
                  <a:txBody>
                    <a:bodyPr>
                      <a:noAutofit/>
                    </a:bodyPr>
                    <a:lstStyle/>
                    <a:p>
                      <a:pPr lvl="0" rtl="0" algn="ctr">
                        <a:lnSpc>
                          <a:spcPct val="115000"/>
                        </a:lnSpc>
                        <a:spcBef>
                          <a:spcPts val="0"/>
                        </a:spcBef>
                        <a:buNone/>
                      </a:pPr>
                      <a:r>
                        <a:rPr lang="en" sz="1200"/>
                        <a:t>75%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200"/>
                        <a:t>322,842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200"/>
                        <a:t>1,891,396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200"/>
                        <a:t>86%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200"/>
                        <a:t>34%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r h="189600">
                <a:tc>
                  <a:txBody>
                    <a:bodyPr>
                      <a:noAutofit/>
                    </a:bodyPr>
                    <a:lstStyle/>
                    <a:p>
                      <a:pPr lvl="0" rtl="0" algn="ctr">
                        <a:lnSpc>
                          <a:spcPct val="115000"/>
                        </a:lnSpc>
                        <a:spcBef>
                          <a:spcPts val="0"/>
                        </a:spcBef>
                        <a:buNone/>
                      </a:pPr>
                      <a:r>
                        <a:rPr lang="en" sz="1200"/>
                        <a:t>70%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401,695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1,812,543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83%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32%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89600">
                <a:tc>
                  <a:txBody>
                    <a:bodyPr>
                      <a:noAutofit/>
                    </a:bodyPr>
                    <a:lstStyle/>
                    <a:p>
                      <a:pPr lvl="0" rtl="0" algn="ctr">
                        <a:lnSpc>
                          <a:spcPct val="115000"/>
                        </a:lnSpc>
                        <a:spcBef>
                          <a:spcPts val="0"/>
                        </a:spcBef>
                        <a:buNone/>
                      </a:pPr>
                      <a:r>
                        <a:rPr lang="en" sz="1200"/>
                        <a:t>60%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572,661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1,641,577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78%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27%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89600">
                <a:tc>
                  <a:txBody>
                    <a:bodyPr>
                      <a:noAutofit/>
                    </a:bodyPr>
                    <a:lstStyle/>
                    <a:p>
                      <a:pPr lvl="0" rtl="0" algn="ctr">
                        <a:lnSpc>
                          <a:spcPct val="115000"/>
                        </a:lnSpc>
                        <a:spcBef>
                          <a:spcPts val="0"/>
                        </a:spcBef>
                        <a:buNone/>
                      </a:pPr>
                      <a:r>
                        <a:rPr lang="en" sz="1200"/>
                        <a:t>50%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766,659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1,447,579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72%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23%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graphicFrame>
        <p:nvGraphicFramePr>
          <p:cNvPr id="294" name="Shape 294"/>
          <p:cNvGraphicFramePr/>
          <p:nvPr/>
        </p:nvGraphicFramePr>
        <p:xfrm>
          <a:off x="4624575" y="1657838"/>
          <a:ext cx="3000000" cy="3000000"/>
        </p:xfrm>
        <a:graphic>
          <a:graphicData uri="http://schemas.openxmlformats.org/drawingml/2006/table">
            <a:tbl>
              <a:tblPr>
                <a:noFill/>
                <a:tableStyleId>{CF214DF8-9EB9-4027-8DC9-FBF5C9B6CFFA}</a:tableStyleId>
              </a:tblPr>
              <a:tblGrid>
                <a:gridCol w="830225"/>
                <a:gridCol w="815100"/>
                <a:gridCol w="937325"/>
                <a:gridCol w="937325"/>
                <a:gridCol w="937325"/>
              </a:tblGrid>
              <a:tr h="281075">
                <a:tc>
                  <a:txBody>
                    <a:bodyPr>
                      <a:noAutofit/>
                    </a:bodyPr>
                    <a:lstStyle/>
                    <a:p>
                      <a:pPr lvl="0" rtl="0">
                        <a:spcBef>
                          <a:spcPts val="0"/>
                        </a:spcBef>
                        <a:buNone/>
                      </a:pPr>
                      <a:r>
                        <a:t/>
                      </a:r>
                      <a:endParaRPr sz="1200"/>
                    </a:p>
                  </a:txBody>
                  <a:tcPr marT="19050" marB="19050" marR="28575" marL="28575" anchor="ctr"/>
                </a:tc>
                <a:tc>
                  <a:txBody>
                    <a:bodyPr>
                      <a:noAutofit/>
                    </a:bodyPr>
                    <a:lstStyle/>
                    <a:p>
                      <a:pPr lvl="0" rtl="0">
                        <a:spcBef>
                          <a:spcPts val="0"/>
                        </a:spcBef>
                        <a:buNone/>
                      </a:pPr>
                      <a:r>
                        <a:t/>
                      </a:r>
                      <a:endParaRPr sz="1200"/>
                    </a:p>
                  </a:txBody>
                  <a:tcPr marT="19050" marB="19050" marR="28575" marL="28575" anchor="ctr">
                    <a:lnR cap="flat" cmpd="sng" w="9525">
                      <a:solidFill>
                        <a:srgbClr val="000000"/>
                      </a:solidFill>
                      <a:prstDash val="solid"/>
                      <a:round/>
                      <a:headEnd len="med" w="med" type="none"/>
                      <a:tailEnd len="med" w="med" type="none"/>
                    </a:lnR>
                  </a:tcPr>
                </a:tc>
                <a:tc gridSpan="3">
                  <a:txBody>
                    <a:bodyPr>
                      <a:noAutofit/>
                    </a:bodyPr>
                    <a:lstStyle/>
                    <a:p>
                      <a:pPr lvl="0" rtl="0" algn="ctr">
                        <a:lnSpc>
                          <a:spcPct val="115000"/>
                        </a:lnSpc>
                        <a:spcBef>
                          <a:spcPts val="0"/>
                        </a:spcBef>
                        <a:buNone/>
                      </a:pPr>
                      <a:r>
                        <a:rPr lang="en" sz="1200"/>
                        <a:t>Share of Wallet &gt; 75%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r>
              <a:tr h="281075">
                <a:tc>
                  <a:txBody>
                    <a:bodyPr>
                      <a:noAutofit/>
                    </a:bodyPr>
                    <a:lstStyle/>
                    <a:p>
                      <a:pPr lvl="0" rtl="0">
                        <a:spcBef>
                          <a:spcPts val="0"/>
                        </a:spcBef>
                        <a:buNone/>
                      </a:pPr>
                      <a:r>
                        <a:t/>
                      </a:r>
                      <a:endParaRPr sz="1200"/>
                    </a:p>
                  </a:txBody>
                  <a:tcPr marT="19050" marB="19050" marR="28575" marL="28575" anchor="ctr">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1200"/>
                    </a:p>
                  </a:txBody>
                  <a:tcPr marT="19050" marB="19050" marR="28575" marL="28575" anchor="ctr">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Preference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No preference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Total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81075">
                <a:tc rowSpan="3">
                  <a:txBody>
                    <a:bodyPr>
                      <a:noAutofit/>
                    </a:bodyPr>
                    <a:lstStyle/>
                    <a:p>
                      <a:pPr lvl="0" rtl="0" algn="ctr">
                        <a:lnSpc>
                          <a:spcPct val="115000"/>
                        </a:lnSpc>
                        <a:spcBef>
                          <a:spcPts val="0"/>
                        </a:spcBef>
                        <a:buNone/>
                      </a:pPr>
                      <a:r>
                        <a:rPr lang="en" sz="1200"/>
                        <a:t>Conversion</a:t>
                      </a:r>
                    </a:p>
                    <a:p>
                      <a:pPr lvl="0" rtl="0" algn="ctr">
                        <a:lnSpc>
                          <a:spcPct val="115000"/>
                        </a:lnSpc>
                        <a:spcBef>
                          <a:spcPts val="0"/>
                        </a:spcBef>
                        <a:buNone/>
                      </a:pPr>
                      <a:r>
                        <a:rPr lang="en" sz="1200"/>
                        <a:t>&gt; 75%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Preference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76,688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200"/>
                        <a:t>11,207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87,895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81075">
                <a:tc vMerge="1"/>
                <a:tc>
                  <a:txBody>
                    <a:bodyPr>
                      <a:noAutofit/>
                    </a:bodyPr>
                    <a:lstStyle/>
                    <a:p>
                      <a:pPr lvl="0" rtl="0" algn="ctr">
                        <a:lnSpc>
                          <a:spcPct val="115000"/>
                        </a:lnSpc>
                        <a:spcBef>
                          <a:spcPts val="0"/>
                        </a:spcBef>
                        <a:buNone/>
                      </a:pPr>
                      <a:r>
                        <a:rPr lang="en" sz="1200"/>
                        <a:t>No preference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49,375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419,913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lang="en" sz="1200"/>
                        <a:t>469,288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81075">
                <a:tc vMerge="1"/>
                <a:tc>
                  <a:txBody>
                    <a:bodyPr>
                      <a:noAutofit/>
                    </a:bodyPr>
                    <a:lstStyle/>
                    <a:p>
                      <a:pPr lvl="0" rtl="0" algn="ctr">
                        <a:lnSpc>
                          <a:spcPct val="115000"/>
                        </a:lnSpc>
                        <a:spcBef>
                          <a:spcPts val="0"/>
                        </a:spcBef>
                        <a:buNone/>
                      </a:pPr>
                      <a:r>
                        <a:rPr lang="en" sz="1200"/>
                        <a:t>Total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200"/>
                        <a:t>126,063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431,120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200"/>
                        <a:t>557,183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3" name="Shape 773"/>
        <p:cNvGrpSpPr/>
        <p:nvPr/>
      </p:nvGrpSpPr>
      <p:grpSpPr>
        <a:xfrm>
          <a:off x="0" y="0"/>
          <a:ext cx="0" cy="0"/>
          <a:chOff x="0" y="0"/>
          <a:chExt cx="0" cy="0"/>
        </a:xfrm>
      </p:grpSpPr>
      <p:sp>
        <p:nvSpPr>
          <p:cNvPr id="774" name="Shape 774"/>
          <p:cNvSpPr txBox="1"/>
          <p:nvPr>
            <p:ph type="title"/>
          </p:nvPr>
        </p:nvSpPr>
        <p:spPr>
          <a:xfrm>
            <a:off x="83100" y="64025"/>
            <a:ext cx="8520600" cy="839700"/>
          </a:xfrm>
          <a:prstGeom prst="rect">
            <a:avLst/>
          </a:prstGeom>
        </p:spPr>
        <p:txBody>
          <a:bodyPr anchorCtr="0" anchor="t" bIns="91425" lIns="91425" rIns="91425" wrap="square" tIns="91425">
            <a:noAutofit/>
          </a:bodyPr>
          <a:lstStyle/>
          <a:p>
            <a:pPr lvl="0" rtl="0">
              <a:spcBef>
                <a:spcPts val="0"/>
              </a:spcBef>
              <a:buNone/>
            </a:pPr>
            <a:r>
              <a:rPr lang="en" sz="2000"/>
              <a:t>“</a:t>
            </a:r>
            <a:r>
              <a:rPr i="1" lang="en" sz="2000"/>
              <a:t>One size fits all</a:t>
            </a:r>
            <a:r>
              <a:rPr lang="en" sz="2000"/>
              <a:t>” package led to “poor but profitable” adoption among short riders and “higher adoption, but unprofitable” among long riders </a:t>
            </a:r>
          </a:p>
        </p:txBody>
      </p:sp>
      <p:sp>
        <p:nvSpPr>
          <p:cNvPr id="775" name="Shape 775"/>
          <p:cNvSpPr txBox="1"/>
          <p:nvPr/>
        </p:nvSpPr>
        <p:spPr>
          <a:xfrm>
            <a:off x="60750" y="1035550"/>
            <a:ext cx="4041300" cy="3484200"/>
          </a:xfrm>
          <a:prstGeom prst="rect">
            <a:avLst/>
          </a:prstGeom>
          <a:noFill/>
          <a:ln>
            <a:noFill/>
          </a:ln>
        </p:spPr>
        <p:txBody>
          <a:bodyPr anchorCtr="0" anchor="t" bIns="91425" lIns="91425" rIns="91425" wrap="square" tIns="91425">
            <a:noAutofit/>
          </a:bodyPr>
          <a:lstStyle/>
          <a:p>
            <a:pPr indent="-304800" lvl="0" marL="457200" rtl="0">
              <a:spcBef>
                <a:spcPts val="0"/>
              </a:spcBef>
              <a:spcAft>
                <a:spcPts val="0"/>
              </a:spcAft>
              <a:buSzPts val="1200"/>
              <a:buChar char="●"/>
            </a:pPr>
            <a:r>
              <a:rPr lang="en" sz="1200"/>
              <a:t>Low adoption- only 40K paid</a:t>
            </a:r>
          </a:p>
          <a:p>
            <a:pPr indent="-304800" lvl="1" marL="914400" rtl="0">
              <a:spcBef>
                <a:spcPts val="0"/>
              </a:spcBef>
              <a:spcAft>
                <a:spcPts val="0"/>
              </a:spcAft>
              <a:buSzPts val="1200"/>
              <a:buChar char="○"/>
            </a:pPr>
            <a:r>
              <a:rPr lang="en" sz="1200"/>
              <a:t>One package for all at same price</a:t>
            </a:r>
          </a:p>
          <a:p>
            <a:pPr indent="-304800" lvl="1" marL="914400" rtl="0">
              <a:spcBef>
                <a:spcPts val="0"/>
              </a:spcBef>
              <a:buSzPts val="1200"/>
              <a:buChar char="○"/>
            </a:pPr>
            <a:r>
              <a:rPr lang="en" sz="1200"/>
              <a:t>Low ROI for short riders(0-10km) due to high pricing</a:t>
            </a:r>
          </a:p>
          <a:p>
            <a:pPr indent="0" lvl="0" marL="0" rtl="0">
              <a:spcBef>
                <a:spcPts val="0"/>
              </a:spcBef>
              <a:buNone/>
            </a:pPr>
            <a:r>
              <a:t/>
            </a:r>
            <a:endParaRPr sz="1200"/>
          </a:p>
          <a:p>
            <a:pPr indent="-304800" lvl="0" marL="457200" rtl="0">
              <a:spcBef>
                <a:spcPts val="0"/>
              </a:spcBef>
              <a:spcAft>
                <a:spcPts val="0"/>
              </a:spcAft>
              <a:buSzPts val="1200"/>
              <a:buChar char="●"/>
            </a:pPr>
            <a:r>
              <a:rPr lang="en" sz="1200"/>
              <a:t>High Burn Rate (- Rs. 240 per user)</a:t>
            </a:r>
          </a:p>
          <a:p>
            <a:pPr indent="-304800" lvl="1" marL="914400" rtl="0">
              <a:spcBef>
                <a:spcPts val="0"/>
              </a:spcBef>
              <a:buSzPts val="1200"/>
              <a:buChar char="○"/>
            </a:pPr>
            <a:r>
              <a:rPr lang="en" sz="1200"/>
              <a:t>Long riders(10+KM) have high adoption rate that skews the burn rate towards higher side</a:t>
            </a:r>
          </a:p>
          <a:p>
            <a:pPr indent="0" lvl="0" marL="0" rtl="0">
              <a:spcBef>
                <a:spcPts val="0"/>
              </a:spcBef>
              <a:buNone/>
            </a:pPr>
            <a:r>
              <a:t/>
            </a:r>
            <a:endParaRPr sz="1200"/>
          </a:p>
          <a:p>
            <a:pPr indent="-304800" lvl="0" marL="457200" rtl="0">
              <a:spcBef>
                <a:spcPts val="0"/>
              </a:spcBef>
              <a:spcAft>
                <a:spcPts val="0"/>
              </a:spcAft>
              <a:buSzPts val="1200"/>
              <a:buChar char="●"/>
            </a:pPr>
            <a:r>
              <a:rPr lang="en" sz="1200"/>
              <a:t>No “Shampoo Sachet” to induce trials</a:t>
            </a:r>
          </a:p>
          <a:p>
            <a:pPr indent="-304800" lvl="1" marL="914400" rtl="0">
              <a:spcBef>
                <a:spcPts val="0"/>
              </a:spcBef>
              <a:spcAft>
                <a:spcPts val="0"/>
              </a:spcAft>
              <a:buSzPts val="1200"/>
              <a:buChar char="○"/>
            </a:pPr>
            <a:r>
              <a:rPr lang="en" sz="1200"/>
              <a:t>As can be seen majority of first time purchasers of Share Pass come on 5 Ride package</a:t>
            </a:r>
          </a:p>
          <a:p>
            <a:pPr indent="-304800" lvl="1" marL="914400" rtl="0">
              <a:spcBef>
                <a:spcPts val="0"/>
              </a:spcBef>
              <a:buSzPts val="1200"/>
              <a:buChar char="○"/>
            </a:pPr>
            <a:r>
              <a:rPr lang="en" sz="1200"/>
              <a:t>Due to non-existence of this package, Select couldn’t generate enough trails and gain traction </a:t>
            </a:r>
          </a:p>
          <a:p>
            <a:pPr lvl="0" rtl="0">
              <a:spcBef>
                <a:spcPts val="0"/>
              </a:spcBef>
              <a:buNone/>
            </a:pPr>
            <a:r>
              <a:t/>
            </a:r>
            <a:endParaRPr sz="1200"/>
          </a:p>
        </p:txBody>
      </p:sp>
      <p:sp>
        <p:nvSpPr>
          <p:cNvPr id="776" name="Shape 776"/>
          <p:cNvSpPr txBox="1"/>
          <p:nvPr/>
        </p:nvSpPr>
        <p:spPr>
          <a:xfrm>
            <a:off x="311700" y="4582675"/>
            <a:ext cx="8520600" cy="560700"/>
          </a:xfrm>
          <a:prstGeom prst="rect">
            <a:avLst/>
          </a:prstGeom>
          <a:noFill/>
          <a:ln>
            <a:noFill/>
          </a:ln>
        </p:spPr>
        <p:txBody>
          <a:bodyPr anchorCtr="0" anchor="t" bIns="91425" lIns="91425" rIns="91425" wrap="square" tIns="91425">
            <a:noAutofit/>
          </a:bodyPr>
          <a:lstStyle/>
          <a:p>
            <a:pPr lvl="0" rtl="0" algn="ctr">
              <a:spcBef>
                <a:spcPts val="0"/>
              </a:spcBef>
              <a:buNone/>
            </a:pPr>
            <a:r>
              <a:rPr b="1" lang="en"/>
              <a:t>“One size fits all” was the main reason for limited and unprofitable scale of Select</a:t>
            </a:r>
          </a:p>
          <a:p>
            <a:pPr lvl="0" rtl="0" algn="ctr">
              <a:spcBef>
                <a:spcPts val="0"/>
              </a:spcBef>
              <a:buNone/>
            </a:pPr>
            <a:r>
              <a:rPr b="1" i="1" lang="en">
                <a:highlight>
                  <a:srgbClr val="FFFF00"/>
                </a:highlight>
              </a:rPr>
              <a:t>How to Solve this - Break Select into preferred km  buckets just like Ola pass</a:t>
            </a:r>
          </a:p>
        </p:txBody>
      </p:sp>
      <p:graphicFrame>
        <p:nvGraphicFramePr>
          <p:cNvPr id="777" name="Shape 777"/>
          <p:cNvGraphicFramePr/>
          <p:nvPr/>
        </p:nvGraphicFramePr>
        <p:xfrm>
          <a:off x="4167875" y="2254000"/>
          <a:ext cx="3000000" cy="3000000"/>
        </p:xfrm>
        <a:graphic>
          <a:graphicData uri="http://schemas.openxmlformats.org/drawingml/2006/table">
            <a:tbl>
              <a:tblPr>
                <a:noFill/>
                <a:tableStyleId>{CF214DF8-9EB9-4027-8DC9-FBF5C9B6CFFA}</a:tableStyleId>
              </a:tblPr>
              <a:tblGrid>
                <a:gridCol w="1221575"/>
                <a:gridCol w="857525"/>
                <a:gridCol w="857525"/>
                <a:gridCol w="857525"/>
                <a:gridCol w="857525"/>
              </a:tblGrid>
              <a:tr h="314675">
                <a:tc>
                  <a:txBody>
                    <a:bodyPr>
                      <a:noAutofit/>
                    </a:bodyPr>
                    <a:lstStyle/>
                    <a:p>
                      <a:pPr lvl="0" rtl="0" algn="ctr">
                        <a:lnSpc>
                          <a:spcPct val="115000"/>
                        </a:lnSpc>
                        <a:spcBef>
                          <a:spcPts val="0"/>
                        </a:spcBef>
                        <a:buNone/>
                      </a:pPr>
                      <a:r>
                        <a:rPr b="1" lang="en" sz="800"/>
                        <a:t>Share Pass re-purchasers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t>5@199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t>10@299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t>20@399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t>40@499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94350">
                <a:tc>
                  <a:txBody>
                    <a:bodyPr>
                      <a:noAutofit/>
                    </a:bodyPr>
                    <a:lstStyle/>
                    <a:p>
                      <a:pPr lvl="0" rtl="0" algn="ctr">
                        <a:lnSpc>
                          <a:spcPct val="115000"/>
                        </a:lnSpc>
                        <a:spcBef>
                          <a:spcPts val="0"/>
                        </a:spcBef>
                        <a:buNone/>
                      </a:pPr>
                      <a:r>
                        <a:rPr lang="en" sz="800"/>
                        <a:t>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44%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800"/>
                        <a:t>39%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800"/>
                        <a:t>13%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800"/>
                        <a:t>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r>
              <a:tr h="194350">
                <a:tc>
                  <a:txBody>
                    <a:bodyPr>
                      <a:noAutofit/>
                    </a:bodyPr>
                    <a:lstStyle/>
                    <a:p>
                      <a:pPr lvl="0" rtl="0" algn="ctr">
                        <a:lnSpc>
                          <a:spcPct val="115000"/>
                        </a:lnSpc>
                        <a:spcBef>
                          <a:spcPts val="0"/>
                        </a:spcBef>
                        <a:buNone/>
                      </a:pPr>
                      <a:r>
                        <a:rPr lang="en" sz="800"/>
                        <a:t>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33%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9DD8BB"/>
                    </a:solidFill>
                  </a:tcPr>
                </a:tc>
                <a:tc>
                  <a:txBody>
                    <a:bodyPr>
                      <a:noAutofit/>
                    </a:bodyPr>
                    <a:lstStyle/>
                    <a:p>
                      <a:pPr lvl="0" rtl="0" algn="ctr">
                        <a:lnSpc>
                          <a:spcPct val="115000"/>
                        </a:lnSpc>
                        <a:spcBef>
                          <a:spcPts val="0"/>
                        </a:spcBef>
                        <a:buNone/>
                      </a:pPr>
                      <a:r>
                        <a:rPr lang="en" sz="800"/>
                        <a:t>40%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2BDB9"/>
                    </a:solidFill>
                  </a:tcPr>
                </a:tc>
                <a:tc>
                  <a:txBody>
                    <a:bodyPr>
                      <a:noAutofit/>
                    </a:bodyPr>
                    <a:lstStyle/>
                    <a:p>
                      <a:pPr lvl="0" rtl="0" algn="ctr">
                        <a:lnSpc>
                          <a:spcPct val="115000"/>
                        </a:lnSpc>
                        <a:spcBef>
                          <a:spcPts val="0"/>
                        </a:spcBef>
                        <a:buNone/>
                      </a:pPr>
                      <a:r>
                        <a:rPr lang="en" sz="800"/>
                        <a:t>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0B5B0"/>
                    </a:solidFill>
                  </a:tcPr>
                </a:tc>
                <a:tc>
                  <a:txBody>
                    <a:bodyPr>
                      <a:noAutofit/>
                    </a:bodyPr>
                    <a:lstStyle/>
                    <a:p>
                      <a:pPr lvl="0" rtl="0" algn="ctr">
                        <a:lnSpc>
                          <a:spcPct val="115000"/>
                        </a:lnSpc>
                        <a:spcBef>
                          <a:spcPts val="0"/>
                        </a:spcBef>
                        <a:buNone/>
                      </a:pPr>
                      <a:r>
                        <a:rPr lang="en" sz="800"/>
                        <a:t>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2BDB9"/>
                    </a:solidFill>
                  </a:tcPr>
                </a:tc>
              </a:tr>
              <a:tr h="194350">
                <a:tc>
                  <a:txBody>
                    <a:bodyPr>
                      <a:noAutofit/>
                    </a:bodyPr>
                    <a:lstStyle/>
                    <a:p>
                      <a:pPr lvl="0" rtl="0" algn="ctr">
                        <a:lnSpc>
                          <a:spcPct val="115000"/>
                        </a:lnSpc>
                        <a:spcBef>
                          <a:spcPts val="0"/>
                        </a:spcBef>
                        <a:buNone/>
                      </a:pPr>
                      <a:r>
                        <a:rPr lang="en" sz="800"/>
                        <a:t>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23%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DF1E7"/>
                    </a:solidFill>
                  </a:tcPr>
                </a:tc>
                <a:tc>
                  <a:txBody>
                    <a:bodyPr>
                      <a:noAutofit/>
                    </a:bodyPr>
                    <a:lstStyle/>
                    <a:p>
                      <a:pPr lvl="0" rtl="0" algn="ctr">
                        <a:lnSpc>
                          <a:spcPct val="115000"/>
                        </a:lnSpc>
                        <a:spcBef>
                          <a:spcPts val="0"/>
                        </a:spcBef>
                        <a:buNone/>
                      </a:pPr>
                      <a:r>
                        <a:rPr lang="en" sz="800"/>
                        <a:t>44%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800"/>
                        <a:t>24%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7D6D3"/>
                    </a:solidFill>
                  </a:tcPr>
                </a:tc>
                <a:tc>
                  <a:txBody>
                    <a:bodyPr>
                      <a:noAutofit/>
                    </a:bodyPr>
                    <a:lstStyle/>
                    <a:p>
                      <a:pPr lvl="0" rtl="0" algn="ctr">
                        <a:lnSpc>
                          <a:spcPct val="115000"/>
                        </a:lnSpc>
                        <a:spcBef>
                          <a:spcPts val="0"/>
                        </a:spcBef>
                        <a:buNone/>
                      </a:pPr>
                      <a:r>
                        <a:rPr lang="en" sz="800"/>
                        <a:t>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6D3D0"/>
                    </a:solidFill>
                  </a:tcPr>
                </a:tc>
              </a:tr>
              <a:tr h="194350">
                <a:tc>
                  <a:txBody>
                    <a:bodyPr>
                      <a:noAutofit/>
                    </a:bodyPr>
                    <a:lstStyle/>
                    <a:p>
                      <a:pPr lvl="0" rtl="0" algn="ctr">
                        <a:lnSpc>
                          <a:spcPct val="115000"/>
                        </a:lnSpc>
                        <a:spcBef>
                          <a:spcPts val="0"/>
                        </a:spcBef>
                        <a:buNone/>
                      </a:pPr>
                      <a:r>
                        <a:rPr lang="en" sz="800"/>
                        <a:t>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6FCF9"/>
                    </a:solidFill>
                  </a:tcPr>
                </a:tc>
                <a:tc>
                  <a:txBody>
                    <a:bodyPr>
                      <a:noAutofit/>
                    </a:bodyPr>
                    <a:lstStyle/>
                    <a:p>
                      <a:pPr lvl="0" rtl="0" algn="ctr">
                        <a:lnSpc>
                          <a:spcPct val="115000"/>
                        </a:lnSpc>
                        <a:spcBef>
                          <a:spcPts val="0"/>
                        </a:spcBef>
                        <a:buNone/>
                      </a:pPr>
                      <a:r>
                        <a:rPr lang="en" sz="800"/>
                        <a:t>44%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800"/>
                        <a:t>26%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AE6E4"/>
                    </a:solidFill>
                  </a:tcPr>
                </a:tc>
                <a:tc>
                  <a:txBody>
                    <a:bodyPr>
                      <a:noAutofit/>
                    </a:bodyPr>
                    <a:lstStyle/>
                    <a:p>
                      <a:pPr lvl="0" rtl="0" algn="ctr">
                        <a:lnSpc>
                          <a:spcPct val="115000"/>
                        </a:lnSpc>
                        <a:spcBef>
                          <a:spcPts val="0"/>
                        </a:spcBef>
                        <a:buNone/>
                      </a:pPr>
                      <a:r>
                        <a:rPr lang="en" sz="800"/>
                        <a:t>11%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194350">
                <a:tc>
                  <a:txBody>
                    <a:bodyPr>
                      <a:noAutofit/>
                    </a:bodyPr>
                    <a:lstStyle/>
                    <a:p>
                      <a:pPr lvl="0" rtl="0" algn="ctr">
                        <a:lnSpc>
                          <a:spcPct val="115000"/>
                        </a:lnSpc>
                        <a:spcBef>
                          <a:spcPts val="0"/>
                        </a:spcBef>
                        <a:buNone/>
                      </a:pPr>
                      <a:r>
                        <a:rPr lang="en" sz="800"/>
                        <a:t>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6D3D0"/>
                    </a:solidFill>
                  </a:tcPr>
                </a:tc>
                <a:tc>
                  <a:txBody>
                    <a:bodyPr>
                      <a:noAutofit/>
                    </a:bodyPr>
                    <a:lstStyle/>
                    <a:p>
                      <a:pPr lvl="0" rtl="0" algn="ctr">
                        <a:lnSpc>
                          <a:spcPct val="115000"/>
                        </a:lnSpc>
                        <a:spcBef>
                          <a:spcPts val="0"/>
                        </a:spcBef>
                        <a:buNone/>
                      </a:pPr>
                      <a:r>
                        <a:rPr lang="en" sz="800"/>
                        <a:t>43%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90D2B2"/>
                    </a:solidFill>
                  </a:tcPr>
                </a:tc>
                <a:tc>
                  <a:txBody>
                    <a:bodyPr>
                      <a:noAutofit/>
                    </a:bodyPr>
                    <a:lstStyle/>
                    <a:p>
                      <a:pPr lvl="0" rtl="0" algn="ctr">
                        <a:lnSpc>
                          <a:spcPct val="115000"/>
                        </a:lnSpc>
                        <a:spcBef>
                          <a:spcPts val="0"/>
                        </a:spcBef>
                        <a:buNone/>
                      </a:pPr>
                      <a:r>
                        <a:rPr lang="en" sz="800"/>
                        <a:t>28%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DF6F6"/>
                    </a:solidFill>
                  </a:tcPr>
                </a:tc>
                <a:tc>
                  <a:txBody>
                    <a:bodyPr>
                      <a:noAutofit/>
                    </a:bodyPr>
                    <a:lstStyle/>
                    <a:p>
                      <a:pPr lvl="0" rtl="0" algn="ctr">
                        <a:lnSpc>
                          <a:spcPct val="115000"/>
                        </a:lnSpc>
                        <a:spcBef>
                          <a:spcPts val="0"/>
                        </a:spcBef>
                        <a:buNone/>
                      </a:pPr>
                      <a:r>
                        <a:rPr lang="en" sz="800"/>
                        <a:t>11%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194350">
                <a:tc>
                  <a:txBody>
                    <a:bodyPr>
                      <a:noAutofit/>
                    </a:bodyPr>
                    <a:lstStyle/>
                    <a:p>
                      <a:pPr lvl="0" rtl="0" algn="ctr">
                        <a:lnSpc>
                          <a:spcPct val="115000"/>
                        </a:lnSpc>
                        <a:spcBef>
                          <a:spcPts val="0"/>
                        </a:spcBef>
                        <a:buNone/>
                      </a:pPr>
                      <a:r>
                        <a:rPr lang="en" sz="800"/>
                        <a:t>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800"/>
                        <a:t>42%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C8E9D9"/>
                    </a:solidFill>
                  </a:tcPr>
                </a:tc>
                <a:tc>
                  <a:txBody>
                    <a:bodyPr>
                      <a:noAutofit/>
                    </a:bodyPr>
                    <a:lstStyle/>
                    <a:p>
                      <a:pPr lvl="0" rtl="0" algn="ctr">
                        <a:lnSpc>
                          <a:spcPct val="115000"/>
                        </a:lnSpc>
                        <a:spcBef>
                          <a:spcPts val="0"/>
                        </a:spcBef>
                        <a:buNone/>
                      </a:pPr>
                      <a:r>
                        <a:rPr lang="en" sz="800"/>
                        <a:t>30%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ACDEC5"/>
                    </a:solidFill>
                  </a:tcPr>
                </a:tc>
                <a:tc>
                  <a:txBody>
                    <a:bodyPr>
                      <a:noAutofit/>
                    </a:bodyPr>
                    <a:lstStyle/>
                    <a:p>
                      <a:pPr lvl="0" rtl="0" algn="ctr">
                        <a:lnSpc>
                          <a:spcPct val="115000"/>
                        </a:lnSpc>
                        <a:spcBef>
                          <a:spcPts val="0"/>
                        </a:spcBef>
                        <a:buNone/>
                      </a:pPr>
                      <a:r>
                        <a:rPr lang="en" sz="800"/>
                        <a:t>12%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ACDEC5"/>
                    </a:solidFill>
                  </a:tcPr>
                </a:tc>
              </a:tr>
              <a:tr h="194350">
                <a:tc>
                  <a:txBody>
                    <a:bodyPr>
                      <a:noAutofit/>
                    </a:bodyPr>
                    <a:lstStyle/>
                    <a:p>
                      <a:pPr lvl="0" rtl="0" algn="ctr">
                        <a:lnSpc>
                          <a:spcPct val="115000"/>
                        </a:lnSpc>
                        <a:spcBef>
                          <a:spcPts val="0"/>
                        </a:spcBef>
                        <a:buNone/>
                      </a:pPr>
                      <a:r>
                        <a:rPr lang="en" sz="800"/>
                        <a:t>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800"/>
                        <a:t>41%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30%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ACDEC5"/>
                    </a:solidFill>
                  </a:tcPr>
                </a:tc>
                <a:tc>
                  <a:txBody>
                    <a:bodyPr>
                      <a:noAutofit/>
                    </a:bodyPr>
                    <a:lstStyle/>
                    <a:p>
                      <a:pPr lvl="0" rtl="0" algn="ctr">
                        <a:lnSpc>
                          <a:spcPct val="115000"/>
                        </a:lnSpc>
                        <a:spcBef>
                          <a:spcPts val="0"/>
                        </a:spcBef>
                        <a:buNone/>
                      </a:pPr>
                      <a:r>
                        <a:rPr lang="en" sz="800"/>
                        <a:t>12%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ACDEC5"/>
                    </a:solidFill>
                  </a:tcPr>
                </a:tc>
              </a:tr>
              <a:tr h="194350">
                <a:tc>
                  <a:txBody>
                    <a:bodyPr>
                      <a:noAutofit/>
                    </a:bodyPr>
                    <a:lstStyle/>
                    <a:p>
                      <a:pPr lvl="0" rtl="0" algn="ctr">
                        <a:lnSpc>
                          <a:spcPct val="115000"/>
                        </a:lnSpc>
                        <a:spcBef>
                          <a:spcPts val="0"/>
                        </a:spcBef>
                        <a:buNone/>
                      </a:pPr>
                      <a:r>
                        <a:rPr lang="en" sz="800"/>
                        <a:t>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800"/>
                        <a:t>40%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2BDB9"/>
                    </a:solidFill>
                  </a:tcPr>
                </a:tc>
                <a:tc>
                  <a:txBody>
                    <a:bodyPr>
                      <a:noAutofit/>
                    </a:bodyPr>
                    <a:lstStyle/>
                    <a:p>
                      <a:pPr lvl="0" rtl="0" algn="ctr">
                        <a:lnSpc>
                          <a:spcPct val="115000"/>
                        </a:lnSpc>
                        <a:spcBef>
                          <a:spcPts val="0"/>
                        </a:spcBef>
                        <a:buNone/>
                      </a:pPr>
                      <a:r>
                        <a:rPr lang="en" sz="800"/>
                        <a:t>31%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800"/>
                        <a:t>13%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r>
              <a:tr h="194350">
                <a:tc>
                  <a:txBody>
                    <a:bodyPr>
                      <a:noAutofit/>
                    </a:bodyPr>
                    <a:lstStyle/>
                    <a:p>
                      <a:pPr lvl="0" rtl="0" algn="ctr">
                        <a:lnSpc>
                          <a:spcPct val="115000"/>
                        </a:lnSpc>
                        <a:spcBef>
                          <a:spcPts val="0"/>
                        </a:spcBef>
                        <a:buNone/>
                      </a:pPr>
                      <a:r>
                        <a:rPr lang="en" sz="800"/>
                        <a:t>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6D3D0"/>
                    </a:solidFill>
                  </a:tcPr>
                </a:tc>
                <a:tc>
                  <a:txBody>
                    <a:bodyPr>
                      <a:noAutofit/>
                    </a:bodyPr>
                    <a:lstStyle/>
                    <a:p>
                      <a:pPr lvl="0" rtl="0" algn="ctr">
                        <a:lnSpc>
                          <a:spcPct val="115000"/>
                        </a:lnSpc>
                        <a:spcBef>
                          <a:spcPts val="0"/>
                        </a:spcBef>
                        <a:buNone/>
                      </a:pPr>
                      <a:r>
                        <a:rPr lang="en" sz="800"/>
                        <a:t>40%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2BDB9"/>
                    </a:solidFill>
                  </a:tcPr>
                </a:tc>
                <a:tc>
                  <a:txBody>
                    <a:bodyPr>
                      <a:noAutofit/>
                    </a:bodyPr>
                    <a:lstStyle/>
                    <a:p>
                      <a:pPr lvl="0" rtl="0" algn="ctr">
                        <a:lnSpc>
                          <a:spcPct val="115000"/>
                        </a:lnSpc>
                        <a:spcBef>
                          <a:spcPts val="0"/>
                        </a:spcBef>
                        <a:buNone/>
                      </a:pPr>
                      <a:r>
                        <a:rPr lang="en" sz="800"/>
                        <a:t>31%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800"/>
                        <a:t>12%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ACDEC5"/>
                    </a:solidFill>
                  </a:tcPr>
                </a:tc>
              </a:tr>
              <a:tr h="194350">
                <a:tc>
                  <a:txBody>
                    <a:bodyPr>
                      <a:noAutofit/>
                    </a:bodyPr>
                    <a:lstStyle/>
                    <a:p>
                      <a:pPr lvl="0" rtl="0" algn="ctr">
                        <a:lnSpc>
                          <a:spcPct val="115000"/>
                        </a:lnSpc>
                        <a:spcBef>
                          <a:spcPts val="0"/>
                        </a:spcBef>
                        <a:buNone/>
                      </a:pPr>
                      <a:r>
                        <a:rPr lang="en" sz="800"/>
                        <a:t>10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FEFD"/>
                    </a:solidFill>
                  </a:tcPr>
                </a:tc>
                <a:tc>
                  <a:txBody>
                    <a:bodyPr>
                      <a:noAutofit/>
                    </a:bodyPr>
                    <a:lstStyle/>
                    <a:p>
                      <a:pPr lvl="0" rtl="0" algn="ctr">
                        <a:lnSpc>
                          <a:spcPct val="115000"/>
                        </a:lnSpc>
                        <a:spcBef>
                          <a:spcPts val="0"/>
                        </a:spcBef>
                        <a:buNone/>
                      </a:pPr>
                      <a:r>
                        <a:rPr lang="en" sz="800"/>
                        <a:t>41%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800"/>
                        <a:t>30%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ACDEC5"/>
                    </a:solidFill>
                  </a:tcPr>
                </a:tc>
                <a:tc>
                  <a:txBody>
                    <a:bodyPr>
                      <a:noAutofit/>
                    </a:bodyPr>
                    <a:lstStyle/>
                    <a:p>
                      <a:pPr lvl="0" rtl="0" algn="ctr">
                        <a:lnSpc>
                          <a:spcPct val="115000"/>
                        </a:lnSpc>
                        <a:spcBef>
                          <a:spcPts val="0"/>
                        </a:spcBef>
                        <a:buNone/>
                      </a:pPr>
                      <a:r>
                        <a:rPr lang="en" sz="800"/>
                        <a:t>11%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bl>
          </a:graphicData>
        </a:graphic>
      </p:graphicFrame>
      <p:graphicFrame>
        <p:nvGraphicFramePr>
          <p:cNvPr id="778" name="Shape 778"/>
          <p:cNvGraphicFramePr/>
          <p:nvPr/>
        </p:nvGraphicFramePr>
        <p:xfrm>
          <a:off x="4167875" y="838200"/>
          <a:ext cx="3000000" cy="3000000"/>
        </p:xfrm>
        <a:graphic>
          <a:graphicData uri="http://schemas.openxmlformats.org/drawingml/2006/table">
            <a:tbl>
              <a:tblPr>
                <a:noFill/>
                <a:tableStyleId>{CF214DF8-9EB9-4027-8DC9-FBF5C9B6CFFA}</a:tableStyleId>
              </a:tblPr>
              <a:tblGrid>
                <a:gridCol w="692825"/>
                <a:gridCol w="918525"/>
                <a:gridCol w="918525"/>
                <a:gridCol w="1203275"/>
                <a:gridCol w="918525"/>
              </a:tblGrid>
              <a:tr h="200025">
                <a:tc>
                  <a:txBody>
                    <a:bodyPr>
                      <a:noAutofit/>
                    </a:bodyPr>
                    <a:lstStyle/>
                    <a:p>
                      <a:pPr lvl="0" rtl="0" algn="ctr">
                        <a:lnSpc>
                          <a:spcPct val="115000"/>
                        </a:lnSpc>
                        <a:spcBef>
                          <a:spcPts val="0"/>
                        </a:spcBef>
                        <a:buNone/>
                      </a:pPr>
                      <a:r>
                        <a:rPr b="1" lang="en" sz="800"/>
                        <a:t>Distance Preference</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t>%HF Users</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t>%Select Users</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t>%Select HF Penetration</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t>PnL</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800"/>
                        <a:t>0-5km</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22%</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14%</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6%</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159</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solidFill>
                      <a:srgbClr val="FFFFFF"/>
                    </a:solidFill>
                  </a:tcPr>
                </a:tc>
              </a:tr>
              <a:tr h="200025">
                <a:tc>
                  <a:txBody>
                    <a:bodyPr>
                      <a:noAutofit/>
                    </a:bodyPr>
                    <a:lstStyle/>
                    <a:p>
                      <a:pPr lvl="0" rtl="0" algn="ctr">
                        <a:lnSpc>
                          <a:spcPct val="115000"/>
                        </a:lnSpc>
                        <a:spcBef>
                          <a:spcPts val="0"/>
                        </a:spcBef>
                        <a:buNone/>
                      </a:pPr>
                      <a:r>
                        <a:rPr lang="en" sz="800"/>
                        <a:t>5-10km</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28%</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25%</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8%</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64</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solidFill>
                      <a:srgbClr val="F9DFDD"/>
                    </a:solidFill>
                  </a:tcPr>
                </a:tc>
              </a:tr>
              <a:tr h="200025">
                <a:tc>
                  <a:txBody>
                    <a:bodyPr>
                      <a:noAutofit/>
                    </a:bodyPr>
                    <a:lstStyle/>
                    <a:p>
                      <a:pPr lvl="0" rtl="0" algn="ctr">
                        <a:lnSpc>
                          <a:spcPct val="115000"/>
                        </a:lnSpc>
                        <a:spcBef>
                          <a:spcPts val="0"/>
                        </a:spcBef>
                        <a:buNone/>
                      </a:pPr>
                      <a:r>
                        <a:rPr lang="en" sz="800"/>
                        <a:t>10-15km</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20%</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21%</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9%</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-47</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solidFill>
                      <a:srgbClr val="F2BBB6"/>
                    </a:solidFill>
                  </a:tcPr>
                </a:tc>
              </a:tr>
              <a:tr h="200025">
                <a:tc>
                  <a:txBody>
                    <a:bodyPr>
                      <a:noAutofit/>
                    </a:bodyPr>
                    <a:lstStyle/>
                    <a:p>
                      <a:pPr lvl="0" rtl="0" algn="ctr">
                        <a:lnSpc>
                          <a:spcPct val="115000"/>
                        </a:lnSpc>
                        <a:spcBef>
                          <a:spcPts val="0"/>
                        </a:spcBef>
                        <a:buNone/>
                      </a:pPr>
                      <a:r>
                        <a:rPr lang="en" sz="800"/>
                        <a:t>&gt;15km</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30%</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41%</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12%</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-240</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solidFill>
                      <a:srgbClr val="E67C73"/>
                    </a:solidFill>
                  </a:tcPr>
                </a:tc>
              </a:tr>
              <a:tr h="200025">
                <a:tc>
                  <a:txBody>
                    <a:bodyPr>
                      <a:noAutofit/>
                    </a:bodyPr>
                    <a:lstStyle/>
                    <a:p>
                      <a:pPr lvl="0" rtl="0" algn="ctr">
                        <a:lnSpc>
                          <a:spcPct val="115000"/>
                        </a:lnSpc>
                        <a:spcBef>
                          <a:spcPts val="0"/>
                        </a:spcBef>
                        <a:buNone/>
                      </a:pPr>
                      <a:r>
                        <a:rPr b="1" lang="en" sz="800"/>
                        <a:t>Total</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100%</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100%</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800"/>
                        <a:t>9%</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800"/>
                        <a:t>-63</a:t>
                      </a:r>
                    </a:p>
                  </a:txBody>
                  <a:tcPr marT="19050" marB="19050" marR="28575" marL="28575" anchor="b">
                    <a:lnL cap="flat" cmpd="sng" w="9425">
                      <a:solidFill>
                        <a:srgbClr val="000000"/>
                      </a:solidFill>
                      <a:prstDash val="solid"/>
                      <a:round/>
                      <a:headEnd len="med" w="med" type="none"/>
                      <a:tailEnd len="med" w="med" type="none"/>
                    </a:lnL>
                    <a:lnR cap="flat" cmpd="sng" w="9425">
                      <a:solidFill>
                        <a:srgbClr val="000000"/>
                      </a:solidFill>
                      <a:prstDash val="solid"/>
                      <a:round/>
                      <a:headEnd len="med" w="med" type="none"/>
                      <a:tailEnd len="med" w="med" type="none"/>
                    </a:lnR>
                    <a:lnT cap="flat" cmpd="sng" w="9425">
                      <a:solidFill>
                        <a:srgbClr val="000000"/>
                      </a:solidFill>
                      <a:prstDash val="solid"/>
                      <a:round/>
                      <a:headEnd len="med" w="med" type="none"/>
                      <a:tailEnd len="med" w="med" type="none"/>
                    </a:lnT>
                    <a:lnB cap="flat" cmpd="sng" w="9425">
                      <a:solidFill>
                        <a:srgbClr val="000000"/>
                      </a:solidFill>
                      <a:prstDash val="solid"/>
                      <a:round/>
                      <a:headEnd len="med" w="med" type="none"/>
                      <a:tailEnd len="med" w="med" type="none"/>
                    </a:lnB>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Shape 783"/>
          <p:cNvSpPr txBox="1"/>
          <p:nvPr>
            <p:ph type="title"/>
          </p:nvPr>
        </p:nvSpPr>
        <p:spPr>
          <a:xfrm>
            <a:off x="148750" y="2175"/>
            <a:ext cx="8520600" cy="572700"/>
          </a:xfrm>
          <a:prstGeom prst="rect">
            <a:avLst/>
          </a:prstGeom>
        </p:spPr>
        <p:txBody>
          <a:bodyPr anchorCtr="0" anchor="t" bIns="91425" lIns="91425" rIns="91425" wrap="square" tIns="91425">
            <a:noAutofit/>
          </a:bodyPr>
          <a:lstStyle/>
          <a:p>
            <a:pPr lvl="0">
              <a:spcBef>
                <a:spcPts val="0"/>
              </a:spcBef>
              <a:buNone/>
            </a:pPr>
            <a:r>
              <a:rPr lang="en" sz="2400"/>
              <a:t>Select Way Forward - Option 1</a:t>
            </a:r>
          </a:p>
        </p:txBody>
      </p:sp>
      <p:sp>
        <p:nvSpPr>
          <p:cNvPr id="784" name="Shape 784"/>
          <p:cNvSpPr txBox="1"/>
          <p:nvPr>
            <p:ph idx="1" type="body"/>
          </p:nvPr>
        </p:nvSpPr>
        <p:spPr>
          <a:xfrm>
            <a:off x="159300" y="923875"/>
            <a:ext cx="8520600" cy="3416400"/>
          </a:xfrm>
          <a:prstGeom prst="rect">
            <a:avLst/>
          </a:prstGeom>
        </p:spPr>
        <p:txBody>
          <a:bodyPr anchorCtr="0" anchor="t" bIns="91425" lIns="91425" rIns="91425" wrap="square" tIns="91425">
            <a:noAutofit/>
          </a:bodyPr>
          <a:lstStyle/>
          <a:p>
            <a:pPr indent="-317500" lvl="0" marL="457200" rtl="0">
              <a:spcBef>
                <a:spcPts val="0"/>
              </a:spcBef>
              <a:spcAft>
                <a:spcPts val="0"/>
              </a:spcAft>
              <a:buClr>
                <a:schemeClr val="dk1"/>
              </a:buClr>
              <a:buSzPts val="1400"/>
              <a:buChar char="●"/>
            </a:pPr>
            <a:r>
              <a:rPr lang="en">
                <a:solidFill>
                  <a:schemeClr val="dk1"/>
                </a:solidFill>
              </a:rPr>
              <a:t>Keep select as it is, outside of Pass</a:t>
            </a:r>
          </a:p>
          <a:p>
            <a:pPr indent="-317500" lvl="0" marL="457200" rtl="0">
              <a:spcBef>
                <a:spcPts val="0"/>
              </a:spcBef>
              <a:spcAft>
                <a:spcPts val="0"/>
              </a:spcAft>
              <a:buClr>
                <a:srgbClr val="000000"/>
              </a:buClr>
              <a:buSzPts val="1400"/>
              <a:buChar char="●"/>
            </a:pPr>
            <a:r>
              <a:rPr lang="en">
                <a:solidFill>
                  <a:srgbClr val="000000"/>
                </a:solidFill>
              </a:rPr>
              <a:t>Pros</a:t>
            </a:r>
          </a:p>
          <a:p>
            <a:pPr indent="-317500" lvl="1" marL="914400" rtl="0">
              <a:spcBef>
                <a:spcPts val="0"/>
              </a:spcBef>
              <a:spcAft>
                <a:spcPts val="0"/>
              </a:spcAft>
              <a:buClr>
                <a:srgbClr val="000000"/>
              </a:buClr>
              <a:buSzPts val="1400"/>
              <a:buChar char="○"/>
            </a:pPr>
            <a:r>
              <a:rPr lang="en">
                <a:solidFill>
                  <a:srgbClr val="000000"/>
                </a:solidFill>
              </a:rPr>
              <a:t>Select as a package continues to stay which has premium appeal in the market</a:t>
            </a:r>
          </a:p>
          <a:p>
            <a:pPr indent="-317500" lvl="0" marL="457200" rtl="0">
              <a:spcBef>
                <a:spcPts val="0"/>
              </a:spcBef>
              <a:spcAft>
                <a:spcPts val="0"/>
              </a:spcAft>
              <a:buClr>
                <a:srgbClr val="000000"/>
              </a:buClr>
              <a:buSzPts val="1400"/>
              <a:buChar char="●"/>
            </a:pPr>
            <a:r>
              <a:rPr lang="en">
                <a:solidFill>
                  <a:srgbClr val="000000"/>
                </a:solidFill>
              </a:rPr>
              <a:t>Cons</a:t>
            </a:r>
          </a:p>
          <a:p>
            <a:pPr indent="-317500" lvl="1" marL="914400" rtl="0">
              <a:spcBef>
                <a:spcPts val="0"/>
              </a:spcBef>
              <a:buClr>
                <a:srgbClr val="000000"/>
              </a:buClr>
              <a:buSzPts val="1400"/>
              <a:buChar char="○"/>
            </a:pPr>
            <a:r>
              <a:rPr lang="en">
                <a:solidFill>
                  <a:srgbClr val="000000"/>
                </a:solidFill>
              </a:rPr>
              <a:t>May cause confusion eg Select user wanting Flat Fare of Ola Pass cannot take it till Select expires </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Shape 789"/>
          <p:cNvSpPr txBox="1"/>
          <p:nvPr>
            <p:ph idx="1" type="body"/>
          </p:nvPr>
        </p:nvSpPr>
        <p:spPr>
          <a:xfrm>
            <a:off x="159300" y="847675"/>
            <a:ext cx="8520600" cy="3830400"/>
          </a:xfrm>
          <a:prstGeom prst="rect">
            <a:avLst/>
          </a:prstGeom>
        </p:spPr>
        <p:txBody>
          <a:bodyPr anchorCtr="0" anchor="t" bIns="91425" lIns="91425" rIns="91425" wrap="square" tIns="91425">
            <a:noAutofit/>
          </a:bodyPr>
          <a:lstStyle/>
          <a:p>
            <a:pPr indent="-317500" lvl="0" marL="457200" rtl="0">
              <a:spcBef>
                <a:spcPts val="0"/>
              </a:spcBef>
              <a:spcAft>
                <a:spcPts val="0"/>
              </a:spcAft>
              <a:buClr>
                <a:srgbClr val="000000"/>
              </a:buClr>
              <a:buSzPts val="1400"/>
              <a:buChar char="●"/>
            </a:pPr>
            <a:r>
              <a:rPr lang="en">
                <a:solidFill>
                  <a:srgbClr val="000000"/>
                </a:solidFill>
              </a:rPr>
              <a:t>Break Select in km buckets just like Ola Pass</a:t>
            </a:r>
          </a:p>
          <a:p>
            <a:pPr indent="-317500" lvl="0" marL="457200" rtl="0">
              <a:spcBef>
                <a:spcPts val="0"/>
              </a:spcBef>
              <a:spcAft>
                <a:spcPts val="0"/>
              </a:spcAft>
              <a:buClr>
                <a:srgbClr val="000000"/>
              </a:buClr>
              <a:buSzPts val="1400"/>
              <a:buChar char="●"/>
            </a:pPr>
            <a:r>
              <a:rPr lang="en">
                <a:solidFill>
                  <a:schemeClr val="dk1"/>
                </a:solidFill>
              </a:rPr>
              <a:t>Add “overall package” to offer Flat Fare on all km buckets in Ola Pass</a:t>
            </a:r>
          </a:p>
          <a:p>
            <a:pPr indent="-317500" lvl="0" marL="457200" rtl="0">
              <a:spcBef>
                <a:spcPts val="0"/>
              </a:spcBef>
              <a:spcAft>
                <a:spcPts val="0"/>
              </a:spcAft>
              <a:buClr>
                <a:srgbClr val="000000"/>
              </a:buClr>
              <a:buSzPts val="1400"/>
              <a:buChar char="●"/>
            </a:pPr>
            <a:r>
              <a:rPr lang="en">
                <a:solidFill>
                  <a:srgbClr val="000000"/>
                </a:solidFill>
              </a:rPr>
              <a:t>Transition current Select users to overall package</a:t>
            </a:r>
          </a:p>
          <a:p>
            <a:pPr indent="-317500" lvl="0" marL="457200" rtl="0">
              <a:spcBef>
                <a:spcPts val="0"/>
              </a:spcBef>
              <a:spcAft>
                <a:spcPts val="0"/>
              </a:spcAft>
              <a:buClr>
                <a:srgbClr val="000000"/>
              </a:buClr>
              <a:buSzPts val="1400"/>
              <a:buChar char="●"/>
            </a:pPr>
            <a:r>
              <a:rPr lang="en">
                <a:solidFill>
                  <a:srgbClr val="000000"/>
                </a:solidFill>
              </a:rPr>
              <a:t>Upsell Select benefits on these packages in Pass</a:t>
            </a:r>
          </a:p>
          <a:p>
            <a:pPr indent="-317500" lvl="0" marL="457200" rtl="0">
              <a:spcBef>
                <a:spcPts val="0"/>
              </a:spcBef>
              <a:spcAft>
                <a:spcPts val="0"/>
              </a:spcAft>
              <a:buClr>
                <a:srgbClr val="000000"/>
              </a:buClr>
              <a:buSzPts val="1400"/>
              <a:buChar char="●"/>
            </a:pPr>
            <a:r>
              <a:rPr lang="en">
                <a:solidFill>
                  <a:srgbClr val="000000"/>
                </a:solidFill>
              </a:rPr>
              <a:t>Pros</a:t>
            </a:r>
          </a:p>
          <a:p>
            <a:pPr indent="-317500" lvl="1" marL="914400" rtl="0">
              <a:spcBef>
                <a:spcPts val="0"/>
              </a:spcBef>
              <a:spcAft>
                <a:spcPts val="0"/>
              </a:spcAft>
              <a:buClr>
                <a:srgbClr val="000000"/>
              </a:buClr>
              <a:buSzPts val="1400"/>
              <a:buChar char="○"/>
            </a:pPr>
            <a:r>
              <a:rPr lang="en">
                <a:solidFill>
                  <a:schemeClr val="dk1"/>
                </a:solidFill>
              </a:rPr>
              <a:t>Move from No Peak to Flat Fares, gives more flexibility to manage burn</a:t>
            </a:r>
          </a:p>
          <a:p>
            <a:pPr indent="-317500" lvl="1" marL="914400" rtl="0">
              <a:lnSpc>
                <a:spcPct val="100000"/>
              </a:lnSpc>
              <a:spcBef>
                <a:spcPts val="0"/>
              </a:spcBef>
              <a:spcAft>
                <a:spcPts val="0"/>
              </a:spcAft>
              <a:buClr>
                <a:schemeClr val="dk1"/>
              </a:buClr>
              <a:buSzPts val="1400"/>
              <a:buChar char="○"/>
            </a:pPr>
            <a:r>
              <a:rPr lang="en">
                <a:solidFill>
                  <a:schemeClr val="dk1"/>
                </a:solidFill>
              </a:rPr>
              <a:t>Flat Fare ensures that not every peak ride results in burn for us, say 5 km ride at 1.3X would be within the Flat Fare of 10km </a:t>
            </a:r>
          </a:p>
          <a:p>
            <a:pPr indent="-317500" lvl="1" marL="914400" rtl="0">
              <a:lnSpc>
                <a:spcPct val="100000"/>
              </a:lnSpc>
              <a:spcBef>
                <a:spcPts val="0"/>
              </a:spcBef>
              <a:spcAft>
                <a:spcPts val="0"/>
              </a:spcAft>
              <a:buClr>
                <a:schemeClr val="dk1"/>
              </a:buClr>
              <a:buSzPts val="1400"/>
              <a:buChar char="○"/>
            </a:pPr>
            <a:r>
              <a:rPr lang="en">
                <a:solidFill>
                  <a:schemeClr val="dk1"/>
                </a:solidFill>
              </a:rPr>
              <a:t>Flat Fare limits the burn on each ride, as benefit applies up to a specific km and not on the entire ride length</a:t>
            </a:r>
          </a:p>
          <a:p>
            <a:pPr indent="-317500" lvl="0" marL="457200" rtl="0">
              <a:spcBef>
                <a:spcPts val="0"/>
              </a:spcBef>
              <a:spcAft>
                <a:spcPts val="0"/>
              </a:spcAft>
              <a:buClr>
                <a:srgbClr val="000000"/>
              </a:buClr>
              <a:buSzPts val="1400"/>
              <a:buChar char="●"/>
            </a:pPr>
            <a:r>
              <a:rPr lang="en">
                <a:solidFill>
                  <a:srgbClr val="000000"/>
                </a:solidFill>
              </a:rPr>
              <a:t>Cons</a:t>
            </a:r>
          </a:p>
          <a:p>
            <a:pPr indent="-317500" lvl="1" marL="914400" rtl="0">
              <a:spcBef>
                <a:spcPts val="0"/>
              </a:spcBef>
              <a:buClr>
                <a:srgbClr val="000000"/>
              </a:buClr>
              <a:buSzPts val="1400"/>
              <a:buChar char="○"/>
            </a:pPr>
            <a:r>
              <a:rPr lang="en">
                <a:solidFill>
                  <a:srgbClr val="000000"/>
                </a:solidFill>
              </a:rPr>
              <a:t>Select will be city specific offering, rather than PAN India offering</a:t>
            </a:r>
          </a:p>
          <a:p>
            <a:pPr lvl="0" rtl="0">
              <a:spcBef>
                <a:spcPts val="0"/>
              </a:spcBef>
              <a:buNone/>
            </a:pPr>
            <a:r>
              <a:t/>
            </a:r>
            <a:endParaRPr>
              <a:solidFill>
                <a:srgbClr val="000000"/>
              </a:solidFill>
            </a:endParaRPr>
          </a:p>
        </p:txBody>
      </p:sp>
      <p:sp>
        <p:nvSpPr>
          <p:cNvPr id="790" name="Shape 790"/>
          <p:cNvSpPr txBox="1"/>
          <p:nvPr>
            <p:ph type="title"/>
          </p:nvPr>
        </p:nvSpPr>
        <p:spPr>
          <a:xfrm>
            <a:off x="148750" y="2175"/>
            <a:ext cx="8520600" cy="572700"/>
          </a:xfrm>
          <a:prstGeom prst="rect">
            <a:avLst/>
          </a:prstGeom>
        </p:spPr>
        <p:txBody>
          <a:bodyPr anchorCtr="0" anchor="t" bIns="91425" lIns="91425" rIns="91425" wrap="square" tIns="91425">
            <a:noAutofit/>
          </a:bodyPr>
          <a:lstStyle/>
          <a:p>
            <a:pPr lvl="0" rtl="0">
              <a:spcBef>
                <a:spcPts val="0"/>
              </a:spcBef>
              <a:buNone/>
            </a:pPr>
            <a:r>
              <a:rPr lang="en" sz="2400"/>
              <a:t>Select Way Forward - Option 2</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Shape 795"/>
          <p:cNvSpPr txBox="1"/>
          <p:nvPr>
            <p:ph type="title"/>
          </p:nvPr>
        </p:nvSpPr>
        <p:spPr>
          <a:xfrm>
            <a:off x="72550" y="2175"/>
            <a:ext cx="8520600" cy="572700"/>
          </a:xfrm>
          <a:prstGeom prst="rect">
            <a:avLst/>
          </a:prstGeom>
        </p:spPr>
        <p:txBody>
          <a:bodyPr anchorCtr="0" anchor="t" bIns="91425" lIns="91425" rIns="91425" wrap="square" tIns="91425">
            <a:noAutofit/>
          </a:bodyPr>
          <a:lstStyle/>
          <a:p>
            <a:pPr lvl="0" rtl="0">
              <a:spcBef>
                <a:spcPts val="0"/>
              </a:spcBef>
              <a:buNone/>
            </a:pPr>
            <a:r>
              <a:rPr lang="en" sz="2400"/>
              <a:t>Select Way Forward - PAN India appeal</a:t>
            </a:r>
          </a:p>
        </p:txBody>
      </p:sp>
      <p:sp>
        <p:nvSpPr>
          <p:cNvPr id="796" name="Shape 796"/>
          <p:cNvSpPr txBox="1"/>
          <p:nvPr>
            <p:ph idx="1" type="body"/>
          </p:nvPr>
        </p:nvSpPr>
        <p:spPr>
          <a:xfrm>
            <a:off x="235500" y="774075"/>
            <a:ext cx="8520600" cy="3566100"/>
          </a:xfrm>
          <a:prstGeom prst="rect">
            <a:avLst/>
          </a:prstGeom>
        </p:spPr>
        <p:txBody>
          <a:bodyPr anchorCtr="0" anchor="ctr" bIns="91425" lIns="91425" rIns="91425" wrap="square" tIns="91425">
            <a:noAutofit/>
          </a:bodyPr>
          <a:lstStyle/>
          <a:p>
            <a:pPr indent="-330200" lvl="0" marL="457200" rtl="0">
              <a:lnSpc>
                <a:spcPct val="150000"/>
              </a:lnSpc>
              <a:spcBef>
                <a:spcPts val="0"/>
              </a:spcBef>
              <a:spcAft>
                <a:spcPts val="0"/>
              </a:spcAft>
              <a:buClr>
                <a:srgbClr val="000000"/>
              </a:buClr>
              <a:buSzPts val="1600"/>
              <a:buChar char="●"/>
            </a:pPr>
            <a:r>
              <a:rPr b="1" lang="en" sz="1600">
                <a:solidFill>
                  <a:srgbClr val="000000"/>
                </a:solidFill>
              </a:rPr>
              <a:t>82%</a:t>
            </a:r>
            <a:r>
              <a:rPr lang="en" sz="1600">
                <a:solidFill>
                  <a:srgbClr val="000000"/>
                </a:solidFill>
              </a:rPr>
              <a:t> users do not take rides outside Primary city</a:t>
            </a:r>
          </a:p>
          <a:p>
            <a:pPr indent="-330200" lvl="0" marL="457200" rtl="0">
              <a:lnSpc>
                <a:spcPct val="150000"/>
              </a:lnSpc>
              <a:spcBef>
                <a:spcPts val="0"/>
              </a:spcBef>
              <a:spcAft>
                <a:spcPts val="0"/>
              </a:spcAft>
              <a:buClr>
                <a:srgbClr val="000000"/>
              </a:buClr>
              <a:buSzPts val="1600"/>
              <a:buChar char="●"/>
            </a:pPr>
            <a:r>
              <a:rPr b="1" lang="en" sz="1600">
                <a:solidFill>
                  <a:srgbClr val="000000"/>
                </a:solidFill>
              </a:rPr>
              <a:t>18%</a:t>
            </a:r>
            <a:r>
              <a:rPr lang="en" sz="1600">
                <a:solidFill>
                  <a:srgbClr val="000000"/>
                </a:solidFill>
              </a:rPr>
              <a:t> users take rides outside Primary city</a:t>
            </a:r>
          </a:p>
          <a:p>
            <a:pPr indent="-330200" lvl="1" marL="914400" rtl="0">
              <a:lnSpc>
                <a:spcPct val="150000"/>
              </a:lnSpc>
              <a:spcBef>
                <a:spcPts val="0"/>
              </a:spcBef>
              <a:spcAft>
                <a:spcPts val="0"/>
              </a:spcAft>
              <a:buClr>
                <a:srgbClr val="000000"/>
              </a:buClr>
              <a:buSzPts val="1600"/>
              <a:buChar char="○"/>
            </a:pPr>
            <a:r>
              <a:rPr b="1" lang="en" sz="1600">
                <a:solidFill>
                  <a:srgbClr val="000000"/>
                </a:solidFill>
              </a:rPr>
              <a:t>5%</a:t>
            </a:r>
            <a:r>
              <a:rPr lang="en" sz="1600">
                <a:solidFill>
                  <a:srgbClr val="000000"/>
                </a:solidFill>
              </a:rPr>
              <a:t> users do not get any benefit on those rides</a:t>
            </a:r>
          </a:p>
          <a:p>
            <a:pPr indent="-330200" lvl="1" marL="914400" rtl="0">
              <a:lnSpc>
                <a:spcPct val="150000"/>
              </a:lnSpc>
              <a:spcBef>
                <a:spcPts val="0"/>
              </a:spcBef>
              <a:buClr>
                <a:srgbClr val="000000"/>
              </a:buClr>
              <a:buSzPts val="1600"/>
              <a:buChar char="○"/>
            </a:pPr>
            <a:r>
              <a:rPr b="1" lang="en" sz="1600">
                <a:solidFill>
                  <a:srgbClr val="000000"/>
                </a:solidFill>
              </a:rPr>
              <a:t>13%</a:t>
            </a:r>
            <a:r>
              <a:rPr lang="en" sz="1600">
                <a:solidFill>
                  <a:srgbClr val="000000"/>
                </a:solidFill>
              </a:rPr>
              <a:t> user get benefit on the rides outside primary city - 20% of </a:t>
            </a:r>
            <a:r>
              <a:rPr lang="en" sz="1600">
                <a:solidFill>
                  <a:srgbClr val="000000"/>
                </a:solidFill>
              </a:rPr>
              <a:t>their</a:t>
            </a:r>
            <a:r>
              <a:rPr lang="en" sz="1600">
                <a:solidFill>
                  <a:srgbClr val="000000"/>
                </a:solidFill>
              </a:rPr>
              <a:t> rides get Select benefits outside primary city</a:t>
            </a:r>
          </a:p>
          <a:p>
            <a:pPr lvl="0" rtl="0">
              <a:lnSpc>
                <a:spcPct val="150000"/>
              </a:lnSpc>
              <a:spcBef>
                <a:spcPts val="0"/>
              </a:spcBef>
              <a:buNone/>
            </a:pPr>
            <a:r>
              <a:rPr lang="en" sz="1600">
                <a:solidFill>
                  <a:srgbClr val="000000"/>
                </a:solidFill>
              </a:rPr>
              <a:t>P</a:t>
            </a:r>
            <a:r>
              <a:rPr lang="en" sz="1600">
                <a:solidFill>
                  <a:srgbClr val="000000"/>
                </a:solidFill>
              </a:rPr>
              <a:t>lus</a:t>
            </a:r>
          </a:p>
          <a:p>
            <a:pPr indent="-330200" lvl="0" marL="457200" rtl="0">
              <a:lnSpc>
                <a:spcPct val="150000"/>
              </a:lnSpc>
              <a:spcBef>
                <a:spcPts val="0"/>
              </a:spcBef>
              <a:buClr>
                <a:srgbClr val="000000"/>
              </a:buClr>
              <a:buSzPts val="1600"/>
              <a:buChar char="●"/>
            </a:pPr>
            <a:r>
              <a:rPr lang="en" sz="1600">
                <a:solidFill>
                  <a:srgbClr val="000000"/>
                </a:solidFill>
              </a:rPr>
              <a:t>Clear trip(free of cost)</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Shape 801"/>
          <p:cNvSpPr txBox="1"/>
          <p:nvPr/>
        </p:nvSpPr>
        <p:spPr>
          <a:xfrm>
            <a:off x="199200" y="691450"/>
            <a:ext cx="8478600" cy="1824300"/>
          </a:xfrm>
          <a:prstGeom prst="rect">
            <a:avLst/>
          </a:prstGeom>
          <a:noFill/>
          <a:ln>
            <a:noFill/>
          </a:ln>
        </p:spPr>
        <p:txBody>
          <a:bodyPr anchorCtr="0" anchor="t" bIns="91425" lIns="91425" rIns="91425" wrap="square" tIns="91425">
            <a:noAutofit/>
          </a:bodyPr>
          <a:lstStyle/>
          <a:p>
            <a:pPr indent="-317500" lvl="0" marL="457200" rtl="0">
              <a:spcBef>
                <a:spcPts val="0"/>
              </a:spcBef>
              <a:buSzPts val="1400"/>
              <a:buChar char="●"/>
            </a:pPr>
            <a:r>
              <a:rPr lang="en"/>
              <a:t>Priority </a:t>
            </a:r>
            <a:r>
              <a:rPr lang="en"/>
              <a:t>Availability</a:t>
            </a:r>
          </a:p>
          <a:p>
            <a:pPr lvl="0">
              <a:spcBef>
                <a:spcPts val="0"/>
              </a:spcBef>
              <a:buNone/>
            </a:pPr>
            <a:r>
              <a:t/>
            </a:r>
            <a:endParaRPr/>
          </a:p>
          <a:p>
            <a:pPr lv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indent="-317500" lvl="0" marL="457200" rtl="0">
              <a:spcBef>
                <a:spcPts val="0"/>
              </a:spcBef>
              <a:buSzPts val="1400"/>
              <a:buChar char="●"/>
            </a:pPr>
            <a:r>
              <a:rPr lang="en"/>
              <a:t>Top rated drivers</a:t>
            </a:r>
          </a:p>
        </p:txBody>
      </p:sp>
      <p:sp>
        <p:nvSpPr>
          <p:cNvPr id="802" name="Shape 802"/>
          <p:cNvSpPr txBox="1"/>
          <p:nvPr/>
        </p:nvSpPr>
        <p:spPr>
          <a:xfrm>
            <a:off x="439525" y="4491750"/>
            <a:ext cx="8280900" cy="4725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a:t>Unable to fulfill the delivered promise has been another reason for limited scale of Select</a:t>
            </a:r>
          </a:p>
        </p:txBody>
      </p:sp>
      <p:sp>
        <p:nvSpPr>
          <p:cNvPr id="803" name="Shape 803"/>
          <p:cNvSpPr txBox="1"/>
          <p:nvPr>
            <p:ph type="title"/>
          </p:nvPr>
        </p:nvSpPr>
        <p:spPr>
          <a:xfrm>
            <a:off x="146100" y="64025"/>
            <a:ext cx="8650500" cy="472500"/>
          </a:xfrm>
          <a:prstGeom prst="rect">
            <a:avLst/>
          </a:prstGeom>
        </p:spPr>
        <p:txBody>
          <a:bodyPr anchorCtr="0" anchor="t" bIns="91425" lIns="91425" rIns="91425" wrap="square" tIns="91425">
            <a:noAutofit/>
          </a:bodyPr>
          <a:lstStyle/>
          <a:p>
            <a:pPr lvl="0" rtl="0">
              <a:spcBef>
                <a:spcPts val="0"/>
              </a:spcBef>
              <a:buClr>
                <a:schemeClr val="dk1"/>
              </a:buClr>
              <a:buSzPts val="1100"/>
              <a:buFont typeface="Arial"/>
              <a:buNone/>
            </a:pPr>
            <a:r>
              <a:rPr lang="en" sz="2200"/>
              <a:t>Select can further be improved by delivering on promised benefits</a:t>
            </a:r>
          </a:p>
        </p:txBody>
      </p:sp>
      <p:graphicFrame>
        <p:nvGraphicFramePr>
          <p:cNvPr id="804" name="Shape 804"/>
          <p:cNvGraphicFramePr/>
          <p:nvPr/>
        </p:nvGraphicFramePr>
        <p:xfrm>
          <a:off x="685800" y="1143000"/>
          <a:ext cx="3000000" cy="3000000"/>
        </p:xfrm>
        <a:graphic>
          <a:graphicData uri="http://schemas.openxmlformats.org/drawingml/2006/table">
            <a:tbl>
              <a:tblPr>
                <a:noFill/>
                <a:tableStyleId>{CF214DF8-9EB9-4027-8DC9-FBF5C9B6CFFA}</a:tableStyleId>
              </a:tblPr>
              <a:tblGrid>
                <a:gridCol w="723900"/>
                <a:gridCol w="619125"/>
                <a:gridCol w="619125"/>
                <a:gridCol w="619125"/>
                <a:gridCol w="619125"/>
              </a:tblGrid>
              <a:tr h="200025">
                <a:tc>
                  <a:txBody>
                    <a:bodyPr>
                      <a:noAutofit/>
                    </a:bodyPr>
                    <a:lstStyle/>
                    <a:p>
                      <a:pPr lvl="0" rtl="0">
                        <a:spcBef>
                          <a:spcPts val="0"/>
                        </a:spcBef>
                        <a:buNone/>
                      </a:pPr>
                      <a:r>
                        <a:t/>
                      </a:r>
                      <a:endParaRPr sz="1000"/>
                    </a:p>
                  </a:txBody>
                  <a:tcPr marT="19050" marB="19050" marR="28575" marL="28575" anchor="ctr">
                    <a:lnR cap="flat" cmpd="sng" w="9525">
                      <a:solidFill>
                        <a:srgbClr val="000000"/>
                      </a:solidFill>
                      <a:prstDash val="solid"/>
                      <a:round/>
                      <a:headEnd len="med" w="med" type="none"/>
                      <a:tailEnd len="med" w="med" type="none"/>
                    </a:lnR>
                  </a:tcPr>
                </a:tc>
                <a:tc gridSpan="4">
                  <a:txBody>
                    <a:bodyPr>
                      <a:noAutofit/>
                    </a:bodyPr>
                    <a:lstStyle/>
                    <a:p>
                      <a:pPr lvl="0" rtl="0" algn="ctr">
                        <a:lnSpc>
                          <a:spcPct val="115000"/>
                        </a:lnSpc>
                        <a:spcBef>
                          <a:spcPts val="0"/>
                        </a:spcBef>
                        <a:buNone/>
                      </a:pPr>
                      <a:r>
                        <a:rPr lang="en" sz="1000"/>
                        <a:t>Mini Availability</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r>
              <a:tr h="200025">
                <a:tc>
                  <a:txBody>
                    <a:bodyPr>
                      <a:noAutofit/>
                    </a:bodyPr>
                    <a:lstStyle/>
                    <a:p>
                      <a:pPr lvl="0" rtl="0">
                        <a:spcBef>
                          <a:spcPts val="0"/>
                        </a:spcBef>
                        <a:buNone/>
                      </a:pPr>
                      <a:r>
                        <a:t/>
                      </a:r>
                      <a:endParaRPr sz="1000"/>
                    </a:p>
                  </a:txBody>
                  <a:tcPr marT="19050" marB="19050" marR="28575" marL="28575" anchor="ctr">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W40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W41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W42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W43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1000"/>
                        <a:t>Select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1000"/>
                        <a:t>Non Select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graphicFrame>
        <p:nvGraphicFramePr>
          <p:cNvPr id="805" name="Shape 805"/>
          <p:cNvGraphicFramePr/>
          <p:nvPr/>
        </p:nvGraphicFramePr>
        <p:xfrm>
          <a:off x="4495800" y="1143000"/>
          <a:ext cx="3000000" cy="3000000"/>
        </p:xfrm>
        <a:graphic>
          <a:graphicData uri="http://schemas.openxmlformats.org/drawingml/2006/table">
            <a:tbl>
              <a:tblPr>
                <a:noFill/>
                <a:tableStyleId>{CF214DF8-9EB9-4027-8DC9-FBF5C9B6CFFA}</a:tableStyleId>
              </a:tblPr>
              <a:tblGrid>
                <a:gridCol w="723900"/>
                <a:gridCol w="619125"/>
                <a:gridCol w="619125"/>
                <a:gridCol w="619125"/>
                <a:gridCol w="619125"/>
              </a:tblGrid>
              <a:tr h="200025">
                <a:tc>
                  <a:txBody>
                    <a:bodyPr>
                      <a:noAutofit/>
                    </a:bodyPr>
                    <a:lstStyle/>
                    <a:p>
                      <a:pPr lvl="0" rtl="0">
                        <a:spcBef>
                          <a:spcPts val="0"/>
                        </a:spcBef>
                        <a:buNone/>
                      </a:pPr>
                      <a:r>
                        <a:t/>
                      </a:r>
                      <a:endParaRPr sz="1000"/>
                    </a:p>
                  </a:txBody>
                  <a:tcPr marT="19050" marB="19050" marR="28575" marL="28575" anchor="ctr">
                    <a:lnR cap="flat" cmpd="sng" w="9525">
                      <a:solidFill>
                        <a:srgbClr val="000000"/>
                      </a:solidFill>
                      <a:prstDash val="solid"/>
                      <a:round/>
                      <a:headEnd len="med" w="med" type="none"/>
                      <a:tailEnd len="med" w="med" type="none"/>
                    </a:lnR>
                  </a:tcPr>
                </a:tc>
                <a:tc gridSpan="4">
                  <a:txBody>
                    <a:bodyPr>
                      <a:noAutofit/>
                    </a:bodyPr>
                    <a:lstStyle/>
                    <a:p>
                      <a:pPr lvl="0" rtl="0" algn="ctr">
                        <a:lnSpc>
                          <a:spcPct val="115000"/>
                        </a:lnSpc>
                        <a:spcBef>
                          <a:spcPts val="0"/>
                        </a:spcBef>
                        <a:buNone/>
                      </a:pPr>
                      <a:r>
                        <a:rPr lang="en" sz="1000"/>
                        <a:t>Prime Availability</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r>
              <a:tr h="200025">
                <a:tc>
                  <a:txBody>
                    <a:bodyPr>
                      <a:noAutofit/>
                    </a:bodyPr>
                    <a:lstStyle/>
                    <a:p>
                      <a:pPr lvl="0" rtl="0">
                        <a:spcBef>
                          <a:spcPts val="0"/>
                        </a:spcBef>
                        <a:buNone/>
                      </a:pPr>
                      <a:r>
                        <a:t/>
                      </a:r>
                      <a:endParaRPr sz="1000"/>
                    </a:p>
                  </a:txBody>
                  <a:tcPr marT="19050" marB="19050" marR="28575" marL="28575" anchor="ctr">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W40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W41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W42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W43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1000"/>
                        <a:t>Select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1000"/>
                        <a:t>Non Select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graphicFrame>
        <p:nvGraphicFramePr>
          <p:cNvPr id="806" name="Shape 806"/>
          <p:cNvGraphicFramePr/>
          <p:nvPr/>
        </p:nvGraphicFramePr>
        <p:xfrm>
          <a:off x="2352725" y="2396950"/>
          <a:ext cx="3000000" cy="3000000"/>
        </p:xfrm>
        <a:graphic>
          <a:graphicData uri="http://schemas.openxmlformats.org/drawingml/2006/table">
            <a:tbl>
              <a:tblPr>
                <a:noFill/>
                <a:tableStyleId>{CF214DF8-9EB9-4027-8DC9-FBF5C9B6CFFA}</a:tableStyleId>
              </a:tblPr>
              <a:tblGrid>
                <a:gridCol w="723900"/>
                <a:gridCol w="619125"/>
                <a:gridCol w="619125"/>
                <a:gridCol w="619125"/>
                <a:gridCol w="619125"/>
              </a:tblGrid>
              <a:tr h="200025">
                <a:tc>
                  <a:txBody>
                    <a:bodyPr>
                      <a:noAutofit/>
                    </a:bodyPr>
                    <a:lstStyle/>
                    <a:p>
                      <a:pPr lvl="0" rtl="0">
                        <a:spcBef>
                          <a:spcPts val="0"/>
                        </a:spcBef>
                        <a:buNone/>
                      </a:pPr>
                      <a:r>
                        <a:t/>
                      </a:r>
                      <a:endParaRPr sz="1000"/>
                    </a:p>
                  </a:txBody>
                  <a:tcPr marT="19050" marB="19050" marR="28575" marL="28575" anchor="ctr">
                    <a:lnR cap="flat" cmpd="sng" w="9525">
                      <a:solidFill>
                        <a:srgbClr val="000000"/>
                      </a:solidFill>
                      <a:prstDash val="solid"/>
                      <a:round/>
                      <a:headEnd len="med" w="med" type="none"/>
                      <a:tailEnd len="med" w="med" type="none"/>
                    </a:lnR>
                  </a:tcPr>
                </a:tc>
                <a:tc gridSpan="4">
                  <a:txBody>
                    <a:bodyPr>
                      <a:noAutofit/>
                    </a:bodyPr>
                    <a:lstStyle/>
                    <a:p>
                      <a:pPr lvl="0" rtl="0" algn="ctr">
                        <a:lnSpc>
                          <a:spcPct val="115000"/>
                        </a:lnSpc>
                        <a:spcBef>
                          <a:spcPts val="0"/>
                        </a:spcBef>
                        <a:buNone/>
                      </a:pPr>
                      <a:r>
                        <a:rPr lang="en" sz="1000"/>
                        <a:t>DDD</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r>
              <a:tr h="200025">
                <a:tc>
                  <a:txBody>
                    <a:bodyPr>
                      <a:noAutofit/>
                    </a:bodyPr>
                    <a:lstStyle/>
                    <a:p>
                      <a:pPr lvl="0" rtl="0">
                        <a:spcBef>
                          <a:spcPts val="0"/>
                        </a:spcBef>
                        <a:buNone/>
                      </a:pPr>
                      <a:r>
                        <a:t/>
                      </a:r>
                      <a:endParaRPr sz="1000"/>
                    </a:p>
                  </a:txBody>
                  <a:tcPr marT="19050" marB="19050" marR="28575" marL="28575" anchor="ctr">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W40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W41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W42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W43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1000"/>
                        <a:t>Select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1000"/>
                        <a:t>Non Select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
        <p:nvSpPr>
          <p:cNvPr id="807" name="Shape 807"/>
          <p:cNvSpPr txBox="1"/>
          <p:nvPr/>
        </p:nvSpPr>
        <p:spPr>
          <a:xfrm>
            <a:off x="507825" y="3101800"/>
            <a:ext cx="8093700" cy="1320900"/>
          </a:xfrm>
          <a:prstGeom prst="rect">
            <a:avLst/>
          </a:prstGeom>
          <a:noFill/>
          <a:ln>
            <a:noFill/>
          </a:ln>
        </p:spPr>
        <p:txBody>
          <a:bodyPr anchorCtr="0" anchor="t" bIns="91425" lIns="91425" rIns="91425" wrap="square" tIns="91425">
            <a:noAutofit/>
          </a:bodyPr>
          <a:lstStyle/>
          <a:p>
            <a:pPr lvl="0">
              <a:lnSpc>
                <a:spcPct val="115000"/>
              </a:lnSpc>
              <a:spcBef>
                <a:spcPts val="0"/>
              </a:spcBef>
              <a:buNone/>
            </a:pPr>
            <a:r>
              <a:rPr lang="en" u="sng"/>
              <a:t>Next Steps</a:t>
            </a:r>
          </a:p>
          <a:p>
            <a:pPr indent="-317500" lvl="0" marL="457200" rtl="0">
              <a:lnSpc>
                <a:spcPct val="115000"/>
              </a:lnSpc>
              <a:spcBef>
                <a:spcPts val="0"/>
              </a:spcBef>
              <a:spcAft>
                <a:spcPts val="0"/>
              </a:spcAft>
              <a:buSzPts val="1400"/>
              <a:buChar char="●"/>
            </a:pPr>
            <a:r>
              <a:rPr lang="en"/>
              <a:t>Select customer communication to driver - Inform the driver about Select customer booking and this booking has higher weightage to Ola Score (DDD or 5 star)</a:t>
            </a:r>
          </a:p>
          <a:p>
            <a:pPr indent="-317500" lvl="0" marL="457200">
              <a:lnSpc>
                <a:spcPct val="115000"/>
              </a:lnSpc>
              <a:spcBef>
                <a:spcPts val="0"/>
              </a:spcBef>
              <a:buSzPts val="1400"/>
              <a:buChar char="●"/>
            </a:pPr>
            <a:r>
              <a:rPr lang="en"/>
              <a:t>Priority availability tag to set realistic </a:t>
            </a:r>
            <a:r>
              <a:rPr lang="en"/>
              <a:t>expectations of cab availability</a:t>
            </a:r>
            <a:r>
              <a:rPr lang="en"/>
              <a:t> </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Shape 812"/>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rtl="0">
              <a:spcBef>
                <a:spcPts val="0"/>
              </a:spcBef>
              <a:buNone/>
            </a:pPr>
            <a:r>
              <a:rPr lang="en" sz="2400"/>
              <a:t>Leisure Segment</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sp>
        <p:nvSpPr>
          <p:cNvPr id="817" name="Shape 817"/>
          <p:cNvSpPr txBox="1"/>
          <p:nvPr>
            <p:ph type="title"/>
          </p:nvPr>
        </p:nvSpPr>
        <p:spPr>
          <a:xfrm>
            <a:off x="69900" y="64025"/>
            <a:ext cx="8958600" cy="689700"/>
          </a:xfrm>
          <a:prstGeom prst="rect">
            <a:avLst/>
          </a:prstGeom>
        </p:spPr>
        <p:txBody>
          <a:bodyPr anchorCtr="0" anchor="t" bIns="91425" lIns="91425" rIns="91425" wrap="square" tIns="91425">
            <a:noAutofit/>
          </a:bodyPr>
          <a:lstStyle/>
          <a:p>
            <a:pPr lvl="0" rtl="0">
              <a:spcBef>
                <a:spcPts val="0"/>
              </a:spcBef>
              <a:buNone/>
            </a:pPr>
            <a:r>
              <a:rPr lang="en" sz="1800"/>
              <a:t>Among the leisure-segment, &lt;15% prefer Ola, across both non-premium and premium customers</a:t>
            </a:r>
          </a:p>
        </p:txBody>
      </p:sp>
      <p:sp>
        <p:nvSpPr>
          <p:cNvPr id="818" name="Shape 818"/>
          <p:cNvSpPr txBox="1"/>
          <p:nvPr/>
        </p:nvSpPr>
        <p:spPr>
          <a:xfrm>
            <a:off x="439525" y="4069350"/>
            <a:ext cx="8280900" cy="7425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a:solidFill>
                  <a:schemeClr val="dk1"/>
                </a:solidFill>
              </a:rPr>
              <a:t>Opportunity to unlock additional 44L rides/ month (1.5 L/day) from Non Loyal customers</a:t>
            </a:r>
          </a:p>
          <a:p>
            <a:pPr lvl="0" rtl="0" algn="ctr">
              <a:spcBef>
                <a:spcPts val="0"/>
              </a:spcBef>
              <a:buNone/>
            </a:pPr>
            <a:r>
              <a:rPr lang="en">
                <a:solidFill>
                  <a:schemeClr val="dk1"/>
                </a:solidFill>
              </a:rPr>
              <a:t>additional GMV/ month - 93 cr</a:t>
            </a:r>
          </a:p>
        </p:txBody>
      </p:sp>
      <p:graphicFrame>
        <p:nvGraphicFramePr>
          <p:cNvPr id="819" name="Shape 819"/>
          <p:cNvGraphicFramePr/>
          <p:nvPr/>
        </p:nvGraphicFramePr>
        <p:xfrm>
          <a:off x="302700" y="977875"/>
          <a:ext cx="3000000" cy="3000000"/>
        </p:xfrm>
        <a:graphic>
          <a:graphicData uri="http://schemas.openxmlformats.org/drawingml/2006/table">
            <a:tbl>
              <a:tblPr>
                <a:noFill/>
                <a:tableStyleId>{CF214DF8-9EB9-4027-8DC9-FBF5C9B6CFFA}</a:tableStyleId>
              </a:tblPr>
              <a:tblGrid>
                <a:gridCol w="972700"/>
                <a:gridCol w="867500"/>
                <a:gridCol w="920100"/>
                <a:gridCol w="920100"/>
                <a:gridCol w="920100"/>
                <a:gridCol w="920100"/>
                <a:gridCol w="920100"/>
                <a:gridCol w="920100"/>
                <a:gridCol w="920100"/>
              </a:tblGrid>
              <a:tr h="514450">
                <a:tc>
                  <a:txBody>
                    <a:bodyPr>
                      <a:noAutofit/>
                    </a:bodyPr>
                    <a:lstStyle/>
                    <a:p>
                      <a:pPr lvl="0" rtl="0" algn="ctr">
                        <a:lnSpc>
                          <a:spcPct val="115000"/>
                        </a:lnSpc>
                        <a:spcBef>
                          <a:spcPts val="0"/>
                        </a:spcBef>
                        <a:buNone/>
                      </a:pPr>
                      <a:r>
                        <a:rPr lang="en" sz="1000"/>
                        <a:t>Segment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Preference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Rides/ user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GMV/ User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BR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Clr>
                          <a:schemeClr val="dk1"/>
                        </a:buClr>
                        <a:buSzPts val="1100"/>
                        <a:buFont typeface="Arial"/>
                        <a:buNone/>
                      </a:pPr>
                      <a:r>
                        <a:rPr lang="en" sz="1000">
                          <a:solidFill>
                            <a:schemeClr val="dk1"/>
                          </a:solidFill>
                        </a:rPr>
                        <a:t>%Platform rides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Clr>
                          <a:schemeClr val="dk1"/>
                        </a:buClr>
                        <a:buSzPts val="1100"/>
                        <a:buFont typeface="Arial"/>
                        <a:buNone/>
                      </a:pPr>
                      <a:r>
                        <a:rPr lang="en" sz="1000">
                          <a:solidFill>
                            <a:schemeClr val="dk1"/>
                          </a:solidFill>
                        </a:rPr>
                        <a:t>%Platform GMV</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460625">
                <a:tc rowSpan="2">
                  <a:txBody>
                    <a:bodyPr>
                      <a:noAutofit/>
                    </a:bodyPr>
                    <a:lstStyle/>
                    <a:p>
                      <a:pPr lvl="0" rtl="0" algn="ctr">
                        <a:lnSpc>
                          <a:spcPct val="115000"/>
                        </a:lnSpc>
                        <a:spcBef>
                          <a:spcPts val="0"/>
                        </a:spcBef>
                        <a:buNone/>
                      </a:pPr>
                      <a:r>
                        <a:rPr lang="en" sz="1000"/>
                        <a:t>Segment 3 (Non-Premium)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Prefer-Ola</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126,289 (13.5%)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10.9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2,699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16.8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460625">
                <a:tc vMerge="1"/>
                <a:tc>
                  <a:txBody>
                    <a:bodyPr>
                      <a:noAutofit/>
                    </a:bodyPr>
                    <a:lstStyle/>
                    <a:p>
                      <a:pPr lvl="0" rtl="0" algn="ctr">
                        <a:lnSpc>
                          <a:spcPct val="115000"/>
                        </a:lnSpc>
                        <a:spcBef>
                          <a:spcPts val="0"/>
                        </a:spcBef>
                        <a:buNone/>
                      </a:pPr>
                      <a:r>
                        <a:rPr lang="en" sz="1000"/>
                        <a:t>No preference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837,266 (86.5%)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1,043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16.2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13.8%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13.8%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460625">
                <a:tc rowSpan="2">
                  <a:txBody>
                    <a:bodyPr>
                      <a:noAutofit/>
                    </a:bodyPr>
                    <a:lstStyle/>
                    <a:p>
                      <a:pPr lvl="0" rtl="0" algn="ctr">
                        <a:lnSpc>
                          <a:spcPct val="115000"/>
                        </a:lnSpc>
                        <a:spcBef>
                          <a:spcPts val="0"/>
                        </a:spcBef>
                        <a:buClr>
                          <a:schemeClr val="dk1"/>
                        </a:buClr>
                        <a:buSzPts val="1100"/>
                        <a:buFont typeface="Arial"/>
                        <a:buNone/>
                      </a:pPr>
                      <a:r>
                        <a:rPr lang="en" sz="1000">
                          <a:solidFill>
                            <a:schemeClr val="dk1"/>
                          </a:solidFill>
                        </a:rPr>
                        <a:t>Segment 4 (Premium)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Prefer Ola</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22,561 (14.5%)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10.7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3,168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22.4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460625">
                <a:tc vMerge="1"/>
                <a:tc>
                  <a:txBody>
                    <a:bodyPr>
                      <a:noAutofit/>
                    </a:bodyPr>
                    <a:lstStyle/>
                    <a:p>
                      <a:pPr lvl="0" rtl="0" algn="ctr">
                        <a:lnSpc>
                          <a:spcPct val="115000"/>
                        </a:lnSpc>
                        <a:spcBef>
                          <a:spcPts val="0"/>
                        </a:spcBef>
                        <a:buNone/>
                      </a:pPr>
                      <a:r>
                        <a:rPr lang="en" sz="1000"/>
                        <a:t>No preference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132,159 (85.5%)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1,228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Shape 824"/>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a:spcBef>
                <a:spcPts val="0"/>
              </a:spcBef>
              <a:buClr>
                <a:schemeClr val="dk1"/>
              </a:buClr>
              <a:buSzPts val="1100"/>
              <a:buFont typeface="Arial"/>
              <a:buNone/>
            </a:pPr>
            <a:r>
              <a:rPr lang="en" sz="2400"/>
              <a:t>Leisure</a:t>
            </a:r>
          </a:p>
          <a:p>
            <a:pPr lvl="0" rtl="0">
              <a:spcBef>
                <a:spcPts val="0"/>
              </a:spcBef>
              <a:buNone/>
            </a:pPr>
            <a:r>
              <a:rPr lang="en" sz="2400"/>
              <a:t>Segment 3(Non - Premium Users)</a:t>
            </a: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Shape 829"/>
          <p:cNvSpPr txBox="1"/>
          <p:nvPr>
            <p:ph type="title"/>
          </p:nvPr>
        </p:nvSpPr>
        <p:spPr>
          <a:xfrm>
            <a:off x="83100" y="140225"/>
            <a:ext cx="8917800" cy="551100"/>
          </a:xfrm>
          <a:prstGeom prst="rect">
            <a:avLst/>
          </a:prstGeom>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rtl="0" algn="l">
              <a:spcBef>
                <a:spcPts val="0"/>
              </a:spcBef>
              <a:buNone/>
            </a:pPr>
            <a:r>
              <a:rPr lang="en" sz="2400"/>
              <a:t>Availability</a:t>
            </a:r>
            <a:r>
              <a:rPr lang="en" sz="2400"/>
              <a:t> is the most important factor for Non premium leisure segment</a:t>
            </a:r>
          </a:p>
        </p:txBody>
      </p:sp>
      <p:pic>
        <p:nvPicPr>
          <p:cNvPr id="830" name="Shape 830"/>
          <p:cNvPicPr preferRelativeResize="0"/>
          <p:nvPr/>
        </p:nvPicPr>
        <p:blipFill>
          <a:blip r:embed="rId3">
            <a:alphaModFix/>
          </a:blip>
          <a:stretch>
            <a:fillRect/>
          </a:stretch>
        </p:blipFill>
        <p:spPr>
          <a:xfrm>
            <a:off x="152400" y="778925"/>
            <a:ext cx="8848499" cy="2426125"/>
          </a:xfrm>
          <a:prstGeom prst="rect">
            <a:avLst/>
          </a:prstGeom>
          <a:noFill/>
          <a:ln>
            <a:noFill/>
          </a:ln>
        </p:spPr>
      </p:pic>
      <p:pic>
        <p:nvPicPr>
          <p:cNvPr id="831" name="Shape 831"/>
          <p:cNvPicPr preferRelativeResize="0"/>
          <p:nvPr/>
        </p:nvPicPr>
        <p:blipFill>
          <a:blip r:embed="rId4">
            <a:alphaModFix/>
          </a:blip>
          <a:stretch>
            <a:fillRect/>
          </a:stretch>
        </p:blipFill>
        <p:spPr>
          <a:xfrm>
            <a:off x="228600" y="3281250"/>
            <a:ext cx="8772301" cy="17936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Shape 836"/>
          <p:cNvSpPr txBox="1"/>
          <p:nvPr>
            <p:ph idx="1" type="body"/>
          </p:nvPr>
        </p:nvSpPr>
        <p:spPr>
          <a:xfrm>
            <a:off x="7313975" y="676350"/>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Peak Multiplier - PM&gt; 1.2 leads to disengagement</a:t>
            </a:r>
          </a:p>
        </p:txBody>
      </p:sp>
      <p:sp>
        <p:nvSpPr>
          <p:cNvPr id="837" name="Shape 837"/>
          <p:cNvSpPr txBox="1"/>
          <p:nvPr>
            <p:ph idx="1" type="body"/>
          </p:nvPr>
        </p:nvSpPr>
        <p:spPr>
          <a:xfrm>
            <a:off x="2652950" y="2921613"/>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Discovery ETA beyond 2 minutes leads to drastic fall in engagement</a:t>
            </a:r>
          </a:p>
        </p:txBody>
      </p:sp>
      <p:sp>
        <p:nvSpPr>
          <p:cNvPr id="838" name="Shape 838"/>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a:t>
            </a:r>
          </a:p>
        </p:txBody>
      </p:sp>
      <p:sp>
        <p:nvSpPr>
          <p:cNvPr id="839" name="Shape 839"/>
          <p:cNvSpPr txBox="1"/>
          <p:nvPr>
            <p:ph idx="1" type="body"/>
          </p:nvPr>
        </p:nvSpPr>
        <p:spPr>
          <a:xfrm>
            <a:off x="2665775" y="752550"/>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rgbClr val="000000"/>
                </a:solidFill>
              </a:rPr>
              <a:t>Availability &lt; 90% leads to demand fluctuation &amp; disengagement</a:t>
            </a:r>
          </a:p>
        </p:txBody>
      </p:sp>
      <p:pic>
        <p:nvPicPr>
          <p:cNvPr id="840" name="Shape 840"/>
          <p:cNvPicPr preferRelativeResize="0"/>
          <p:nvPr/>
        </p:nvPicPr>
        <p:blipFill rotWithShape="1">
          <a:blip r:embed="rId3">
            <a:alphaModFix/>
          </a:blip>
          <a:srcRect b="48029" l="980" r="74696" t="4194"/>
          <a:stretch/>
        </p:blipFill>
        <p:spPr>
          <a:xfrm>
            <a:off x="344200" y="676350"/>
            <a:ext cx="2169174" cy="2153025"/>
          </a:xfrm>
          <a:prstGeom prst="rect">
            <a:avLst/>
          </a:prstGeom>
          <a:noFill/>
          <a:ln>
            <a:noFill/>
          </a:ln>
        </p:spPr>
      </p:pic>
      <p:pic>
        <p:nvPicPr>
          <p:cNvPr id="841" name="Shape 841"/>
          <p:cNvPicPr preferRelativeResize="0"/>
          <p:nvPr/>
        </p:nvPicPr>
        <p:blipFill rotWithShape="1">
          <a:blip r:embed="rId3">
            <a:alphaModFix/>
          </a:blip>
          <a:srcRect b="48029" l="25507" r="50169" t="4194"/>
          <a:stretch/>
        </p:blipFill>
        <p:spPr>
          <a:xfrm>
            <a:off x="4954051" y="659588"/>
            <a:ext cx="2169174" cy="2153025"/>
          </a:xfrm>
          <a:prstGeom prst="rect">
            <a:avLst/>
          </a:prstGeom>
          <a:noFill/>
          <a:ln>
            <a:noFill/>
          </a:ln>
        </p:spPr>
      </p:pic>
      <p:pic>
        <p:nvPicPr>
          <p:cNvPr id="842" name="Shape 842"/>
          <p:cNvPicPr preferRelativeResize="0"/>
          <p:nvPr/>
        </p:nvPicPr>
        <p:blipFill rotWithShape="1">
          <a:blip r:embed="rId3">
            <a:alphaModFix/>
          </a:blip>
          <a:srcRect b="48029" l="50148" r="25527" t="4194"/>
          <a:stretch/>
        </p:blipFill>
        <p:spPr>
          <a:xfrm>
            <a:off x="344200" y="2890900"/>
            <a:ext cx="2169174" cy="2153025"/>
          </a:xfrm>
          <a:prstGeom prst="rect">
            <a:avLst/>
          </a:prstGeom>
          <a:noFill/>
          <a:ln>
            <a:noFill/>
          </a:ln>
        </p:spPr>
      </p:pic>
      <p:pic>
        <p:nvPicPr>
          <p:cNvPr id="843" name="Shape 843"/>
          <p:cNvPicPr preferRelativeResize="0"/>
          <p:nvPr/>
        </p:nvPicPr>
        <p:blipFill rotWithShape="1">
          <a:blip r:embed="rId3">
            <a:alphaModFix/>
          </a:blip>
          <a:srcRect b="48029" l="74959" r="0" t="4194"/>
          <a:stretch/>
        </p:blipFill>
        <p:spPr>
          <a:xfrm>
            <a:off x="4954050" y="2857400"/>
            <a:ext cx="2233175" cy="2153025"/>
          </a:xfrm>
          <a:prstGeom prst="rect">
            <a:avLst/>
          </a:prstGeom>
          <a:noFill/>
          <a:ln>
            <a:noFill/>
          </a:ln>
        </p:spPr>
      </p:pic>
      <p:sp>
        <p:nvSpPr>
          <p:cNvPr id="844" name="Shape 844"/>
          <p:cNvSpPr txBox="1"/>
          <p:nvPr>
            <p:ph idx="1" type="body"/>
          </p:nvPr>
        </p:nvSpPr>
        <p:spPr>
          <a:xfrm>
            <a:off x="7313975" y="2905575"/>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DDD&gt;20% and &gt;80% leads to disengagement</a:t>
            </a:r>
            <a:br>
              <a:rPr lang="en" sz="1200">
                <a:solidFill>
                  <a:schemeClr val="dk1"/>
                </a:solidFill>
              </a:rPr>
            </a:br>
            <a:r>
              <a:rPr lang="en" sz="1200">
                <a:solidFill>
                  <a:schemeClr val="dk1"/>
                </a:solidFill>
              </a:rPr>
              <a:t>(Inconclusive)</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Shape 299"/>
          <p:cNvSpPr txBox="1"/>
          <p:nvPr/>
        </p:nvSpPr>
        <p:spPr>
          <a:xfrm>
            <a:off x="439525" y="4297950"/>
            <a:ext cx="8280900" cy="7425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a:solidFill>
                  <a:schemeClr val="dk1"/>
                </a:solidFill>
              </a:rPr>
              <a:t>Maximum opportunity to unlock additional 1.1 Cr rides/ month (3.9L/day) from “no preference” customers</a:t>
            </a:r>
          </a:p>
          <a:p>
            <a:pPr lvl="0" rtl="0" algn="ctr">
              <a:spcBef>
                <a:spcPts val="0"/>
              </a:spcBef>
              <a:buNone/>
            </a:pPr>
            <a:r>
              <a:rPr lang="en">
                <a:solidFill>
                  <a:schemeClr val="dk1"/>
                </a:solidFill>
              </a:rPr>
              <a:t>additional GMV/ month - 210 cr</a:t>
            </a:r>
          </a:p>
        </p:txBody>
      </p:sp>
      <p:sp>
        <p:nvSpPr>
          <p:cNvPr id="300" name="Shape 300"/>
          <p:cNvSpPr txBox="1"/>
          <p:nvPr>
            <p:ph type="title"/>
          </p:nvPr>
        </p:nvSpPr>
        <p:spPr>
          <a:xfrm>
            <a:off x="83100" y="-12175"/>
            <a:ext cx="9037500" cy="572700"/>
          </a:xfrm>
          <a:prstGeom prst="rect">
            <a:avLst/>
          </a:prstGeom>
        </p:spPr>
        <p:txBody>
          <a:bodyPr anchorCtr="0" anchor="t" bIns="91425" lIns="91425" rIns="91425" wrap="square" tIns="91425">
            <a:noAutofit/>
          </a:bodyPr>
          <a:lstStyle/>
          <a:p>
            <a:pPr lvl="0" rtl="0">
              <a:spcBef>
                <a:spcPts val="0"/>
              </a:spcBef>
              <a:buNone/>
            </a:pPr>
            <a:r>
              <a:rPr lang="en" sz="2400"/>
              <a:t>Only 4% of our customers have preference for us, giving 14% rides and 15% GMV</a:t>
            </a:r>
          </a:p>
        </p:txBody>
      </p:sp>
      <p:graphicFrame>
        <p:nvGraphicFramePr>
          <p:cNvPr id="301" name="Shape 301"/>
          <p:cNvGraphicFramePr/>
          <p:nvPr/>
        </p:nvGraphicFramePr>
        <p:xfrm>
          <a:off x="1166125" y="930813"/>
          <a:ext cx="3000000" cy="3000000"/>
        </p:xfrm>
        <a:graphic>
          <a:graphicData uri="http://schemas.openxmlformats.org/drawingml/2006/table">
            <a:tbl>
              <a:tblPr>
                <a:noFill/>
                <a:tableStyleId>{CF214DF8-9EB9-4027-8DC9-FBF5C9B6CFFA}</a:tableStyleId>
              </a:tblPr>
              <a:tblGrid>
                <a:gridCol w="1399050"/>
                <a:gridCol w="1399050"/>
                <a:gridCol w="1399050"/>
                <a:gridCol w="1399050"/>
                <a:gridCol w="1399050"/>
              </a:tblGrid>
              <a:tr h="247300">
                <a:tc gridSpan="5">
                  <a:txBody>
                    <a:bodyPr>
                      <a:noAutofit/>
                    </a:bodyPr>
                    <a:lstStyle/>
                    <a:p>
                      <a:pPr lvl="0" rtl="0" algn="ctr">
                        <a:lnSpc>
                          <a:spcPct val="115000"/>
                        </a:lnSpc>
                        <a:spcBef>
                          <a:spcPts val="0"/>
                        </a:spcBef>
                        <a:buNone/>
                      </a:pPr>
                      <a:r>
                        <a:rPr b="1" lang="en" sz="1100"/>
                        <a:t>Current State - Aug'17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c hMerge="1"/>
              </a:tr>
              <a:tr h="247300">
                <a:tc>
                  <a:txBody>
                    <a:bodyPr>
                      <a:noAutofit/>
                    </a:bodyPr>
                    <a:lstStyle/>
                    <a:p>
                      <a:pPr lvl="0" rtl="0">
                        <a:spcBef>
                          <a:spcPts val="0"/>
                        </a:spcBef>
                        <a:buNone/>
                      </a:pPr>
                      <a:r>
                        <a:t/>
                      </a:r>
                      <a:endParaRPr sz="11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100"/>
                        <a:t>MAU</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Non Loyal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Not Qualified</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47300">
                <a:tc>
                  <a:txBody>
                    <a:bodyPr>
                      <a:noAutofit/>
                    </a:bodyPr>
                    <a:lstStyle/>
                    <a:p>
                      <a:pPr lvl="0" rtl="0">
                        <a:lnSpc>
                          <a:spcPct val="115000"/>
                        </a:lnSpc>
                        <a:spcBef>
                          <a:spcPts val="0"/>
                        </a:spcBef>
                        <a:buNone/>
                      </a:pPr>
                      <a:r>
                        <a:rPr lang="en" sz="1100"/>
                        <a:t>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8,673,637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100"/>
                        <a:t>320,396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100"/>
                        <a:t>1,743,627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100"/>
                        <a:t>6,609,614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47300">
                <a:tc>
                  <a:txBody>
                    <a:bodyPr>
                      <a:noAutofit/>
                    </a:bodyPr>
                    <a:lstStyle/>
                    <a:p>
                      <a:pPr lvl="0" rtl="0">
                        <a:lnSpc>
                          <a:spcPct val="115000"/>
                        </a:lnSpc>
                        <a:spcBef>
                          <a:spcPts val="0"/>
                        </a:spcBef>
                        <a:buNone/>
                      </a:pPr>
                      <a:r>
                        <a:rPr lang="en" sz="1100"/>
                        <a:t>Rides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30,823,025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100"/>
                        <a:t>4,431,107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100"/>
                        <a:t>11,698,463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100"/>
                        <a:t>14,693,455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69300">
                <a:tc>
                  <a:txBody>
                    <a:bodyPr>
                      <a:noAutofit/>
                    </a:bodyPr>
                    <a:lstStyle/>
                    <a:p>
                      <a:pPr lvl="0" rtl="0">
                        <a:lnSpc>
                          <a:spcPct val="115000"/>
                        </a:lnSpc>
                        <a:spcBef>
                          <a:spcPts val="0"/>
                        </a:spcBef>
                        <a:buNone/>
                      </a:pPr>
                      <a:r>
                        <a:rPr lang="en" sz="1100"/>
                        <a:t>GMV</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6,306,815,656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100"/>
                        <a:t>962,291,978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100"/>
                        <a:t>2,114,368,477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100"/>
                        <a:t>3,230,155,201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47300">
                <a:tc>
                  <a:txBody>
                    <a:bodyPr>
                      <a:noAutofit/>
                    </a:bodyPr>
                    <a:lstStyle/>
                    <a:p>
                      <a:pPr lvl="0" rtl="0">
                        <a:lnSpc>
                          <a:spcPct val="115000"/>
                        </a:lnSpc>
                        <a:spcBef>
                          <a:spcPts val="0"/>
                        </a:spcBef>
                        <a:buNone/>
                      </a:pPr>
                      <a:r>
                        <a:rPr lang="en" sz="1100"/>
                        <a:t>%Users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spcBef>
                          <a:spcPts val="0"/>
                        </a:spcBef>
                        <a:buNone/>
                      </a:pPr>
                      <a:r>
                        <a:t/>
                      </a:r>
                      <a:endParaRPr sz="11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76%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47300">
                <a:tc>
                  <a:txBody>
                    <a:bodyPr>
                      <a:noAutofit/>
                    </a:bodyPr>
                    <a:lstStyle/>
                    <a:p>
                      <a:pPr lvl="0" rtl="0">
                        <a:lnSpc>
                          <a:spcPct val="115000"/>
                        </a:lnSpc>
                        <a:spcBef>
                          <a:spcPts val="0"/>
                        </a:spcBef>
                        <a:buNone/>
                      </a:pPr>
                      <a:r>
                        <a:rPr lang="en" sz="1100"/>
                        <a:t>%Rides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spcBef>
                          <a:spcPts val="0"/>
                        </a:spcBef>
                        <a:buNone/>
                      </a:pPr>
                      <a:r>
                        <a:t/>
                      </a:r>
                      <a:endParaRPr sz="11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14%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38%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48%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47300">
                <a:tc>
                  <a:txBody>
                    <a:bodyPr>
                      <a:noAutofit/>
                    </a:bodyPr>
                    <a:lstStyle/>
                    <a:p>
                      <a:pPr lvl="0" rtl="0">
                        <a:lnSpc>
                          <a:spcPct val="115000"/>
                        </a:lnSpc>
                        <a:spcBef>
                          <a:spcPts val="0"/>
                        </a:spcBef>
                        <a:buNone/>
                      </a:pPr>
                      <a:r>
                        <a:rPr lang="en" sz="1100"/>
                        <a:t>%GMV</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spcBef>
                          <a:spcPts val="0"/>
                        </a:spcBef>
                        <a:buNone/>
                      </a:pPr>
                      <a:r>
                        <a:t/>
                      </a:r>
                      <a:endParaRPr sz="11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15%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34%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51%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47300">
                <a:tc>
                  <a:txBody>
                    <a:bodyPr>
                      <a:noAutofit/>
                    </a:bodyPr>
                    <a:lstStyle/>
                    <a:p>
                      <a:pPr lvl="0" rtl="0">
                        <a:lnSpc>
                          <a:spcPct val="115000"/>
                        </a:lnSpc>
                        <a:spcBef>
                          <a:spcPts val="0"/>
                        </a:spcBef>
                        <a:buNone/>
                      </a:pPr>
                      <a:r>
                        <a:rPr lang="en" sz="1100"/>
                        <a:t>GMV/cust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727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100"/>
                        <a:t>3,003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100"/>
                        <a:t>1,213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100"/>
                        <a:t>489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47300">
                <a:tc>
                  <a:txBody>
                    <a:bodyPr>
                      <a:noAutofit/>
                    </a:bodyPr>
                    <a:lstStyle/>
                    <a:p>
                      <a:pPr lvl="0" rtl="0">
                        <a:lnSpc>
                          <a:spcPct val="115000"/>
                        </a:lnSpc>
                        <a:spcBef>
                          <a:spcPts val="0"/>
                        </a:spcBef>
                        <a:buNone/>
                      </a:pPr>
                      <a:r>
                        <a:rPr lang="en" sz="1100"/>
                        <a:t>BR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16.2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100"/>
                        <a:t>17.1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100"/>
                        <a:t>16.0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100"/>
                        <a:t>20.5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47300">
                <a:tc>
                  <a:txBody>
                    <a:bodyPr>
                      <a:noAutofit/>
                    </a:bodyPr>
                    <a:lstStyle/>
                    <a:p>
                      <a:pPr lvl="0" rtl="0">
                        <a:lnSpc>
                          <a:spcPct val="115000"/>
                        </a:lnSpc>
                        <a:spcBef>
                          <a:spcPts val="0"/>
                        </a:spcBef>
                        <a:buNone/>
                      </a:pPr>
                      <a:r>
                        <a:rPr lang="en" sz="1100"/>
                        <a:t>Rides/cust/month</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3.6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100"/>
                        <a:t>13.8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100"/>
                        <a:t>6.7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100"/>
                        <a:t>2.2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47300">
                <a:tc>
                  <a:txBody>
                    <a:bodyPr>
                      <a:noAutofit/>
                    </a:bodyPr>
                    <a:lstStyle/>
                    <a:p>
                      <a:pPr lvl="0" rtl="0">
                        <a:lnSpc>
                          <a:spcPct val="115000"/>
                        </a:lnSpc>
                        <a:spcBef>
                          <a:spcPts val="0"/>
                        </a:spcBef>
                        <a:buNone/>
                      </a:pPr>
                      <a:r>
                        <a:rPr lang="en" sz="1100"/>
                        <a:t>Capacity/month</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16.1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100"/>
                        <a:t>19.7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100"/>
                        <a: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47300">
                <a:tc>
                  <a:txBody>
                    <a:bodyPr>
                      <a:noAutofit/>
                    </a:bodyPr>
                    <a:lstStyle/>
                    <a:p>
                      <a:pPr lvl="0" rtl="0">
                        <a:lnSpc>
                          <a:spcPct val="115000"/>
                        </a:lnSpc>
                        <a:spcBef>
                          <a:spcPts val="0"/>
                        </a:spcBef>
                        <a:buNone/>
                      </a:pPr>
                      <a:r>
                        <a:rPr b="1" lang="en" sz="1100"/>
                        <a:t>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b="1" lang="en" sz="1100"/>
                        <a: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b="1" lang="en" sz="1100"/>
                        <a:t>86%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b="1" lang="en" sz="1100"/>
                        <a:t>34%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c>
                  <a:txBody>
                    <a:bodyPr>
                      <a:noAutofit/>
                    </a:bodyPr>
                    <a:lstStyle/>
                    <a:p>
                      <a:pPr lvl="0" rtl="0" algn="ctr">
                        <a:lnSpc>
                          <a:spcPct val="115000"/>
                        </a:lnSpc>
                        <a:spcBef>
                          <a:spcPts val="0"/>
                        </a:spcBef>
                        <a:buNone/>
                      </a:pPr>
                      <a:r>
                        <a:rPr b="1" lang="en" sz="1100"/>
                        <a: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00"/>
                    </a:solidFill>
                  </a:tcPr>
                </a:tc>
              </a:tr>
            </a:tbl>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sp>
        <p:nvSpPr>
          <p:cNvPr id="849" name="Shape 849"/>
          <p:cNvSpPr txBox="1"/>
          <p:nvPr>
            <p:ph idx="1" type="body"/>
          </p:nvPr>
        </p:nvSpPr>
        <p:spPr>
          <a:xfrm>
            <a:off x="2424350" y="2997823"/>
            <a:ext cx="1744500" cy="17274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BR&gt; 8 leads to decline in true demand &amp; disengagement</a:t>
            </a:r>
          </a:p>
        </p:txBody>
      </p:sp>
      <p:sp>
        <p:nvSpPr>
          <p:cNvPr id="850" name="Shape 850"/>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a:t>
            </a:r>
          </a:p>
        </p:txBody>
      </p:sp>
      <p:sp>
        <p:nvSpPr>
          <p:cNvPr id="851" name="Shape 851"/>
          <p:cNvSpPr txBox="1"/>
          <p:nvPr>
            <p:ph idx="1" type="body"/>
          </p:nvPr>
        </p:nvSpPr>
        <p:spPr>
          <a:xfrm>
            <a:off x="2437175" y="698250"/>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Stock out &gt; 10% leads to disengagement</a:t>
            </a:r>
          </a:p>
        </p:txBody>
      </p:sp>
      <p:pic>
        <p:nvPicPr>
          <p:cNvPr id="852" name="Shape 852"/>
          <p:cNvPicPr preferRelativeResize="0"/>
          <p:nvPr/>
        </p:nvPicPr>
        <p:blipFill rotWithShape="1">
          <a:blip r:embed="rId3">
            <a:alphaModFix/>
          </a:blip>
          <a:srcRect b="0" l="866" r="74600" t="51971"/>
          <a:stretch/>
        </p:blipFill>
        <p:spPr>
          <a:xfrm>
            <a:off x="236800" y="678050"/>
            <a:ext cx="2187550" cy="2164301"/>
          </a:xfrm>
          <a:prstGeom prst="rect">
            <a:avLst/>
          </a:prstGeom>
          <a:noFill/>
          <a:ln>
            <a:noFill/>
          </a:ln>
        </p:spPr>
      </p:pic>
      <p:pic>
        <p:nvPicPr>
          <p:cNvPr id="853" name="Shape 853"/>
          <p:cNvPicPr preferRelativeResize="0"/>
          <p:nvPr/>
        </p:nvPicPr>
        <p:blipFill rotWithShape="1">
          <a:blip r:embed="rId3">
            <a:alphaModFix/>
          </a:blip>
          <a:srcRect b="0" l="50475" r="25516" t="51971"/>
          <a:stretch/>
        </p:blipFill>
        <p:spPr>
          <a:xfrm>
            <a:off x="4913563" y="678050"/>
            <a:ext cx="2140775" cy="2164301"/>
          </a:xfrm>
          <a:prstGeom prst="rect">
            <a:avLst/>
          </a:prstGeom>
          <a:noFill/>
          <a:ln>
            <a:noFill/>
          </a:ln>
        </p:spPr>
      </p:pic>
      <p:pic>
        <p:nvPicPr>
          <p:cNvPr id="854" name="Shape 854"/>
          <p:cNvPicPr preferRelativeResize="0"/>
          <p:nvPr/>
        </p:nvPicPr>
        <p:blipFill rotWithShape="1">
          <a:blip r:embed="rId3">
            <a:alphaModFix/>
          </a:blip>
          <a:srcRect b="0" l="25512" r="49953" t="51971"/>
          <a:stretch/>
        </p:blipFill>
        <p:spPr>
          <a:xfrm>
            <a:off x="236800" y="2842350"/>
            <a:ext cx="2187550" cy="2164301"/>
          </a:xfrm>
          <a:prstGeom prst="rect">
            <a:avLst/>
          </a:prstGeom>
          <a:noFill/>
          <a:ln>
            <a:noFill/>
          </a:ln>
        </p:spPr>
      </p:pic>
      <p:pic>
        <p:nvPicPr>
          <p:cNvPr id="855" name="Shape 855"/>
          <p:cNvPicPr preferRelativeResize="0"/>
          <p:nvPr/>
        </p:nvPicPr>
        <p:blipFill rotWithShape="1">
          <a:blip r:embed="rId3">
            <a:alphaModFix/>
          </a:blip>
          <a:srcRect b="0" l="75467" r="0" t="51971"/>
          <a:stretch/>
        </p:blipFill>
        <p:spPr>
          <a:xfrm>
            <a:off x="4890174" y="2842350"/>
            <a:ext cx="2187550" cy="2164301"/>
          </a:xfrm>
          <a:prstGeom prst="rect">
            <a:avLst/>
          </a:prstGeom>
          <a:noFill/>
          <a:ln>
            <a:noFill/>
          </a:ln>
        </p:spPr>
      </p:pic>
      <p:sp>
        <p:nvSpPr>
          <p:cNvPr id="856" name="Shape 856"/>
          <p:cNvSpPr txBox="1"/>
          <p:nvPr>
            <p:ph idx="1" type="body"/>
          </p:nvPr>
        </p:nvSpPr>
        <p:spPr>
          <a:xfrm>
            <a:off x="7161575" y="752550"/>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Delay (ATA - Booking ETA) beyond 3 minutes leads to high level of dis-engagement</a:t>
            </a:r>
            <a:br>
              <a:rPr lang="en" sz="1200">
                <a:solidFill>
                  <a:schemeClr val="dk1"/>
                </a:solidFill>
              </a:rPr>
            </a:br>
            <a:r>
              <a:rPr lang="en" sz="1200">
                <a:solidFill>
                  <a:schemeClr val="dk1"/>
                </a:solidFill>
              </a:rPr>
              <a:t>(Inconclusive)</a:t>
            </a:r>
          </a:p>
        </p:txBody>
      </p:sp>
      <p:sp>
        <p:nvSpPr>
          <p:cNvPr id="857" name="Shape 857"/>
          <p:cNvSpPr txBox="1"/>
          <p:nvPr>
            <p:ph idx="1" type="body"/>
          </p:nvPr>
        </p:nvSpPr>
        <p:spPr>
          <a:xfrm>
            <a:off x="7161575" y="2981775"/>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Trust factor (ETA booking - Discovery ETA)</a:t>
            </a:r>
            <a:br>
              <a:rPr lang="en" sz="1200">
                <a:solidFill>
                  <a:schemeClr val="dk1"/>
                </a:solidFill>
              </a:rPr>
            </a:br>
            <a:r>
              <a:rPr lang="en" sz="1200">
                <a:solidFill>
                  <a:schemeClr val="dk1"/>
                </a:solidFill>
              </a:rPr>
              <a:t>(Inconclusive)</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1" name="Shape 861"/>
        <p:cNvGrpSpPr/>
        <p:nvPr/>
      </p:nvGrpSpPr>
      <p:grpSpPr>
        <a:xfrm>
          <a:off x="0" y="0"/>
          <a:ext cx="0" cy="0"/>
          <a:chOff x="0" y="0"/>
          <a:chExt cx="0" cy="0"/>
        </a:xfrm>
      </p:grpSpPr>
      <p:sp>
        <p:nvSpPr>
          <p:cNvPr id="862" name="Shape 862"/>
          <p:cNvSpPr txBox="1"/>
          <p:nvPr>
            <p:ph type="title"/>
          </p:nvPr>
        </p:nvSpPr>
        <p:spPr>
          <a:xfrm>
            <a:off x="83100" y="140225"/>
            <a:ext cx="8917800" cy="655500"/>
          </a:xfrm>
          <a:prstGeom prst="rect">
            <a:avLst/>
          </a:prstGeom>
        </p:spPr>
        <p:txBody>
          <a:bodyPr anchorCtr="0" anchor="ctr" bIns="91425" lIns="91425" rIns="91425" wrap="square" tIns="91425">
            <a:noAutofit/>
          </a:bodyPr>
          <a:lstStyle/>
          <a:p>
            <a:pPr lvl="0" rtl="0">
              <a:spcBef>
                <a:spcPts val="0"/>
              </a:spcBef>
              <a:buNone/>
            </a:pPr>
            <a:r>
              <a:rPr lang="en" sz="2400"/>
              <a:t>Leisure non premium</a:t>
            </a:r>
            <a:r>
              <a:rPr lang="en" sz="2400"/>
              <a:t> segment is very sensitive to Blended rate </a:t>
            </a:r>
            <a:r>
              <a:rPr lang="en" sz="2400"/>
              <a:t>&amp; has very high tolerance for DDD &amp; delay</a:t>
            </a:r>
          </a:p>
        </p:txBody>
      </p:sp>
      <p:graphicFrame>
        <p:nvGraphicFramePr>
          <p:cNvPr id="863" name="Shape 863"/>
          <p:cNvGraphicFramePr/>
          <p:nvPr/>
        </p:nvGraphicFramePr>
        <p:xfrm>
          <a:off x="266700" y="967975"/>
          <a:ext cx="3000000" cy="3000000"/>
        </p:xfrm>
        <a:graphic>
          <a:graphicData uri="http://schemas.openxmlformats.org/drawingml/2006/table">
            <a:tbl>
              <a:tblPr>
                <a:noFill/>
                <a:tableStyleId>{48737297-9C99-489F-A898-F8D5AF59E813}</a:tableStyleId>
              </a:tblPr>
              <a:tblGrid>
                <a:gridCol w="1387275"/>
                <a:gridCol w="1720950"/>
                <a:gridCol w="1849925"/>
                <a:gridCol w="1849925"/>
                <a:gridCol w="1849925"/>
              </a:tblGrid>
              <a:tr h="521425">
                <a:tc>
                  <a:txBody>
                    <a:bodyPr>
                      <a:noAutofit/>
                    </a:bodyPr>
                    <a:lstStyle/>
                    <a:p>
                      <a:pPr lvl="0" rtl="0">
                        <a:spcBef>
                          <a:spcPts val="0"/>
                        </a:spcBef>
                        <a:buNone/>
                      </a:pPr>
                      <a:r>
                        <a:rPr b="1" lang="en" sz="1200"/>
                        <a:t>Category</a:t>
                      </a:r>
                    </a:p>
                  </a:txBody>
                  <a:tcPr marT="91425" marB="91425" marR="91425" marL="91425" anchor="ctr"/>
                </a:tc>
                <a:tc>
                  <a:txBody>
                    <a:bodyPr>
                      <a:noAutofit/>
                    </a:bodyPr>
                    <a:lstStyle/>
                    <a:p>
                      <a:pPr lvl="0" rtl="0">
                        <a:spcBef>
                          <a:spcPts val="0"/>
                        </a:spcBef>
                        <a:buNone/>
                      </a:pPr>
                      <a:r>
                        <a:rPr b="1" lang="en" sz="1200"/>
                        <a:t>Metric</a:t>
                      </a:r>
                    </a:p>
                  </a:txBody>
                  <a:tcPr marT="91425" marB="91425" marR="91425" marL="91425" anchor="ctr"/>
                </a:tc>
                <a:tc>
                  <a:txBody>
                    <a:bodyPr>
                      <a:noAutofit/>
                    </a:bodyPr>
                    <a:lstStyle/>
                    <a:p>
                      <a:pPr lvl="0" rtl="0">
                        <a:spcBef>
                          <a:spcPts val="0"/>
                        </a:spcBef>
                        <a:buNone/>
                      </a:pPr>
                      <a:r>
                        <a:rPr b="1" lang="en" sz="1200"/>
                        <a:t>Minimum SLA threshold</a:t>
                      </a:r>
                    </a:p>
                  </a:txBody>
                  <a:tcPr marT="91425" marB="91425" marR="91425" marL="91425" anchor="ctr"/>
                </a:tc>
                <a:tc>
                  <a:txBody>
                    <a:bodyPr>
                      <a:noAutofit/>
                    </a:bodyPr>
                    <a:lstStyle/>
                    <a:p>
                      <a:pPr lvl="0" rtl="0">
                        <a:spcBef>
                          <a:spcPts val="0"/>
                        </a:spcBef>
                        <a:buNone/>
                      </a:pPr>
                      <a:r>
                        <a:rPr b="1" lang="en" sz="1200"/>
                        <a:t>Minimum SLA threshold (platform)</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b="1" lang="en" sz="1200"/>
                        <a:t>Desired gap in service level (vs. platform)</a:t>
                      </a:r>
                    </a:p>
                  </a:txBody>
                  <a:tcPr marT="91425" marB="91425" marR="91425" marL="91425" anchor="ctr"/>
                </a:tc>
              </a:tr>
              <a:tr h="396200">
                <a:tc rowSpan="3">
                  <a:txBody>
                    <a:bodyPr>
                      <a:noAutofit/>
                    </a:bodyPr>
                    <a:lstStyle/>
                    <a:p>
                      <a:pPr lvl="0" rtl="0">
                        <a:spcBef>
                          <a:spcPts val="0"/>
                        </a:spcBef>
                        <a:buNone/>
                      </a:pPr>
                      <a:r>
                        <a:rPr lang="en" sz="1200"/>
                        <a:t>Availability</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Availability</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&gt;90%</a:t>
                      </a:r>
                    </a:p>
                  </a:txBody>
                  <a:tcPr marT="91425" marB="91425" marR="91425" marL="91425" anchor="ctr">
                    <a:lnR cap="flat" cmpd="sng" w="9525">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&gt;87%</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+40%</a:t>
                      </a:r>
                    </a:p>
                  </a:txBody>
                  <a:tcPr marT="91425" marB="91425" marR="91425" marL="91425" anchor="ctr">
                    <a:lnL cap="flat" cmpd="sng" w="9525">
                      <a:solidFill>
                        <a:srgbClr val="9E9E9E"/>
                      </a:solidFill>
                      <a:prstDash val="solid"/>
                      <a:round/>
                      <a:headEnd len="med" w="med" type="none"/>
                      <a:tailEnd len="med" w="med" type="none"/>
                    </a:lnL>
                    <a:lnB cap="flat" cmpd="sng" w="9525">
                      <a:solidFill>
                        <a:srgbClr val="9E9E9E"/>
                      </a:solidFill>
                      <a:prstDash val="solid"/>
                      <a:round/>
                      <a:headEnd len="med" w="med" type="none"/>
                      <a:tailEnd len="med" w="med" type="none"/>
                    </a:lnB>
                  </a:tcPr>
                </a:tc>
              </a:tr>
              <a:tr h="396200">
                <a:tc vMerge="1"/>
                <a:tc>
                  <a:txBody>
                    <a:bodyPr>
                      <a:noAutofit/>
                    </a:bodyPr>
                    <a:lstStyle/>
                    <a:p>
                      <a:pPr lvl="0" rtl="0">
                        <a:spcBef>
                          <a:spcPts val="0"/>
                        </a:spcBef>
                        <a:buNone/>
                      </a:pPr>
                      <a:r>
                        <a:rPr lang="en" sz="1200"/>
                        <a:t>DDD</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&lt;20% and &lt;80%</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&lt;15%</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96200">
                <a:tc vMerge="1"/>
                <a:tc>
                  <a:txBody>
                    <a:bodyPr>
                      <a:noAutofit/>
                    </a:bodyPr>
                    <a:lstStyle/>
                    <a:p>
                      <a:pPr lvl="0" rtl="0">
                        <a:spcBef>
                          <a:spcPts val="0"/>
                        </a:spcBef>
                        <a:buNone/>
                      </a:pPr>
                      <a:r>
                        <a:rPr lang="en" sz="1200"/>
                        <a:t>Stockout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&lt;10%</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&lt;13%</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+40%</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521425">
                <a:tc>
                  <a:txBody>
                    <a:bodyPr>
                      <a:noAutofit/>
                    </a:bodyPr>
                    <a:lstStyle/>
                    <a:p>
                      <a:pPr lvl="0" rtl="0">
                        <a:spcBef>
                          <a:spcPts val="0"/>
                        </a:spcBef>
                        <a:buNone/>
                      </a:pPr>
                      <a:r>
                        <a:rPr lang="en" sz="1200"/>
                        <a:t>Quality of availability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Discovery ETA</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&lt;2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&lt;5 minutes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-3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96200">
                <a:tc rowSpan="2">
                  <a:txBody>
                    <a:bodyPr>
                      <a:noAutofit/>
                    </a:bodyPr>
                    <a:lstStyle/>
                    <a:p>
                      <a:pPr lvl="0" rtl="0">
                        <a:spcBef>
                          <a:spcPts val="0"/>
                        </a:spcBef>
                        <a:buNone/>
                      </a:pPr>
                      <a:r>
                        <a:rPr lang="en" sz="1200"/>
                        <a:t>Pricing</a:t>
                      </a:r>
                    </a:p>
                  </a:txBody>
                  <a:tcPr marT="91425" marB="91425" marR="91425" marL="91425" anchor="ct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Peak multiplier</a:t>
                      </a:r>
                    </a:p>
                  </a:txBody>
                  <a:tcPr marT="91425" marB="91425" marR="91425" marL="91425" anchor="ctr">
                    <a:lnT cap="flat" cmpd="sng" w="9525">
                      <a:solidFill>
                        <a:srgbClr val="9E9E9E"/>
                      </a:solidFill>
                      <a:prstDash val="solid"/>
                      <a:round/>
                      <a:headEnd len="med" w="med" type="none"/>
                      <a:tailEnd len="med" w="med" type="none"/>
                    </a:lnT>
                  </a:tcPr>
                </a:tc>
                <a:tc>
                  <a:txBody>
                    <a:bodyPr>
                      <a:noAutofit/>
                    </a:bodyPr>
                    <a:lstStyle/>
                    <a:p>
                      <a:pPr lvl="0" rtl="0">
                        <a:spcBef>
                          <a:spcPts val="0"/>
                        </a:spcBef>
                        <a:buNone/>
                      </a:pPr>
                      <a:r>
                        <a:rPr lang="en" sz="1200"/>
                        <a:t>&lt;1.2</a:t>
                      </a:r>
                    </a:p>
                  </a:txBody>
                  <a:tcPr marT="91425" marB="91425" marR="91425" marL="91425" anchor="ctr">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tcPr>
                </a:tc>
                <a:tc>
                  <a:txBody>
                    <a:bodyPr>
                      <a:noAutofit/>
                    </a:bodyPr>
                    <a:lstStyle/>
                    <a:p>
                      <a:pPr lvl="0" rtl="0">
                        <a:spcBef>
                          <a:spcPts val="0"/>
                        </a:spcBef>
                        <a:buNone/>
                      </a:pPr>
                      <a:r>
                        <a:rPr lang="en" sz="1200"/>
                        <a:t>&lt;1.2x</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T cap="flat" cmpd="sng" w="9525">
                      <a:solidFill>
                        <a:srgbClr val="9E9E9E"/>
                      </a:solidFill>
                      <a:prstDash val="solid"/>
                      <a:round/>
                      <a:headEnd len="med" w="med" type="none"/>
                      <a:tailEnd len="med" w="med" type="none"/>
                    </a:lnT>
                  </a:tcPr>
                </a:tc>
              </a:tr>
              <a:tr h="396200">
                <a:tc vMerge="1"/>
                <a:tc>
                  <a:txBody>
                    <a:bodyPr>
                      <a:noAutofit/>
                    </a:bodyPr>
                    <a:lstStyle/>
                    <a:p>
                      <a:pPr lvl="0" rtl="0">
                        <a:spcBef>
                          <a:spcPts val="0"/>
                        </a:spcBef>
                        <a:buNone/>
                      </a:pPr>
                      <a:r>
                        <a:rPr lang="en" sz="1200"/>
                        <a:t>Blended rate</a:t>
                      </a:r>
                    </a:p>
                  </a:txBody>
                  <a:tcPr marT="91425" marB="91425" marR="91425" marL="91425" anchor="ctr">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&lt;8</a:t>
                      </a:r>
                    </a:p>
                  </a:txBody>
                  <a:tcPr marT="91425" marB="91425" marR="91425" marL="91425" anchor="ctr">
                    <a:lnR cap="flat" cmpd="sng" w="9525">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&lt;10 &amp; &lt;27</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-2 (highly sensitive)</a:t>
                      </a:r>
                    </a:p>
                  </a:txBody>
                  <a:tcPr marT="91425" marB="91425" marR="91425" marL="91425" anchor="ctr">
                    <a:lnL cap="flat" cmpd="sng" w="9525">
                      <a:solidFill>
                        <a:srgbClr val="9E9E9E"/>
                      </a:solidFill>
                      <a:prstDash val="solid"/>
                      <a:round/>
                      <a:headEnd len="med" w="med" type="none"/>
                      <a:tailEnd len="med" w="med" type="none"/>
                    </a:lnL>
                    <a:lnB cap="flat" cmpd="sng" w="9525">
                      <a:solidFill>
                        <a:srgbClr val="9E9E9E"/>
                      </a:solidFill>
                      <a:prstDash val="solid"/>
                      <a:round/>
                      <a:headEnd len="med" w="med" type="none"/>
                      <a:tailEnd len="med" w="med" type="none"/>
                    </a:lnB>
                    <a:solidFill>
                      <a:srgbClr val="FCE5CD"/>
                    </a:solidFill>
                  </a:tcPr>
                </a:tc>
              </a:tr>
              <a:tr h="396200">
                <a:tc rowSpan="2">
                  <a:txBody>
                    <a:bodyPr>
                      <a:noAutofit/>
                    </a:bodyPr>
                    <a:lstStyle/>
                    <a:p>
                      <a:pPr lvl="0" rtl="0">
                        <a:spcBef>
                          <a:spcPts val="0"/>
                        </a:spcBef>
                        <a:buNone/>
                      </a:pPr>
                      <a:r>
                        <a:rPr lang="en" sz="1200"/>
                        <a:t>Reliability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Delay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&lt;3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&lt;3 mins &amp; &lt; 8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96200">
                <a:tc vMerge="1"/>
                <a:tc>
                  <a:txBody>
                    <a:bodyPr>
                      <a:noAutofit/>
                    </a:bodyPr>
                    <a:lstStyle/>
                    <a:p>
                      <a:pPr lvl="0" rtl="0">
                        <a:spcBef>
                          <a:spcPts val="0"/>
                        </a:spcBef>
                        <a:buNone/>
                      </a:pPr>
                      <a:r>
                        <a:rPr lang="en" sz="1200"/>
                        <a:t>Trust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solidFill>
                            <a:schemeClr val="dk1"/>
                          </a:solidFill>
                        </a:rPr>
                        <a:t>NA</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&lt;5 minutes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Shape 868"/>
          <p:cNvSpPr txBox="1"/>
          <p:nvPr>
            <p:ph type="title"/>
          </p:nvPr>
        </p:nvSpPr>
        <p:spPr>
          <a:xfrm>
            <a:off x="69900" y="-12175"/>
            <a:ext cx="8958600" cy="621900"/>
          </a:xfrm>
          <a:prstGeom prst="rect">
            <a:avLst/>
          </a:prstGeom>
        </p:spPr>
        <p:txBody>
          <a:bodyPr anchorCtr="0" anchor="t" bIns="91425" lIns="91425" rIns="91425" wrap="square" tIns="91425">
            <a:noAutofit/>
          </a:bodyPr>
          <a:lstStyle/>
          <a:p>
            <a:pPr lvl="0" rtl="0">
              <a:spcBef>
                <a:spcPts val="0"/>
              </a:spcBef>
              <a:buNone/>
            </a:pPr>
            <a:r>
              <a:rPr lang="en" sz="1800"/>
              <a:t>Segment 3 - Leisure (Non Premium Users) segment does not have affinity towards any subscription program</a:t>
            </a:r>
          </a:p>
        </p:txBody>
      </p:sp>
      <p:sp>
        <p:nvSpPr>
          <p:cNvPr id="869" name="Shape 869"/>
          <p:cNvSpPr txBox="1"/>
          <p:nvPr/>
        </p:nvSpPr>
        <p:spPr>
          <a:xfrm>
            <a:off x="304125" y="4134600"/>
            <a:ext cx="8748900" cy="932400"/>
          </a:xfrm>
          <a:prstGeom prst="rect">
            <a:avLst/>
          </a:prstGeom>
          <a:noFill/>
          <a:ln>
            <a:noFill/>
          </a:ln>
        </p:spPr>
        <p:txBody>
          <a:bodyPr anchorCtr="0" anchor="t" bIns="91425" lIns="91425" rIns="91425" wrap="square" tIns="91425">
            <a:noAutofit/>
          </a:bodyPr>
          <a:lstStyle/>
          <a:p>
            <a:pPr indent="-317500" lvl="0" marL="457200" rtl="0">
              <a:lnSpc>
                <a:spcPct val="150000"/>
              </a:lnSpc>
              <a:spcBef>
                <a:spcPts val="0"/>
              </a:spcBef>
              <a:spcAft>
                <a:spcPts val="0"/>
              </a:spcAft>
              <a:buSzPts val="1400"/>
              <a:buChar char="●"/>
            </a:pPr>
            <a:r>
              <a:rPr lang="en"/>
              <a:t>Penetration of Select as well as Share pass is quite low for this segment, as compared to commute</a:t>
            </a:r>
          </a:p>
          <a:p>
            <a:pPr indent="-317500" lvl="0" marL="457200">
              <a:lnSpc>
                <a:spcPct val="150000"/>
              </a:lnSpc>
              <a:spcBef>
                <a:spcPts val="0"/>
              </a:spcBef>
              <a:buSzPts val="1400"/>
              <a:buChar char="●"/>
            </a:pPr>
            <a:r>
              <a:rPr lang="en"/>
              <a:t>Subscription programs do not work for this segment</a:t>
            </a:r>
          </a:p>
        </p:txBody>
      </p:sp>
      <p:graphicFrame>
        <p:nvGraphicFramePr>
          <p:cNvPr id="870" name="Shape 870"/>
          <p:cNvGraphicFramePr/>
          <p:nvPr/>
        </p:nvGraphicFramePr>
        <p:xfrm>
          <a:off x="838200" y="685800"/>
          <a:ext cx="3000000" cy="3000000"/>
        </p:xfrm>
        <a:graphic>
          <a:graphicData uri="http://schemas.openxmlformats.org/drawingml/2006/table">
            <a:tbl>
              <a:tblPr>
                <a:noFill/>
                <a:tableStyleId>{CF214DF8-9EB9-4027-8DC9-FBF5C9B6CFFA}</a:tableStyleId>
              </a:tblPr>
              <a:tblGrid>
                <a:gridCol w="1075475"/>
                <a:gridCol w="1075475"/>
                <a:gridCol w="1075475"/>
                <a:gridCol w="1075475"/>
                <a:gridCol w="1075475"/>
                <a:gridCol w="1075475"/>
                <a:gridCol w="1075475"/>
              </a:tblGrid>
              <a:tr h="290825">
                <a:tc>
                  <a:txBody>
                    <a:bodyPr>
                      <a:noAutofit/>
                    </a:bodyPr>
                    <a:lstStyle/>
                    <a:p>
                      <a:pPr lvl="0" rtl="0" algn="ctr">
                        <a:spcBef>
                          <a:spcPts val="0"/>
                        </a:spcBef>
                        <a:buNone/>
                      </a:pPr>
                      <a:r>
                        <a:rPr lang="en" sz="1000"/>
                        <a:t>Pref Cat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BR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Clr>
                          <a:schemeClr val="dk1"/>
                        </a:buClr>
                        <a:buSzPts val="1100"/>
                        <a:buFont typeface="Arial"/>
                        <a:buNone/>
                      </a:pPr>
                      <a:r>
                        <a:rPr lang="en" sz="1000">
                          <a:solidFill>
                            <a:schemeClr val="dk1"/>
                          </a:solidFill>
                        </a:rPr>
                        <a:t>Rides/ user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%Select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%Share Pass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31325">
                <a:tc>
                  <a:txBody>
                    <a:bodyPr>
                      <a:noAutofit/>
                    </a:bodyPr>
                    <a:lstStyle/>
                    <a:p>
                      <a:pPr lvl="0" rtl="0" algn="r">
                        <a:lnSpc>
                          <a:spcPct val="115000"/>
                        </a:lnSpc>
                        <a:spcBef>
                          <a:spcPts val="0"/>
                        </a:spcBef>
                        <a:buNone/>
                      </a:pPr>
                      <a:r>
                        <a:rPr lang="en" sz="1000"/>
                        <a:t>Auto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5,329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15.5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15.2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Micro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53,303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17.1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10.7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Mini</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27,613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17.8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10.1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Prime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12,161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18.1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11.3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7.2%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Share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27,883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15.1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11.0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17.0%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bl>
          </a:graphicData>
        </a:graphic>
      </p:graphicFrame>
      <p:graphicFrame>
        <p:nvGraphicFramePr>
          <p:cNvPr id="871" name="Shape 871"/>
          <p:cNvGraphicFramePr/>
          <p:nvPr/>
        </p:nvGraphicFramePr>
        <p:xfrm>
          <a:off x="838200" y="2438400"/>
          <a:ext cx="3000000" cy="3000000"/>
        </p:xfrm>
        <a:graphic>
          <a:graphicData uri="http://schemas.openxmlformats.org/drawingml/2006/table">
            <a:tbl>
              <a:tblPr>
                <a:noFill/>
                <a:tableStyleId>{CF214DF8-9EB9-4027-8DC9-FBF5C9B6CFFA}</a:tableStyleId>
              </a:tblPr>
              <a:tblGrid>
                <a:gridCol w="1075475"/>
                <a:gridCol w="1075475"/>
                <a:gridCol w="1075475"/>
                <a:gridCol w="1075475"/>
                <a:gridCol w="1075475"/>
                <a:gridCol w="1075475"/>
                <a:gridCol w="1075475"/>
              </a:tblGrid>
              <a:tr h="290800">
                <a:tc>
                  <a:txBody>
                    <a:bodyPr>
                      <a:noAutofit/>
                    </a:bodyPr>
                    <a:lstStyle/>
                    <a:p>
                      <a:pPr lvl="0" rtl="0" algn="ctr">
                        <a:spcBef>
                          <a:spcPts val="0"/>
                        </a:spcBef>
                        <a:buClr>
                          <a:schemeClr val="dk1"/>
                        </a:buClr>
                        <a:buSzPts val="1100"/>
                        <a:buFont typeface="Arial"/>
                        <a:buNone/>
                      </a:pPr>
                      <a:r>
                        <a:rPr lang="en" sz="1000">
                          <a:solidFill>
                            <a:schemeClr val="dk1"/>
                          </a:solidFill>
                        </a:rPr>
                        <a:t>Pref Cat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BR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Clr>
                          <a:schemeClr val="dk1"/>
                        </a:buClr>
                        <a:buSzPts val="1100"/>
                        <a:buFont typeface="Arial"/>
                        <a:buNone/>
                      </a:pPr>
                      <a:r>
                        <a:rPr lang="en" sz="1000">
                          <a:solidFill>
                            <a:schemeClr val="dk1"/>
                          </a:solidFill>
                        </a:rPr>
                        <a:t>Rides/ user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%Select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%Share Pass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31325">
                <a:tc>
                  <a:txBody>
                    <a:bodyPr>
                      <a:noAutofit/>
                    </a:bodyPr>
                    <a:lstStyle/>
                    <a:p>
                      <a:pPr lvl="0" rtl="0" algn="r">
                        <a:lnSpc>
                          <a:spcPct val="115000"/>
                        </a:lnSpc>
                        <a:spcBef>
                          <a:spcPts val="0"/>
                        </a:spcBef>
                        <a:buNone/>
                      </a:pPr>
                      <a:r>
                        <a:rPr lang="en" sz="1000"/>
                        <a:t>Auto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35,814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15.1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6.9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40.9%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0.4%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Micro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361,618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16.6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4.7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40.1%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0.8%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Mini</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177,332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17.6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4.5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40.6%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Prime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77,899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18.0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5.0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40.5%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4.5%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Share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184,603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13.5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6.1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34.5%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0.9%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15.9%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r>
            </a:tbl>
          </a:graphicData>
        </a:graphic>
      </p:graphicFrame>
      <p:sp>
        <p:nvSpPr>
          <p:cNvPr id="872" name="Shape 872"/>
          <p:cNvSpPr txBox="1"/>
          <p:nvPr/>
        </p:nvSpPr>
        <p:spPr>
          <a:xfrm>
            <a:off x="84525" y="1054825"/>
            <a:ext cx="723300" cy="525300"/>
          </a:xfrm>
          <a:prstGeom prst="rect">
            <a:avLst/>
          </a:prstGeom>
          <a:noFill/>
          <a:ln>
            <a:noFill/>
          </a:ln>
        </p:spPr>
        <p:txBody>
          <a:bodyPr anchorCtr="0" anchor="t" bIns="91425" lIns="91425" rIns="91425" wrap="square" tIns="91425">
            <a:noAutofit/>
          </a:bodyPr>
          <a:lstStyle/>
          <a:p>
            <a:pPr lvl="0" rtl="0">
              <a:spcBef>
                <a:spcPts val="0"/>
              </a:spcBef>
              <a:buNone/>
            </a:pPr>
            <a:r>
              <a:rPr lang="en"/>
              <a:t>Loyal</a:t>
            </a:r>
          </a:p>
        </p:txBody>
      </p:sp>
      <p:sp>
        <p:nvSpPr>
          <p:cNvPr id="873" name="Shape 873"/>
          <p:cNvSpPr txBox="1"/>
          <p:nvPr/>
        </p:nvSpPr>
        <p:spPr>
          <a:xfrm>
            <a:off x="84525" y="2807425"/>
            <a:ext cx="723300" cy="525300"/>
          </a:xfrm>
          <a:prstGeom prst="rect">
            <a:avLst/>
          </a:prstGeom>
          <a:noFill/>
          <a:ln>
            <a:noFill/>
          </a:ln>
        </p:spPr>
        <p:txBody>
          <a:bodyPr anchorCtr="0" anchor="t" bIns="91425" lIns="91425" rIns="91425" wrap="square" tIns="91425">
            <a:noAutofit/>
          </a:bodyPr>
          <a:lstStyle/>
          <a:p>
            <a:pPr lvl="0" rtl="0">
              <a:spcBef>
                <a:spcPts val="0"/>
              </a:spcBef>
              <a:buNone/>
            </a:pPr>
            <a:r>
              <a:rPr lang="en"/>
              <a:t>Non - Loyal</a:t>
            </a: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7" name="Shape 877"/>
        <p:cNvGrpSpPr/>
        <p:nvPr/>
      </p:nvGrpSpPr>
      <p:grpSpPr>
        <a:xfrm>
          <a:off x="0" y="0"/>
          <a:ext cx="0" cy="0"/>
          <a:chOff x="0" y="0"/>
          <a:chExt cx="0" cy="0"/>
        </a:xfrm>
      </p:grpSpPr>
      <p:sp>
        <p:nvSpPr>
          <p:cNvPr id="878" name="Shape 878"/>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a:spcBef>
                <a:spcPts val="0"/>
              </a:spcBef>
              <a:buClr>
                <a:schemeClr val="dk1"/>
              </a:buClr>
              <a:buSzPts val="1100"/>
              <a:buFont typeface="Arial"/>
              <a:buNone/>
            </a:pPr>
            <a:r>
              <a:rPr lang="en" sz="2400"/>
              <a:t>Leisure</a:t>
            </a:r>
          </a:p>
          <a:p>
            <a:pPr lvl="0" rtl="0">
              <a:spcBef>
                <a:spcPts val="0"/>
              </a:spcBef>
              <a:buNone/>
            </a:pPr>
            <a:r>
              <a:rPr lang="en" sz="2400"/>
              <a:t>Segment 4 (Premium Users)</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Shape 883"/>
          <p:cNvSpPr txBox="1"/>
          <p:nvPr>
            <p:ph type="title"/>
          </p:nvPr>
        </p:nvSpPr>
        <p:spPr>
          <a:xfrm>
            <a:off x="83100" y="140225"/>
            <a:ext cx="8917800" cy="551100"/>
          </a:xfrm>
          <a:prstGeom prst="rect">
            <a:avLst/>
          </a:prstGeom>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rtl="0" algn="l">
              <a:spcBef>
                <a:spcPts val="0"/>
              </a:spcBef>
              <a:buNone/>
            </a:pPr>
            <a:r>
              <a:rPr lang="en" sz="2400"/>
              <a:t>Discovery ETA</a:t>
            </a:r>
            <a:r>
              <a:rPr lang="en" sz="2400"/>
              <a:t> is the most important factor for Premium leisure segment</a:t>
            </a:r>
          </a:p>
        </p:txBody>
      </p:sp>
      <p:pic>
        <p:nvPicPr>
          <p:cNvPr id="884" name="Shape 884"/>
          <p:cNvPicPr preferRelativeResize="0"/>
          <p:nvPr/>
        </p:nvPicPr>
        <p:blipFill>
          <a:blip r:embed="rId3">
            <a:alphaModFix/>
          </a:blip>
          <a:stretch>
            <a:fillRect/>
          </a:stretch>
        </p:blipFill>
        <p:spPr>
          <a:xfrm>
            <a:off x="152400" y="843725"/>
            <a:ext cx="8848500" cy="2310200"/>
          </a:xfrm>
          <a:prstGeom prst="rect">
            <a:avLst/>
          </a:prstGeom>
          <a:noFill/>
          <a:ln>
            <a:noFill/>
          </a:ln>
        </p:spPr>
      </p:pic>
      <p:pic>
        <p:nvPicPr>
          <p:cNvPr id="885" name="Shape 885"/>
          <p:cNvPicPr preferRelativeResize="0"/>
          <p:nvPr/>
        </p:nvPicPr>
        <p:blipFill>
          <a:blip r:embed="rId4">
            <a:alphaModFix/>
          </a:blip>
          <a:stretch>
            <a:fillRect/>
          </a:stretch>
        </p:blipFill>
        <p:spPr>
          <a:xfrm>
            <a:off x="152400" y="3306325"/>
            <a:ext cx="8848500" cy="16847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Shape 890"/>
          <p:cNvSpPr txBox="1"/>
          <p:nvPr>
            <p:ph idx="1" type="body"/>
          </p:nvPr>
        </p:nvSpPr>
        <p:spPr>
          <a:xfrm>
            <a:off x="7313975" y="676350"/>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Peak Multiplier - PM&gt;2 leads to disengagement</a:t>
            </a:r>
          </a:p>
        </p:txBody>
      </p:sp>
      <p:sp>
        <p:nvSpPr>
          <p:cNvPr id="891" name="Shape 891"/>
          <p:cNvSpPr txBox="1"/>
          <p:nvPr>
            <p:ph idx="1" type="body"/>
          </p:nvPr>
        </p:nvSpPr>
        <p:spPr>
          <a:xfrm>
            <a:off x="2652950" y="2921613"/>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Discovery ETA beyond 2 minutes leads to drastic fall in engagement</a:t>
            </a:r>
          </a:p>
        </p:txBody>
      </p:sp>
      <p:sp>
        <p:nvSpPr>
          <p:cNvPr id="892" name="Shape 892"/>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a:t>
            </a:r>
          </a:p>
        </p:txBody>
      </p:sp>
      <p:sp>
        <p:nvSpPr>
          <p:cNvPr id="893" name="Shape 893"/>
          <p:cNvSpPr txBox="1"/>
          <p:nvPr>
            <p:ph idx="1" type="body"/>
          </p:nvPr>
        </p:nvSpPr>
        <p:spPr>
          <a:xfrm>
            <a:off x="2665775" y="752550"/>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rgbClr val="000000"/>
                </a:solidFill>
              </a:rPr>
              <a:t>Availability &lt; 90% leads to demand fluctuation &amp; disengagement</a:t>
            </a:r>
          </a:p>
        </p:txBody>
      </p:sp>
      <p:sp>
        <p:nvSpPr>
          <p:cNvPr id="894" name="Shape 894"/>
          <p:cNvSpPr txBox="1"/>
          <p:nvPr>
            <p:ph idx="1" type="body"/>
          </p:nvPr>
        </p:nvSpPr>
        <p:spPr>
          <a:xfrm>
            <a:off x="7313975" y="2905575"/>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Highly sensitive to DDD</a:t>
            </a:r>
          </a:p>
        </p:txBody>
      </p:sp>
      <p:pic>
        <p:nvPicPr>
          <p:cNvPr id="895" name="Shape 895"/>
          <p:cNvPicPr preferRelativeResize="0"/>
          <p:nvPr/>
        </p:nvPicPr>
        <p:blipFill rotWithShape="1">
          <a:blip r:embed="rId3">
            <a:alphaModFix/>
          </a:blip>
          <a:srcRect b="47977" l="0" r="75125" t="4035"/>
          <a:stretch/>
        </p:blipFill>
        <p:spPr>
          <a:xfrm>
            <a:off x="202200" y="583400"/>
            <a:ext cx="2226675" cy="2153025"/>
          </a:xfrm>
          <a:prstGeom prst="rect">
            <a:avLst/>
          </a:prstGeom>
          <a:noFill/>
          <a:ln>
            <a:noFill/>
          </a:ln>
        </p:spPr>
      </p:pic>
      <p:pic>
        <p:nvPicPr>
          <p:cNvPr id="896" name="Shape 896"/>
          <p:cNvPicPr preferRelativeResize="0"/>
          <p:nvPr/>
        </p:nvPicPr>
        <p:blipFill rotWithShape="1">
          <a:blip r:embed="rId3">
            <a:alphaModFix/>
          </a:blip>
          <a:srcRect b="47977" l="75125" r="0" t="4035"/>
          <a:stretch/>
        </p:blipFill>
        <p:spPr>
          <a:xfrm>
            <a:off x="5011101" y="2921625"/>
            <a:ext cx="2226675" cy="2153025"/>
          </a:xfrm>
          <a:prstGeom prst="rect">
            <a:avLst/>
          </a:prstGeom>
          <a:noFill/>
          <a:ln>
            <a:noFill/>
          </a:ln>
        </p:spPr>
      </p:pic>
      <p:pic>
        <p:nvPicPr>
          <p:cNvPr id="897" name="Shape 897"/>
          <p:cNvPicPr preferRelativeResize="0"/>
          <p:nvPr/>
        </p:nvPicPr>
        <p:blipFill rotWithShape="1">
          <a:blip r:embed="rId3">
            <a:alphaModFix/>
          </a:blip>
          <a:srcRect b="47977" l="50009" r="25115" t="4035"/>
          <a:stretch/>
        </p:blipFill>
        <p:spPr>
          <a:xfrm>
            <a:off x="202200" y="2828663"/>
            <a:ext cx="2226675" cy="2153025"/>
          </a:xfrm>
          <a:prstGeom prst="rect">
            <a:avLst/>
          </a:prstGeom>
          <a:noFill/>
          <a:ln>
            <a:noFill/>
          </a:ln>
        </p:spPr>
      </p:pic>
      <p:pic>
        <p:nvPicPr>
          <p:cNvPr id="898" name="Shape 898"/>
          <p:cNvPicPr preferRelativeResize="0"/>
          <p:nvPr/>
        </p:nvPicPr>
        <p:blipFill rotWithShape="1">
          <a:blip r:embed="rId3">
            <a:alphaModFix/>
          </a:blip>
          <a:srcRect b="47977" l="24701" r="50422" t="4035"/>
          <a:stretch/>
        </p:blipFill>
        <p:spPr>
          <a:xfrm>
            <a:off x="5050425" y="583388"/>
            <a:ext cx="2226675" cy="21530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Shape 903"/>
          <p:cNvSpPr txBox="1"/>
          <p:nvPr>
            <p:ph idx="1" type="body"/>
          </p:nvPr>
        </p:nvSpPr>
        <p:spPr>
          <a:xfrm>
            <a:off x="2424350" y="2997823"/>
            <a:ext cx="1744500" cy="17274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BR&gt; 8 and &gt;35 leads to decline in true demand &amp; disengagement</a:t>
            </a:r>
            <a:br>
              <a:rPr lang="en" sz="1200">
                <a:solidFill>
                  <a:schemeClr val="dk1"/>
                </a:solidFill>
              </a:rPr>
            </a:br>
            <a:r>
              <a:rPr lang="en" sz="1200">
                <a:solidFill>
                  <a:schemeClr val="dk1"/>
                </a:solidFill>
              </a:rPr>
              <a:t>(Inconclusive)</a:t>
            </a:r>
          </a:p>
        </p:txBody>
      </p:sp>
      <p:sp>
        <p:nvSpPr>
          <p:cNvPr id="904" name="Shape 904"/>
          <p:cNvSpPr txBox="1"/>
          <p:nvPr>
            <p:ph type="title"/>
          </p:nvPr>
        </p:nvSpPr>
        <p:spPr>
          <a:xfrm>
            <a:off x="83100" y="64025"/>
            <a:ext cx="8917800" cy="550800"/>
          </a:xfrm>
          <a:prstGeom prst="rect">
            <a:avLst/>
          </a:prstGeom>
        </p:spPr>
        <p:txBody>
          <a:bodyPr anchorCtr="0" anchor="ctr" bIns="91425" lIns="91425" rIns="91425" wrap="square" tIns="91425">
            <a:noAutofit/>
          </a:bodyPr>
          <a:lstStyle/>
          <a:p>
            <a:pPr lvl="0" rtl="0">
              <a:spcBef>
                <a:spcPts val="0"/>
              </a:spcBef>
              <a:buNone/>
            </a:pPr>
            <a:r>
              <a:rPr lang="en" sz="2400"/>
              <a:t>2. Insights &amp; Patterns on Service levels</a:t>
            </a:r>
          </a:p>
        </p:txBody>
      </p:sp>
      <p:sp>
        <p:nvSpPr>
          <p:cNvPr id="905" name="Shape 905"/>
          <p:cNvSpPr txBox="1"/>
          <p:nvPr>
            <p:ph idx="1" type="body"/>
          </p:nvPr>
        </p:nvSpPr>
        <p:spPr>
          <a:xfrm>
            <a:off x="2437175" y="698250"/>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Stock out &gt; 10% leads to disengagement</a:t>
            </a:r>
          </a:p>
        </p:txBody>
      </p:sp>
      <p:pic>
        <p:nvPicPr>
          <p:cNvPr id="906" name="Shape 906"/>
          <p:cNvPicPr preferRelativeResize="0"/>
          <p:nvPr/>
        </p:nvPicPr>
        <p:blipFill rotWithShape="1">
          <a:blip r:embed="rId3">
            <a:alphaModFix/>
          </a:blip>
          <a:srcRect b="0" l="0" r="75112" t="52022"/>
          <a:stretch/>
        </p:blipFill>
        <p:spPr>
          <a:xfrm>
            <a:off x="248641" y="614825"/>
            <a:ext cx="2227851" cy="2152675"/>
          </a:xfrm>
          <a:prstGeom prst="rect">
            <a:avLst/>
          </a:prstGeom>
          <a:noFill/>
          <a:ln>
            <a:noFill/>
          </a:ln>
        </p:spPr>
      </p:pic>
      <p:pic>
        <p:nvPicPr>
          <p:cNvPr id="907" name="Shape 907"/>
          <p:cNvPicPr preferRelativeResize="0"/>
          <p:nvPr/>
        </p:nvPicPr>
        <p:blipFill rotWithShape="1">
          <a:blip r:embed="rId3">
            <a:alphaModFix/>
          </a:blip>
          <a:srcRect b="0" l="75111" r="0" t="52022"/>
          <a:stretch/>
        </p:blipFill>
        <p:spPr>
          <a:xfrm>
            <a:off x="4820641" y="2838900"/>
            <a:ext cx="2227851" cy="2152675"/>
          </a:xfrm>
          <a:prstGeom prst="rect">
            <a:avLst/>
          </a:prstGeom>
          <a:noFill/>
          <a:ln>
            <a:noFill/>
          </a:ln>
        </p:spPr>
      </p:pic>
      <p:pic>
        <p:nvPicPr>
          <p:cNvPr id="908" name="Shape 908"/>
          <p:cNvPicPr preferRelativeResize="0"/>
          <p:nvPr/>
        </p:nvPicPr>
        <p:blipFill rotWithShape="1">
          <a:blip r:embed="rId3">
            <a:alphaModFix/>
          </a:blip>
          <a:srcRect b="0" l="50108" r="25004" t="52022"/>
          <a:stretch/>
        </p:blipFill>
        <p:spPr>
          <a:xfrm>
            <a:off x="4781554" y="650525"/>
            <a:ext cx="2227851" cy="2152675"/>
          </a:xfrm>
          <a:prstGeom prst="rect">
            <a:avLst/>
          </a:prstGeom>
          <a:noFill/>
          <a:ln>
            <a:noFill/>
          </a:ln>
        </p:spPr>
      </p:pic>
      <p:pic>
        <p:nvPicPr>
          <p:cNvPr id="909" name="Shape 909"/>
          <p:cNvPicPr preferRelativeResize="0"/>
          <p:nvPr/>
        </p:nvPicPr>
        <p:blipFill rotWithShape="1">
          <a:blip r:embed="rId3">
            <a:alphaModFix/>
          </a:blip>
          <a:srcRect b="0" l="24923" r="50187" t="52022"/>
          <a:stretch/>
        </p:blipFill>
        <p:spPr>
          <a:xfrm>
            <a:off x="248654" y="2838900"/>
            <a:ext cx="2227851" cy="2152675"/>
          </a:xfrm>
          <a:prstGeom prst="rect">
            <a:avLst/>
          </a:prstGeom>
          <a:noFill/>
          <a:ln>
            <a:noFill/>
          </a:ln>
        </p:spPr>
      </p:pic>
      <p:sp>
        <p:nvSpPr>
          <p:cNvPr id="910" name="Shape 910"/>
          <p:cNvSpPr txBox="1"/>
          <p:nvPr>
            <p:ph idx="1" type="body"/>
          </p:nvPr>
        </p:nvSpPr>
        <p:spPr>
          <a:xfrm>
            <a:off x="7085375" y="752550"/>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Delay (ATA - Booking ETA) beyond 2 minutes leads to high level of dis-engagement</a:t>
            </a:r>
            <a:br>
              <a:rPr lang="en" sz="1200">
                <a:solidFill>
                  <a:schemeClr val="dk1"/>
                </a:solidFill>
              </a:rPr>
            </a:br>
            <a:r>
              <a:rPr lang="en" sz="1200">
                <a:solidFill>
                  <a:schemeClr val="dk1"/>
                </a:solidFill>
              </a:rPr>
              <a:t>(Inconclusive)</a:t>
            </a:r>
          </a:p>
        </p:txBody>
      </p:sp>
      <p:sp>
        <p:nvSpPr>
          <p:cNvPr id="911" name="Shape 911"/>
          <p:cNvSpPr txBox="1"/>
          <p:nvPr>
            <p:ph idx="1" type="body"/>
          </p:nvPr>
        </p:nvSpPr>
        <p:spPr>
          <a:xfrm>
            <a:off x="7085375" y="2981775"/>
            <a:ext cx="1744500" cy="17433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Trust factor (ETA booking - Discovery ETA) - Highly sensitive </a:t>
            </a: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5" name="Shape 915"/>
        <p:cNvGrpSpPr/>
        <p:nvPr/>
      </p:nvGrpSpPr>
      <p:grpSpPr>
        <a:xfrm>
          <a:off x="0" y="0"/>
          <a:ext cx="0" cy="0"/>
          <a:chOff x="0" y="0"/>
          <a:chExt cx="0" cy="0"/>
        </a:xfrm>
      </p:grpSpPr>
      <p:sp>
        <p:nvSpPr>
          <p:cNvPr id="916" name="Shape 916"/>
          <p:cNvSpPr txBox="1"/>
          <p:nvPr>
            <p:ph type="title"/>
          </p:nvPr>
        </p:nvSpPr>
        <p:spPr>
          <a:xfrm>
            <a:off x="6900" y="64025"/>
            <a:ext cx="9060900" cy="655500"/>
          </a:xfrm>
          <a:prstGeom prst="rect">
            <a:avLst/>
          </a:prstGeom>
        </p:spPr>
        <p:txBody>
          <a:bodyPr anchorCtr="0" anchor="ctr" bIns="91425" lIns="91425" rIns="91425" wrap="square" tIns="91425">
            <a:noAutofit/>
          </a:bodyPr>
          <a:lstStyle/>
          <a:p>
            <a:pPr lvl="0" rtl="0">
              <a:spcBef>
                <a:spcPts val="0"/>
              </a:spcBef>
              <a:buNone/>
            </a:pPr>
            <a:r>
              <a:rPr lang="en" sz="2200"/>
              <a:t>Leisure</a:t>
            </a:r>
            <a:r>
              <a:rPr lang="en" sz="2200"/>
              <a:t> Premium segment is very sensitive to DDD and trust (discovery &amp; booking ETA) and has high spending </a:t>
            </a:r>
            <a:r>
              <a:rPr lang="en" sz="2200"/>
              <a:t>behaviour</a:t>
            </a:r>
            <a:r>
              <a:rPr lang="en" sz="2200"/>
              <a:t> to avail better service</a:t>
            </a:r>
          </a:p>
        </p:txBody>
      </p:sp>
      <p:graphicFrame>
        <p:nvGraphicFramePr>
          <p:cNvPr id="917" name="Shape 917"/>
          <p:cNvGraphicFramePr/>
          <p:nvPr/>
        </p:nvGraphicFramePr>
        <p:xfrm>
          <a:off x="266700" y="891775"/>
          <a:ext cx="3000000" cy="3000000"/>
        </p:xfrm>
        <a:graphic>
          <a:graphicData uri="http://schemas.openxmlformats.org/drawingml/2006/table">
            <a:tbl>
              <a:tblPr>
                <a:noFill/>
                <a:tableStyleId>{48737297-9C99-489F-A898-F8D5AF59E813}</a:tableStyleId>
              </a:tblPr>
              <a:tblGrid>
                <a:gridCol w="1387275"/>
                <a:gridCol w="1720950"/>
                <a:gridCol w="1849925"/>
                <a:gridCol w="1849925"/>
                <a:gridCol w="1849925"/>
              </a:tblGrid>
              <a:tr h="521425">
                <a:tc>
                  <a:txBody>
                    <a:bodyPr>
                      <a:noAutofit/>
                    </a:bodyPr>
                    <a:lstStyle/>
                    <a:p>
                      <a:pPr lvl="0" rtl="0">
                        <a:spcBef>
                          <a:spcPts val="0"/>
                        </a:spcBef>
                        <a:buNone/>
                      </a:pPr>
                      <a:r>
                        <a:rPr b="1" lang="en" sz="1200"/>
                        <a:t>Category</a:t>
                      </a:r>
                    </a:p>
                  </a:txBody>
                  <a:tcPr marT="91425" marB="91425" marR="91425" marL="91425" anchor="ctr"/>
                </a:tc>
                <a:tc>
                  <a:txBody>
                    <a:bodyPr>
                      <a:noAutofit/>
                    </a:bodyPr>
                    <a:lstStyle/>
                    <a:p>
                      <a:pPr lvl="0" rtl="0">
                        <a:spcBef>
                          <a:spcPts val="0"/>
                        </a:spcBef>
                        <a:buNone/>
                      </a:pPr>
                      <a:r>
                        <a:rPr b="1" lang="en" sz="1200"/>
                        <a:t>Metric</a:t>
                      </a:r>
                    </a:p>
                  </a:txBody>
                  <a:tcPr marT="91425" marB="91425" marR="91425" marL="91425" anchor="ctr"/>
                </a:tc>
                <a:tc>
                  <a:txBody>
                    <a:bodyPr>
                      <a:noAutofit/>
                    </a:bodyPr>
                    <a:lstStyle/>
                    <a:p>
                      <a:pPr lvl="0" rtl="0">
                        <a:spcBef>
                          <a:spcPts val="0"/>
                        </a:spcBef>
                        <a:buNone/>
                      </a:pPr>
                      <a:r>
                        <a:rPr b="1" lang="en" sz="1200"/>
                        <a:t>Minimum SLA threshold</a:t>
                      </a:r>
                    </a:p>
                  </a:txBody>
                  <a:tcPr marT="91425" marB="91425" marR="91425" marL="91425" anchor="ctr"/>
                </a:tc>
                <a:tc>
                  <a:txBody>
                    <a:bodyPr>
                      <a:noAutofit/>
                    </a:bodyPr>
                    <a:lstStyle/>
                    <a:p>
                      <a:pPr lvl="0" rtl="0">
                        <a:spcBef>
                          <a:spcPts val="0"/>
                        </a:spcBef>
                        <a:buNone/>
                      </a:pPr>
                      <a:r>
                        <a:rPr b="1" lang="en" sz="1200"/>
                        <a:t>Minimum SLA threshold (platform)</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b="1" lang="en" sz="1200"/>
                        <a:t>Desired gap in service level (vs. platform)</a:t>
                      </a:r>
                    </a:p>
                  </a:txBody>
                  <a:tcPr marT="91425" marB="91425" marR="91425" marL="91425" anchor="ctr"/>
                </a:tc>
              </a:tr>
              <a:tr h="396200">
                <a:tc rowSpan="3">
                  <a:txBody>
                    <a:bodyPr>
                      <a:noAutofit/>
                    </a:bodyPr>
                    <a:lstStyle/>
                    <a:p>
                      <a:pPr lvl="0" rtl="0">
                        <a:spcBef>
                          <a:spcPts val="0"/>
                        </a:spcBef>
                        <a:buNone/>
                      </a:pPr>
                      <a:r>
                        <a:rPr lang="en" sz="1200"/>
                        <a:t>Availability</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Availability</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&gt;90%</a:t>
                      </a:r>
                    </a:p>
                  </a:txBody>
                  <a:tcPr marT="91425" marB="91425" marR="91425" marL="91425" anchor="ctr">
                    <a:lnR cap="flat" cmpd="sng" w="9525">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&gt;87%</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+3%</a:t>
                      </a:r>
                    </a:p>
                  </a:txBody>
                  <a:tcPr marT="91425" marB="91425" marR="91425" marL="91425" anchor="ctr">
                    <a:lnL cap="flat" cmpd="sng" w="9525">
                      <a:solidFill>
                        <a:srgbClr val="9E9E9E"/>
                      </a:solidFill>
                      <a:prstDash val="solid"/>
                      <a:round/>
                      <a:headEnd len="med" w="med" type="none"/>
                      <a:tailEnd len="med" w="med" type="none"/>
                    </a:lnL>
                    <a:lnB cap="flat" cmpd="sng" w="9525">
                      <a:solidFill>
                        <a:srgbClr val="9E9E9E"/>
                      </a:solidFill>
                      <a:prstDash val="solid"/>
                      <a:round/>
                      <a:headEnd len="med" w="med" type="none"/>
                      <a:tailEnd len="med" w="med" type="none"/>
                    </a:lnB>
                  </a:tcPr>
                </a:tc>
              </a:tr>
              <a:tr h="396200">
                <a:tc vMerge="1"/>
                <a:tc>
                  <a:txBody>
                    <a:bodyPr>
                      <a:noAutofit/>
                    </a:bodyPr>
                    <a:lstStyle/>
                    <a:p>
                      <a:pPr lvl="0" rtl="0">
                        <a:spcBef>
                          <a:spcPts val="0"/>
                        </a:spcBef>
                        <a:buNone/>
                      </a:pPr>
                      <a:r>
                        <a:rPr lang="en" sz="1200"/>
                        <a:t>DDD</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&lt;5%</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&lt;15%</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Highly sensitive</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r>
              <a:tr h="396200">
                <a:tc vMerge="1"/>
                <a:tc>
                  <a:txBody>
                    <a:bodyPr>
                      <a:noAutofit/>
                    </a:bodyPr>
                    <a:lstStyle/>
                    <a:p>
                      <a:pPr lvl="0" rtl="0">
                        <a:spcBef>
                          <a:spcPts val="0"/>
                        </a:spcBef>
                        <a:buNone/>
                      </a:pPr>
                      <a:r>
                        <a:rPr lang="en" sz="1200"/>
                        <a:t>Stockout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&lt;10%</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&lt;13%</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-3%</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521425">
                <a:tc>
                  <a:txBody>
                    <a:bodyPr>
                      <a:noAutofit/>
                    </a:bodyPr>
                    <a:lstStyle/>
                    <a:p>
                      <a:pPr lvl="0" rtl="0">
                        <a:spcBef>
                          <a:spcPts val="0"/>
                        </a:spcBef>
                        <a:buNone/>
                      </a:pPr>
                      <a:r>
                        <a:rPr lang="en" sz="1200"/>
                        <a:t>Quality of availability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Discovery ETA</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&lt;2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&lt;5 minutes</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-7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96200">
                <a:tc rowSpan="2">
                  <a:txBody>
                    <a:bodyPr>
                      <a:noAutofit/>
                    </a:bodyPr>
                    <a:lstStyle/>
                    <a:p>
                      <a:pPr lvl="0" rtl="0">
                        <a:spcBef>
                          <a:spcPts val="0"/>
                        </a:spcBef>
                        <a:buNone/>
                      </a:pPr>
                      <a:r>
                        <a:rPr lang="en" sz="1200"/>
                        <a:t>Pricing</a:t>
                      </a:r>
                    </a:p>
                  </a:txBody>
                  <a:tcPr marT="91425" marB="91425" marR="91425" marL="91425" anchor="ct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Peak multiplier</a:t>
                      </a:r>
                    </a:p>
                  </a:txBody>
                  <a:tcPr marT="91425" marB="91425" marR="91425" marL="91425" anchor="ctr">
                    <a:lnT cap="flat" cmpd="sng" w="9525">
                      <a:solidFill>
                        <a:srgbClr val="9E9E9E"/>
                      </a:solidFill>
                      <a:prstDash val="solid"/>
                      <a:round/>
                      <a:headEnd len="med" w="med" type="none"/>
                      <a:tailEnd len="med" w="med" type="none"/>
                    </a:lnT>
                  </a:tcPr>
                </a:tc>
                <a:tc>
                  <a:txBody>
                    <a:bodyPr>
                      <a:noAutofit/>
                    </a:bodyPr>
                    <a:lstStyle/>
                    <a:p>
                      <a:pPr lvl="0" rtl="0">
                        <a:spcBef>
                          <a:spcPts val="0"/>
                        </a:spcBef>
                        <a:buNone/>
                      </a:pPr>
                      <a:r>
                        <a:rPr lang="en" sz="1200"/>
                        <a:t>&lt;2</a:t>
                      </a:r>
                    </a:p>
                  </a:txBody>
                  <a:tcPr marT="91425" marB="91425" marR="91425" marL="91425" anchor="ctr">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tcPr>
                </a:tc>
                <a:tc>
                  <a:txBody>
                    <a:bodyPr>
                      <a:noAutofit/>
                    </a:bodyPr>
                    <a:lstStyle/>
                    <a:p>
                      <a:pPr lvl="0" rtl="0">
                        <a:spcBef>
                          <a:spcPts val="0"/>
                        </a:spcBef>
                        <a:buNone/>
                      </a:pPr>
                      <a:r>
                        <a:rPr lang="en" sz="1200"/>
                        <a:t>&lt;1.2</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+0.8</a:t>
                      </a:r>
                    </a:p>
                  </a:txBody>
                  <a:tcPr marT="91425" marB="91425" marR="91425" marL="91425" anchor="ctr">
                    <a:lnL cap="flat" cmpd="sng" w="9525">
                      <a:solidFill>
                        <a:srgbClr val="9E9E9E"/>
                      </a:solidFill>
                      <a:prstDash val="solid"/>
                      <a:round/>
                      <a:headEnd len="med" w="med" type="none"/>
                      <a:tailEnd len="med" w="med" type="none"/>
                    </a:lnL>
                    <a:lnT cap="flat" cmpd="sng" w="9525">
                      <a:solidFill>
                        <a:srgbClr val="9E9E9E"/>
                      </a:solidFill>
                      <a:prstDash val="solid"/>
                      <a:round/>
                      <a:headEnd len="med" w="med" type="none"/>
                      <a:tailEnd len="med" w="med" type="none"/>
                    </a:lnT>
                  </a:tcPr>
                </a:tc>
              </a:tr>
              <a:tr h="396200">
                <a:tc vMerge="1"/>
                <a:tc>
                  <a:txBody>
                    <a:bodyPr>
                      <a:noAutofit/>
                    </a:bodyPr>
                    <a:lstStyle/>
                    <a:p>
                      <a:pPr lvl="0" rtl="0">
                        <a:spcBef>
                          <a:spcPts val="0"/>
                        </a:spcBef>
                        <a:buNone/>
                      </a:pPr>
                      <a:r>
                        <a:rPr lang="en" sz="1200"/>
                        <a:t>Blended rate</a:t>
                      </a:r>
                    </a:p>
                  </a:txBody>
                  <a:tcPr marT="91425" marB="91425" marR="91425" marL="91425" anchor="ct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&lt;8 &amp; &lt;35</a:t>
                      </a:r>
                    </a:p>
                  </a:txBody>
                  <a:tcPr marT="91425" marB="91425" marR="91425" marL="91425" anchor="ctr">
                    <a:lnR cap="flat" cmpd="sng" w="9525">
                      <a:solidFill>
                        <a:srgbClr val="9E9E9E"/>
                      </a:solidFill>
                      <a:prstDash val="solid"/>
                      <a:round/>
                      <a:headEnd len="med" w="med" type="none"/>
                      <a:tailEnd len="med" w="med" type="none"/>
                    </a:lnR>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&lt;10 &amp; &lt;27</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a:t>
                      </a:r>
                    </a:p>
                  </a:txBody>
                  <a:tcPr marT="91425" marB="91425" marR="91425" marL="91425" anchor="ctr">
                    <a:lnL cap="flat" cmpd="sng" w="9525">
                      <a:solidFill>
                        <a:srgbClr val="9E9E9E"/>
                      </a:solidFill>
                      <a:prstDash val="solid"/>
                      <a:round/>
                      <a:headEnd len="med" w="med" type="none"/>
                      <a:tailEnd len="med" w="med" type="none"/>
                    </a:lnL>
                    <a:lnB cap="flat" cmpd="sng" w="9525">
                      <a:solidFill>
                        <a:srgbClr val="9E9E9E"/>
                      </a:solidFill>
                      <a:prstDash val="solid"/>
                      <a:round/>
                      <a:headEnd len="med" w="med" type="none"/>
                      <a:tailEnd len="med" w="med" type="none"/>
                    </a:lnB>
                  </a:tcPr>
                </a:tc>
              </a:tr>
              <a:tr h="396200">
                <a:tc rowSpan="2">
                  <a:txBody>
                    <a:bodyPr>
                      <a:noAutofit/>
                    </a:bodyPr>
                    <a:lstStyle/>
                    <a:p>
                      <a:pPr lvl="0" rtl="0">
                        <a:spcBef>
                          <a:spcPts val="0"/>
                        </a:spcBef>
                        <a:buNone/>
                      </a:pPr>
                      <a:r>
                        <a:rPr lang="en" sz="1200"/>
                        <a:t>Reliability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Delay</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&lt;2 mins</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&lt;3 mins &amp; &lt; 8 mins</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c>
                  <a:txBody>
                    <a:bodyPr>
                      <a:noAutofit/>
                    </a:bodyPr>
                    <a:lstStyle/>
                    <a:p>
                      <a:pPr lvl="0" rtl="0">
                        <a:spcBef>
                          <a:spcPts val="0"/>
                        </a:spcBef>
                        <a:buNone/>
                      </a:pPr>
                      <a:r>
                        <a:rPr lang="en" sz="1200"/>
                        <a:t>+1 min</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tcPr>
                </a:tc>
              </a:tr>
              <a:tr h="396200">
                <a:tc vMerge="1"/>
                <a:tc>
                  <a:txBody>
                    <a:bodyPr>
                      <a:noAutofit/>
                    </a:bodyPr>
                    <a:lstStyle/>
                    <a:p>
                      <a:pPr lvl="0" rtl="0">
                        <a:spcBef>
                          <a:spcPts val="0"/>
                        </a:spcBef>
                        <a:buNone/>
                      </a:pPr>
                      <a:r>
                        <a:rPr lang="en" sz="1200"/>
                        <a:t>Trust</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&lt;1 min</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t>&lt;5 minutes</a:t>
                      </a:r>
                    </a:p>
                  </a:txBody>
                  <a:tcPr marT="91425" marB="91425" marR="91425" marL="91425">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c>
                  <a:txBody>
                    <a:bodyPr>
                      <a:noAutofit/>
                    </a:bodyPr>
                    <a:lstStyle/>
                    <a:p>
                      <a:pPr lvl="0" rtl="0">
                        <a:spcBef>
                          <a:spcPts val="0"/>
                        </a:spcBef>
                        <a:buNone/>
                      </a:pPr>
                      <a:r>
                        <a:rPr lang="en" sz="1200">
                          <a:solidFill>
                            <a:schemeClr val="dk1"/>
                          </a:solidFill>
                        </a:rPr>
                        <a:t>Highly sensitive</a:t>
                      </a:r>
                    </a:p>
                  </a:txBody>
                  <a:tcPr marT="91425" marB="91425" marR="91425" marL="91425" anchor="ctr">
                    <a:lnL cap="flat" cmpd="sng" w="9525">
                      <a:solidFill>
                        <a:srgbClr val="9E9E9E"/>
                      </a:solidFill>
                      <a:prstDash val="solid"/>
                      <a:round/>
                      <a:headEnd len="med" w="med" type="none"/>
                      <a:tailEnd len="med" w="med" type="none"/>
                    </a:lnL>
                    <a:lnR cap="flat" cmpd="sng" w="9525">
                      <a:solidFill>
                        <a:srgbClr val="9E9E9E"/>
                      </a:solidFill>
                      <a:prstDash val="solid"/>
                      <a:round/>
                      <a:headEnd len="med" w="med" type="none"/>
                      <a:tailEnd len="med" w="med" type="none"/>
                    </a:lnR>
                    <a:lnT cap="flat" cmpd="sng" w="9525">
                      <a:solidFill>
                        <a:srgbClr val="9E9E9E"/>
                      </a:solidFill>
                      <a:prstDash val="solid"/>
                      <a:round/>
                      <a:headEnd len="med" w="med" type="none"/>
                      <a:tailEnd len="med" w="med" type="none"/>
                    </a:lnT>
                    <a:lnB cap="flat" cmpd="sng" w="9525">
                      <a:solidFill>
                        <a:srgbClr val="9E9E9E"/>
                      </a:solidFill>
                      <a:prstDash val="solid"/>
                      <a:round/>
                      <a:headEnd len="med" w="med" type="none"/>
                      <a:tailEnd len="med" w="med" type="none"/>
                    </a:lnB>
                    <a:solidFill>
                      <a:srgbClr val="FCE5CD"/>
                    </a:solidFill>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sp>
        <p:nvSpPr>
          <p:cNvPr id="922" name="Shape 922"/>
          <p:cNvSpPr txBox="1"/>
          <p:nvPr>
            <p:ph type="title"/>
          </p:nvPr>
        </p:nvSpPr>
        <p:spPr>
          <a:xfrm>
            <a:off x="69900" y="-12175"/>
            <a:ext cx="8958600" cy="621900"/>
          </a:xfrm>
          <a:prstGeom prst="rect">
            <a:avLst/>
          </a:prstGeom>
        </p:spPr>
        <p:txBody>
          <a:bodyPr anchorCtr="0" anchor="t" bIns="91425" lIns="91425" rIns="91425" wrap="square" tIns="91425">
            <a:noAutofit/>
          </a:bodyPr>
          <a:lstStyle/>
          <a:p>
            <a:pPr lvl="0">
              <a:spcBef>
                <a:spcPts val="0"/>
              </a:spcBef>
              <a:buNone/>
            </a:pPr>
            <a:r>
              <a:rPr lang="en" sz="1800"/>
              <a:t>Segment 4 - Leisure (Premium Users) </a:t>
            </a:r>
            <a:r>
              <a:rPr lang="en" sz="1800"/>
              <a:t>segment also does not have affinity towards any subscription program</a:t>
            </a:r>
          </a:p>
          <a:p>
            <a:pPr lvl="0" rtl="0">
              <a:spcBef>
                <a:spcPts val="0"/>
              </a:spcBef>
              <a:buNone/>
            </a:pPr>
            <a:r>
              <a:t/>
            </a:r>
            <a:endParaRPr sz="1800"/>
          </a:p>
        </p:txBody>
      </p:sp>
      <p:sp>
        <p:nvSpPr>
          <p:cNvPr id="923" name="Shape 923"/>
          <p:cNvSpPr txBox="1"/>
          <p:nvPr/>
        </p:nvSpPr>
        <p:spPr>
          <a:xfrm>
            <a:off x="304125" y="4134600"/>
            <a:ext cx="8748900" cy="932400"/>
          </a:xfrm>
          <a:prstGeom prst="rect">
            <a:avLst/>
          </a:prstGeom>
          <a:noFill/>
          <a:ln>
            <a:noFill/>
          </a:ln>
        </p:spPr>
        <p:txBody>
          <a:bodyPr anchorCtr="0" anchor="t" bIns="91425" lIns="91425" rIns="91425" wrap="square" tIns="91425">
            <a:noAutofit/>
          </a:bodyPr>
          <a:lstStyle/>
          <a:p>
            <a:pPr indent="-317500" lvl="0" marL="457200" rtl="0">
              <a:lnSpc>
                <a:spcPct val="150000"/>
              </a:lnSpc>
              <a:spcBef>
                <a:spcPts val="0"/>
              </a:spcBef>
              <a:spcAft>
                <a:spcPts val="0"/>
              </a:spcAft>
              <a:buSzPts val="1400"/>
              <a:buChar char="●"/>
            </a:pPr>
            <a:r>
              <a:rPr lang="en"/>
              <a:t>Penetration of Select as well as Share pass is quite low for this segment, as compared to commute</a:t>
            </a:r>
          </a:p>
          <a:p>
            <a:pPr indent="-317500" lvl="0" marL="457200" rtl="0">
              <a:lnSpc>
                <a:spcPct val="150000"/>
              </a:lnSpc>
              <a:spcBef>
                <a:spcPts val="0"/>
              </a:spcBef>
              <a:buSzPts val="1400"/>
              <a:buChar char="●"/>
            </a:pPr>
            <a:r>
              <a:rPr lang="en"/>
              <a:t>Subscription programs do not work for this segment</a:t>
            </a:r>
          </a:p>
        </p:txBody>
      </p:sp>
      <p:graphicFrame>
        <p:nvGraphicFramePr>
          <p:cNvPr id="924" name="Shape 924"/>
          <p:cNvGraphicFramePr/>
          <p:nvPr/>
        </p:nvGraphicFramePr>
        <p:xfrm>
          <a:off x="838200" y="685800"/>
          <a:ext cx="3000000" cy="3000000"/>
        </p:xfrm>
        <a:graphic>
          <a:graphicData uri="http://schemas.openxmlformats.org/drawingml/2006/table">
            <a:tbl>
              <a:tblPr>
                <a:noFill/>
                <a:tableStyleId>{CF214DF8-9EB9-4027-8DC9-FBF5C9B6CFFA}</a:tableStyleId>
              </a:tblPr>
              <a:tblGrid>
                <a:gridCol w="1075475"/>
                <a:gridCol w="1075475"/>
                <a:gridCol w="1075475"/>
                <a:gridCol w="1075475"/>
                <a:gridCol w="1075475"/>
                <a:gridCol w="1075475"/>
                <a:gridCol w="1075475"/>
              </a:tblGrid>
              <a:tr h="290825">
                <a:tc>
                  <a:txBody>
                    <a:bodyPr>
                      <a:noAutofit/>
                    </a:bodyPr>
                    <a:lstStyle/>
                    <a:p>
                      <a:pPr lvl="0" rtl="0" algn="ctr">
                        <a:spcBef>
                          <a:spcPts val="0"/>
                        </a:spcBef>
                        <a:buNone/>
                      </a:pPr>
                      <a:r>
                        <a:rPr lang="en" sz="1000"/>
                        <a:t>Pref Cat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BR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Clr>
                          <a:schemeClr val="dk1"/>
                        </a:buClr>
                        <a:buSzPts val="1100"/>
                        <a:buFont typeface="Arial"/>
                        <a:buNone/>
                      </a:pPr>
                      <a:r>
                        <a:rPr lang="en" sz="1000">
                          <a:solidFill>
                            <a:schemeClr val="dk1"/>
                          </a:solidFill>
                        </a:rPr>
                        <a:t>Rides/ user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%Select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%Share Pass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31325">
                <a:tc>
                  <a:txBody>
                    <a:bodyPr>
                      <a:noAutofit/>
                    </a:bodyPr>
                    <a:lstStyle/>
                    <a:p>
                      <a:pPr lvl="0" rtl="0" algn="r">
                        <a:lnSpc>
                          <a:spcPct val="115000"/>
                        </a:lnSpc>
                        <a:spcBef>
                          <a:spcPts val="0"/>
                        </a:spcBef>
                        <a:buNone/>
                      </a:pPr>
                      <a:r>
                        <a:rPr lang="en" sz="1000"/>
                        <a:t>Auto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22.3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8.5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Micro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4,530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22.4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11.1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Mini</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8,374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22.3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10.1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0.9%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Prime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9,326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22.4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10.9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86.2%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12.5%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1000"/>
                        <a:t>1.0%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Share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250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23.1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11.4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87.8%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6.8%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bl>
          </a:graphicData>
        </a:graphic>
      </p:graphicFrame>
      <p:graphicFrame>
        <p:nvGraphicFramePr>
          <p:cNvPr id="925" name="Shape 925"/>
          <p:cNvGraphicFramePr/>
          <p:nvPr/>
        </p:nvGraphicFramePr>
        <p:xfrm>
          <a:off x="838200" y="2438400"/>
          <a:ext cx="3000000" cy="3000000"/>
        </p:xfrm>
        <a:graphic>
          <a:graphicData uri="http://schemas.openxmlformats.org/drawingml/2006/table">
            <a:tbl>
              <a:tblPr>
                <a:noFill/>
                <a:tableStyleId>{CF214DF8-9EB9-4027-8DC9-FBF5C9B6CFFA}</a:tableStyleId>
              </a:tblPr>
              <a:tblGrid>
                <a:gridCol w="1075475"/>
                <a:gridCol w="1075475"/>
                <a:gridCol w="1075475"/>
                <a:gridCol w="1075475"/>
                <a:gridCol w="1075475"/>
                <a:gridCol w="1075475"/>
                <a:gridCol w="1075475"/>
              </a:tblGrid>
              <a:tr h="290800">
                <a:tc>
                  <a:txBody>
                    <a:bodyPr>
                      <a:noAutofit/>
                    </a:bodyPr>
                    <a:lstStyle/>
                    <a:p>
                      <a:pPr lvl="0" rtl="0" algn="ctr">
                        <a:spcBef>
                          <a:spcPts val="0"/>
                        </a:spcBef>
                        <a:buClr>
                          <a:schemeClr val="dk1"/>
                        </a:buClr>
                        <a:buSzPts val="1100"/>
                        <a:buFont typeface="Arial"/>
                        <a:buNone/>
                      </a:pPr>
                      <a:r>
                        <a:rPr lang="en" sz="1000">
                          <a:solidFill>
                            <a:schemeClr val="dk1"/>
                          </a:solidFill>
                        </a:rPr>
                        <a:t>Pref Cat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BR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Clr>
                          <a:schemeClr val="dk1"/>
                        </a:buClr>
                        <a:buSzPts val="1100"/>
                        <a:buFont typeface="Arial"/>
                        <a:buNone/>
                      </a:pPr>
                      <a:r>
                        <a:rPr lang="en" sz="1000">
                          <a:solidFill>
                            <a:schemeClr val="dk1"/>
                          </a:solidFill>
                        </a:rPr>
                        <a:t>Rides/ user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%Select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%Share Pass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31325">
                <a:tc>
                  <a:txBody>
                    <a:bodyPr>
                      <a:noAutofit/>
                    </a:bodyPr>
                    <a:lstStyle/>
                    <a:p>
                      <a:pPr lvl="0" rtl="0" algn="r">
                        <a:lnSpc>
                          <a:spcPct val="115000"/>
                        </a:lnSpc>
                        <a:spcBef>
                          <a:spcPts val="0"/>
                        </a:spcBef>
                        <a:buNone/>
                      </a:pPr>
                      <a:r>
                        <a:rPr lang="en" sz="1000"/>
                        <a:t>Auto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872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19.8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4.2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32.3%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0.6%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0.1%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Micro</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25,928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21.9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4.4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41.7%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0.8%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0.8%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Mini</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47,940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22.0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4.5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42.1%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0.8%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Prime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56,189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22.1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4.9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42.2%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7.1%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CE5CD"/>
                    </a:solidFill>
                  </a:tcPr>
                </a:tc>
                <a:tc>
                  <a:txBody>
                    <a:bodyPr>
                      <a:noAutofit/>
                    </a:bodyPr>
                    <a:lstStyle/>
                    <a:p>
                      <a:pPr lvl="0" rtl="0" algn="ctr">
                        <a:lnSpc>
                          <a:spcPct val="115000"/>
                        </a:lnSpc>
                        <a:spcBef>
                          <a:spcPts val="0"/>
                        </a:spcBef>
                        <a:buNone/>
                      </a:pPr>
                      <a:r>
                        <a:rPr lang="en" sz="1000"/>
                        <a:t>0.9%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31325">
                <a:tc>
                  <a:txBody>
                    <a:bodyPr>
                      <a:noAutofit/>
                    </a:bodyPr>
                    <a:lstStyle/>
                    <a:p>
                      <a:pPr lvl="0" rtl="0" algn="r">
                        <a:lnSpc>
                          <a:spcPct val="115000"/>
                        </a:lnSpc>
                        <a:spcBef>
                          <a:spcPts val="0"/>
                        </a:spcBef>
                        <a:buNone/>
                      </a:pPr>
                      <a:r>
                        <a:rPr lang="en" sz="1000"/>
                        <a:t>Share</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1,230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22.9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4.2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41.6%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0.7%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6.8%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bl>
          </a:graphicData>
        </a:graphic>
      </p:graphicFrame>
      <p:sp>
        <p:nvSpPr>
          <p:cNvPr id="926" name="Shape 926"/>
          <p:cNvSpPr txBox="1"/>
          <p:nvPr/>
        </p:nvSpPr>
        <p:spPr>
          <a:xfrm>
            <a:off x="84525" y="1054825"/>
            <a:ext cx="723300" cy="525300"/>
          </a:xfrm>
          <a:prstGeom prst="rect">
            <a:avLst/>
          </a:prstGeom>
          <a:noFill/>
          <a:ln>
            <a:noFill/>
          </a:ln>
        </p:spPr>
        <p:txBody>
          <a:bodyPr anchorCtr="0" anchor="t" bIns="91425" lIns="91425" rIns="91425" wrap="square" tIns="91425">
            <a:noAutofit/>
          </a:bodyPr>
          <a:lstStyle/>
          <a:p>
            <a:pPr lvl="0" rtl="0">
              <a:spcBef>
                <a:spcPts val="0"/>
              </a:spcBef>
              <a:buNone/>
            </a:pPr>
            <a:r>
              <a:rPr lang="en"/>
              <a:t>Loyal</a:t>
            </a:r>
          </a:p>
        </p:txBody>
      </p:sp>
      <p:sp>
        <p:nvSpPr>
          <p:cNvPr id="927" name="Shape 927"/>
          <p:cNvSpPr txBox="1"/>
          <p:nvPr/>
        </p:nvSpPr>
        <p:spPr>
          <a:xfrm>
            <a:off x="84525" y="2807425"/>
            <a:ext cx="723300" cy="525300"/>
          </a:xfrm>
          <a:prstGeom prst="rect">
            <a:avLst/>
          </a:prstGeom>
          <a:noFill/>
          <a:ln>
            <a:noFill/>
          </a:ln>
        </p:spPr>
        <p:txBody>
          <a:bodyPr anchorCtr="0" anchor="t" bIns="91425" lIns="91425" rIns="91425" wrap="square" tIns="91425">
            <a:noAutofit/>
          </a:bodyPr>
          <a:lstStyle/>
          <a:p>
            <a:pPr lvl="0" rtl="0">
              <a:spcBef>
                <a:spcPts val="0"/>
              </a:spcBef>
              <a:buNone/>
            </a:pPr>
            <a:r>
              <a:rPr lang="en"/>
              <a:t>Non - Loyal</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Shape 932"/>
          <p:cNvSpPr txBox="1"/>
          <p:nvPr>
            <p:ph type="title"/>
          </p:nvPr>
        </p:nvSpPr>
        <p:spPr>
          <a:xfrm>
            <a:off x="83100" y="-12175"/>
            <a:ext cx="8520600" cy="572700"/>
          </a:xfrm>
          <a:prstGeom prst="rect">
            <a:avLst/>
          </a:prstGeom>
        </p:spPr>
        <p:txBody>
          <a:bodyPr anchorCtr="0" anchor="t" bIns="91425" lIns="91425" rIns="91425" wrap="square" tIns="91425">
            <a:noAutofit/>
          </a:bodyPr>
          <a:lstStyle/>
          <a:p>
            <a:pPr lvl="0">
              <a:spcBef>
                <a:spcPts val="0"/>
              </a:spcBef>
              <a:buNone/>
            </a:pPr>
            <a:r>
              <a:rPr lang="en" sz="2200"/>
              <a:t>Subscription program does not work for Leisure segment, need to explore other constructs for loyalty</a:t>
            </a:r>
          </a:p>
        </p:txBody>
      </p:sp>
      <p:sp>
        <p:nvSpPr>
          <p:cNvPr id="933" name="Shape 933"/>
          <p:cNvSpPr txBox="1"/>
          <p:nvPr>
            <p:ph idx="1" type="body"/>
          </p:nvPr>
        </p:nvSpPr>
        <p:spPr>
          <a:xfrm>
            <a:off x="235500" y="923875"/>
            <a:ext cx="8520600" cy="3806700"/>
          </a:xfrm>
          <a:prstGeom prst="rect">
            <a:avLst/>
          </a:prstGeom>
        </p:spPr>
        <p:txBody>
          <a:bodyPr anchorCtr="0" anchor="t" bIns="91425" lIns="91425" rIns="91425" wrap="square" tIns="91425">
            <a:noAutofit/>
          </a:bodyPr>
          <a:lstStyle/>
          <a:p>
            <a:pPr indent="-317500" lvl="0" marL="457200" rtl="0">
              <a:spcBef>
                <a:spcPts val="0"/>
              </a:spcBef>
              <a:spcAft>
                <a:spcPts val="0"/>
              </a:spcAft>
              <a:buSzPts val="1400"/>
              <a:buAutoNum type="arabicPeriod"/>
            </a:pPr>
            <a:r>
              <a:rPr lang="en"/>
              <a:t>Subscription Program- X (Ruled Out)</a:t>
            </a:r>
          </a:p>
          <a:p>
            <a:pPr indent="-317500" lvl="0" marL="457200" rtl="0">
              <a:spcBef>
                <a:spcPts val="0"/>
              </a:spcBef>
              <a:buSzPts val="1400"/>
              <a:buAutoNum type="arabicPeriod"/>
            </a:pPr>
            <a:r>
              <a:rPr lang="en"/>
              <a:t>Earned Loyalty Program - Possible </a:t>
            </a:r>
          </a:p>
          <a:p>
            <a:pPr lvl="0" rtl="0">
              <a:spcBef>
                <a:spcPts val="1800"/>
              </a:spcBef>
              <a:spcAft>
                <a:spcPts val="600"/>
              </a:spcAft>
              <a:buClr>
                <a:srgbClr val="000000"/>
              </a:buClr>
              <a:buSzPts val="1100"/>
              <a:buFont typeface="Arial"/>
              <a:buNone/>
            </a:pPr>
            <a:r>
              <a:rPr lang="en" sz="1400" u="sng">
                <a:solidFill>
                  <a:schemeClr val="dk1"/>
                </a:solidFill>
              </a:rPr>
              <a:t>Benefits of Earned Loyalty Program</a:t>
            </a:r>
          </a:p>
          <a:p>
            <a:pPr indent="-317500" lvl="0" marL="457200" rtl="0">
              <a:spcBef>
                <a:spcPts val="0"/>
              </a:spcBef>
              <a:spcAft>
                <a:spcPts val="0"/>
              </a:spcAft>
              <a:buClr>
                <a:schemeClr val="dk1"/>
              </a:buClr>
              <a:buSzPts val="1400"/>
              <a:buChar char="●"/>
            </a:pPr>
            <a:r>
              <a:rPr lang="en" sz="1400">
                <a:solidFill>
                  <a:schemeClr val="dk1"/>
                </a:solidFill>
              </a:rPr>
              <a:t>Users don't need to pay upfront to avail benefits</a:t>
            </a:r>
          </a:p>
          <a:p>
            <a:pPr indent="-317500" lvl="0" marL="457200" rtl="0">
              <a:spcBef>
                <a:spcPts val="0"/>
              </a:spcBef>
              <a:spcAft>
                <a:spcPts val="0"/>
              </a:spcAft>
              <a:buClr>
                <a:schemeClr val="dk1"/>
              </a:buClr>
              <a:buSzPts val="1400"/>
              <a:buChar char="●"/>
            </a:pPr>
            <a:r>
              <a:rPr lang="en" sz="1400">
                <a:solidFill>
                  <a:schemeClr val="dk1"/>
                </a:solidFill>
              </a:rPr>
              <a:t>Frequent customers earn more and get rewarded</a:t>
            </a:r>
          </a:p>
          <a:p>
            <a:pPr indent="-317500" lvl="0" marL="457200" rtl="0">
              <a:spcBef>
                <a:spcPts val="0"/>
              </a:spcBef>
              <a:spcAft>
                <a:spcPts val="0"/>
              </a:spcAft>
              <a:buClr>
                <a:schemeClr val="dk1"/>
              </a:buClr>
              <a:buSzPts val="1400"/>
              <a:buChar char="●"/>
            </a:pPr>
            <a:r>
              <a:rPr lang="en" sz="1400">
                <a:solidFill>
                  <a:schemeClr val="dk1"/>
                </a:solidFill>
              </a:rPr>
              <a:t>Tier system encourages repeat behaviour of less frequent customers</a:t>
            </a:r>
          </a:p>
          <a:p>
            <a:pPr indent="-317500" lvl="0" marL="457200" rtl="0">
              <a:spcBef>
                <a:spcPts val="0"/>
              </a:spcBef>
              <a:spcAft>
                <a:spcPts val="0"/>
              </a:spcAft>
              <a:buClr>
                <a:schemeClr val="dk1"/>
              </a:buClr>
              <a:buSzPts val="1400"/>
              <a:buChar char="●"/>
            </a:pPr>
            <a:r>
              <a:rPr lang="en" sz="1400">
                <a:solidFill>
                  <a:schemeClr val="dk1"/>
                </a:solidFill>
              </a:rPr>
              <a:t>Gamification of the program leads to increased customer engagement</a:t>
            </a:r>
          </a:p>
          <a:p>
            <a:pPr lvl="0">
              <a:spcBef>
                <a:spcPts val="0"/>
              </a:spcBef>
              <a:buNone/>
            </a:pPr>
            <a:r>
              <a:t/>
            </a:r>
            <a:endParaRPr/>
          </a:p>
          <a:p>
            <a:pPr lvl="0" rtl="0" algn="ctr">
              <a:lnSpc>
                <a:spcPct val="100000"/>
              </a:lnSpc>
              <a:spcBef>
                <a:spcPts val="0"/>
              </a:spcBef>
              <a:spcAft>
                <a:spcPts val="0"/>
              </a:spcAft>
              <a:buNone/>
            </a:pPr>
            <a:r>
              <a:rPr lang="en">
                <a:solidFill>
                  <a:schemeClr val="dk1"/>
                </a:solidFill>
              </a:rPr>
              <a:t>Getting rewarded on every ride will lead to greater customer engagement </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nvSpPr>
        <p:spPr>
          <a:xfrm>
            <a:off x="439525" y="4310900"/>
            <a:ext cx="8280900" cy="6534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a:solidFill>
                  <a:schemeClr val="dk1"/>
                </a:solidFill>
              </a:rPr>
              <a:t>We are unable to convert preference to loyalty</a:t>
            </a:r>
          </a:p>
        </p:txBody>
      </p:sp>
      <p:sp>
        <p:nvSpPr>
          <p:cNvPr id="307" name="Shape 307"/>
          <p:cNvSpPr txBox="1"/>
          <p:nvPr>
            <p:ph type="title"/>
          </p:nvPr>
        </p:nvSpPr>
        <p:spPr>
          <a:xfrm>
            <a:off x="83100" y="64025"/>
            <a:ext cx="8520600" cy="572700"/>
          </a:xfrm>
          <a:prstGeom prst="rect">
            <a:avLst/>
          </a:prstGeom>
        </p:spPr>
        <p:txBody>
          <a:bodyPr anchorCtr="0" anchor="t" bIns="91425" lIns="91425" rIns="91425" wrap="square" tIns="91425">
            <a:noAutofit/>
          </a:bodyPr>
          <a:lstStyle/>
          <a:p>
            <a:pPr lvl="0" rtl="0">
              <a:spcBef>
                <a:spcPts val="0"/>
              </a:spcBef>
              <a:buNone/>
            </a:pPr>
            <a:r>
              <a:rPr lang="en" sz="2400"/>
              <a:t>Out of these, the MoM retention is very poor (12%), even lower than HF customers in general (27%)</a:t>
            </a:r>
          </a:p>
        </p:txBody>
      </p:sp>
      <p:graphicFrame>
        <p:nvGraphicFramePr>
          <p:cNvPr id="308" name="Shape 308"/>
          <p:cNvGraphicFramePr/>
          <p:nvPr/>
        </p:nvGraphicFramePr>
        <p:xfrm>
          <a:off x="228600" y="1447800"/>
          <a:ext cx="3000000" cy="3000000"/>
        </p:xfrm>
        <a:graphic>
          <a:graphicData uri="http://schemas.openxmlformats.org/drawingml/2006/table">
            <a:tbl>
              <a:tblPr>
                <a:noFill/>
                <a:tableStyleId>{CF214DF8-9EB9-4027-8DC9-FBF5C9B6CFFA}</a:tableStyleId>
              </a:tblPr>
              <a:tblGrid>
                <a:gridCol w="707975"/>
                <a:gridCol w="707975"/>
                <a:gridCol w="707975"/>
                <a:gridCol w="707975"/>
                <a:gridCol w="707975"/>
                <a:gridCol w="707975"/>
              </a:tblGrid>
              <a:tr h="238575">
                <a:tc>
                  <a:txBody>
                    <a:bodyPr>
                      <a:noAutofit/>
                    </a:bodyPr>
                    <a:lstStyle/>
                    <a:p>
                      <a:pPr lvl="0" rtl="0" algn="ctr">
                        <a:lnSpc>
                          <a:spcPct val="115000"/>
                        </a:lnSpc>
                        <a:spcBef>
                          <a:spcPts val="0"/>
                        </a:spcBef>
                        <a:buNone/>
                      </a:pPr>
                      <a:r>
                        <a:rPr b="1" lang="en" sz="1100"/>
                        <a:t>March</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9FC5E8"/>
                    </a:solidFill>
                  </a:tcPr>
                </a:tc>
                <a:tc>
                  <a:txBody>
                    <a:bodyPr>
                      <a:noAutofit/>
                    </a:bodyPr>
                    <a:lstStyle/>
                    <a:p>
                      <a:pPr lvl="0" rtl="0" algn="ctr">
                        <a:lnSpc>
                          <a:spcPct val="115000"/>
                        </a:lnSpc>
                        <a:spcBef>
                          <a:spcPts val="0"/>
                        </a:spcBef>
                        <a:buNone/>
                      </a:pPr>
                      <a:r>
                        <a:rPr b="1" lang="en" sz="1100"/>
                        <a:t>April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9FC5E8"/>
                    </a:solidFill>
                  </a:tcPr>
                </a:tc>
                <a:tc>
                  <a:txBody>
                    <a:bodyPr>
                      <a:noAutofit/>
                    </a:bodyPr>
                    <a:lstStyle/>
                    <a:p>
                      <a:pPr lvl="0" rtl="0" algn="ctr">
                        <a:lnSpc>
                          <a:spcPct val="115000"/>
                        </a:lnSpc>
                        <a:spcBef>
                          <a:spcPts val="0"/>
                        </a:spcBef>
                        <a:buNone/>
                      </a:pPr>
                      <a:r>
                        <a:rPr b="1" lang="en" sz="1100"/>
                        <a:t>May</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9FC5E8"/>
                    </a:solidFill>
                  </a:tcPr>
                </a:tc>
                <a:tc>
                  <a:txBody>
                    <a:bodyPr>
                      <a:noAutofit/>
                    </a:bodyPr>
                    <a:lstStyle/>
                    <a:p>
                      <a:pPr lvl="0" rtl="0" algn="ctr">
                        <a:lnSpc>
                          <a:spcPct val="115000"/>
                        </a:lnSpc>
                        <a:spcBef>
                          <a:spcPts val="0"/>
                        </a:spcBef>
                        <a:buNone/>
                      </a:pPr>
                      <a:r>
                        <a:rPr b="1" lang="en" sz="1100"/>
                        <a:t>June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9FC5E8"/>
                    </a:solidFill>
                  </a:tcPr>
                </a:tc>
                <a:tc>
                  <a:txBody>
                    <a:bodyPr>
                      <a:noAutofit/>
                    </a:bodyPr>
                    <a:lstStyle/>
                    <a:p>
                      <a:pPr lvl="0" rtl="0" algn="ctr">
                        <a:lnSpc>
                          <a:spcPct val="115000"/>
                        </a:lnSpc>
                        <a:spcBef>
                          <a:spcPts val="0"/>
                        </a:spcBef>
                        <a:buNone/>
                      </a:pPr>
                      <a:r>
                        <a:rPr b="1" lang="en" sz="1100"/>
                        <a:t>July</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9FC5E8"/>
                    </a:solidFill>
                  </a:tcPr>
                </a:tc>
                <a:tc>
                  <a:txBody>
                    <a:bodyPr>
                      <a:noAutofit/>
                    </a:bodyPr>
                    <a:lstStyle/>
                    <a:p>
                      <a:pPr lvl="0" rtl="0" algn="ctr">
                        <a:lnSpc>
                          <a:spcPct val="115000"/>
                        </a:lnSpc>
                        <a:spcBef>
                          <a:spcPts val="0"/>
                        </a:spcBef>
                        <a:buNone/>
                      </a:pPr>
                      <a:r>
                        <a:rPr b="1" lang="en" sz="1100"/>
                        <a:t>August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9FC5E8"/>
                    </a:solidFill>
                  </a:tcPr>
                </a:tc>
              </a:tr>
              <a:tr h="238575">
                <a:tc>
                  <a:txBody>
                    <a:bodyPr>
                      <a:noAutofit/>
                    </a:bodyPr>
                    <a:lstStyle/>
                    <a:p>
                      <a:pPr lvl="0" rtl="0" algn="ctr">
                        <a:lnSpc>
                          <a:spcPct val="115000"/>
                        </a:lnSpc>
                        <a:spcBef>
                          <a:spcPts val="0"/>
                        </a:spcBef>
                        <a:buNone/>
                      </a:pPr>
                      <a:r>
                        <a:rPr b="1" lang="en" sz="1100"/>
                        <a:t>100%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A9999"/>
                    </a:solidFill>
                  </a:tcPr>
                </a:tc>
                <a:tc>
                  <a:txBody>
                    <a:bodyPr>
                      <a:noAutofit/>
                    </a:bodyPr>
                    <a:lstStyle/>
                    <a:p>
                      <a:pPr lvl="0" rtl="0" algn="ctr">
                        <a:lnSpc>
                          <a:spcPct val="115000"/>
                        </a:lnSpc>
                        <a:spcBef>
                          <a:spcPts val="0"/>
                        </a:spcBef>
                        <a:buNone/>
                      </a:pPr>
                      <a:r>
                        <a:rPr lang="en" sz="1100"/>
                        <a:t>50%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A9999"/>
                    </a:solidFill>
                  </a:tcPr>
                </a:tc>
                <a:tc>
                  <a:txBody>
                    <a:bodyPr>
                      <a:noAutofit/>
                    </a:bodyPr>
                    <a:lstStyle/>
                    <a:p>
                      <a:pPr lvl="0" rtl="0" algn="ctr">
                        <a:lnSpc>
                          <a:spcPct val="115000"/>
                        </a:lnSpc>
                        <a:spcBef>
                          <a:spcPts val="0"/>
                        </a:spcBef>
                        <a:buNone/>
                      </a:pPr>
                      <a:r>
                        <a:rPr lang="en" sz="1100"/>
                        <a:t>32%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A9999"/>
                    </a:solidFill>
                  </a:tcPr>
                </a:tc>
                <a:tc>
                  <a:txBody>
                    <a:bodyPr>
                      <a:noAutofit/>
                    </a:bodyPr>
                    <a:lstStyle/>
                    <a:p>
                      <a:pPr lvl="0" rtl="0" algn="ctr">
                        <a:lnSpc>
                          <a:spcPct val="115000"/>
                        </a:lnSpc>
                        <a:spcBef>
                          <a:spcPts val="0"/>
                        </a:spcBef>
                        <a:buNone/>
                      </a:pPr>
                      <a:r>
                        <a:rPr lang="en" sz="1100"/>
                        <a:t>21%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A9999"/>
                    </a:solidFill>
                  </a:tcPr>
                </a:tc>
                <a:tc>
                  <a:txBody>
                    <a:bodyPr>
                      <a:noAutofit/>
                    </a:bodyPr>
                    <a:lstStyle/>
                    <a:p>
                      <a:pPr lvl="0" rtl="0" algn="ctr">
                        <a:lnSpc>
                          <a:spcPct val="115000"/>
                        </a:lnSpc>
                        <a:spcBef>
                          <a:spcPts val="0"/>
                        </a:spcBef>
                        <a:buNone/>
                      </a:pPr>
                      <a:r>
                        <a:rPr lang="en" sz="1100"/>
                        <a:t>11%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A9999"/>
                    </a:solidFill>
                  </a:tcPr>
                </a:tc>
                <a:tc>
                  <a:txBody>
                    <a:bodyPr>
                      <a:noAutofit/>
                    </a:bodyPr>
                    <a:lstStyle/>
                    <a:p>
                      <a:pPr lvl="0" rtl="0" algn="ctr">
                        <a:lnSpc>
                          <a:spcPct val="115000"/>
                        </a:lnSpc>
                        <a:spcBef>
                          <a:spcPts val="0"/>
                        </a:spcBef>
                        <a:buNone/>
                      </a:pPr>
                      <a:r>
                        <a:rPr lang="en" sz="1100"/>
                        <a:t>12%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A9999"/>
                    </a:solidFill>
                  </a:tcPr>
                </a:tc>
              </a:tr>
              <a:tr h="238575">
                <a:tc>
                  <a:txBody>
                    <a:bodyPr>
                      <a:noAutofit/>
                    </a:bodyPr>
                    <a:lstStyle/>
                    <a:p>
                      <a:pPr lvl="0" rtl="0">
                        <a:spcBef>
                          <a:spcPts val="0"/>
                        </a:spcBef>
                        <a:buNone/>
                      </a:pPr>
                      <a:r>
                        <a:t/>
                      </a:r>
                      <a:endParaRPr sz="1100"/>
                    </a:p>
                  </a:txBody>
                  <a:tcPr marT="19050" marB="19050" marR="28575" marL="28575" anchor="ctr">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tcPr>
                </a:tc>
                <a:tc>
                  <a:txBody>
                    <a:bodyPr>
                      <a:noAutofit/>
                    </a:bodyPr>
                    <a:lstStyle/>
                    <a:p>
                      <a:pPr lvl="0" rtl="0" algn="ctr">
                        <a:lnSpc>
                          <a:spcPct val="115000"/>
                        </a:lnSpc>
                        <a:spcBef>
                          <a:spcPts val="0"/>
                        </a:spcBef>
                        <a:buNone/>
                      </a:pPr>
                      <a:r>
                        <a:rPr b="1" lang="en" sz="1100"/>
                        <a:t>100%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47%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28%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16%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38575">
                <a:tc>
                  <a:txBody>
                    <a:bodyPr>
                      <a:noAutofit/>
                    </a:bodyPr>
                    <a:lstStyle/>
                    <a:p>
                      <a:pPr lvl="0" rtl="0">
                        <a:spcBef>
                          <a:spcPts val="0"/>
                        </a:spcBef>
                        <a:buNone/>
                      </a:pPr>
                      <a:r>
                        <a:t/>
                      </a:r>
                      <a:endParaRPr sz="1100"/>
                    </a:p>
                  </a:txBody>
                  <a:tcPr marT="19050" marB="19050" marR="28575" marL="28575" anchor="ctr"/>
                </a:tc>
                <a:tc>
                  <a:txBody>
                    <a:bodyPr>
                      <a:noAutofit/>
                    </a:bodyPr>
                    <a:lstStyle/>
                    <a:p>
                      <a:pPr lvl="0" rtl="0">
                        <a:spcBef>
                          <a:spcPts val="0"/>
                        </a:spcBef>
                        <a:buNone/>
                      </a:pPr>
                      <a:r>
                        <a:t/>
                      </a:r>
                      <a:endParaRPr sz="1100"/>
                    </a:p>
                  </a:txBody>
                  <a:tcPr marT="19050" marB="19050" marR="28575" marL="28575" anchor="ctr">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tcPr>
                </a:tc>
                <a:tc>
                  <a:txBody>
                    <a:bodyPr>
                      <a:noAutofit/>
                    </a:bodyPr>
                    <a:lstStyle/>
                    <a:p>
                      <a:pPr lvl="0" rtl="0" algn="ctr">
                        <a:lnSpc>
                          <a:spcPct val="115000"/>
                        </a:lnSpc>
                        <a:spcBef>
                          <a:spcPts val="0"/>
                        </a:spcBef>
                        <a:buNone/>
                      </a:pPr>
                      <a:r>
                        <a:rPr b="1" lang="en" sz="1100"/>
                        <a:t>100%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46%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26%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10%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38575">
                <a:tc>
                  <a:txBody>
                    <a:bodyPr>
                      <a:noAutofit/>
                    </a:bodyPr>
                    <a:lstStyle/>
                    <a:p>
                      <a:pPr lvl="0" rtl="0">
                        <a:spcBef>
                          <a:spcPts val="0"/>
                        </a:spcBef>
                        <a:buNone/>
                      </a:pPr>
                      <a:r>
                        <a:t/>
                      </a:r>
                      <a:endParaRPr sz="1100"/>
                    </a:p>
                  </a:txBody>
                  <a:tcPr marT="19050" marB="19050" marR="28575" marL="28575" anchor="ctr"/>
                </a:tc>
                <a:tc>
                  <a:txBody>
                    <a:bodyPr>
                      <a:noAutofit/>
                    </a:bodyPr>
                    <a:lstStyle/>
                    <a:p>
                      <a:pPr lvl="0" rtl="0">
                        <a:spcBef>
                          <a:spcPts val="0"/>
                        </a:spcBef>
                        <a:buNone/>
                      </a:pPr>
                      <a:r>
                        <a:t/>
                      </a:r>
                      <a:endParaRPr sz="1100"/>
                    </a:p>
                  </a:txBody>
                  <a:tcPr marT="19050" marB="19050" marR="28575" marL="28575" anchor="ctr"/>
                </a:tc>
                <a:tc>
                  <a:txBody>
                    <a:bodyPr>
                      <a:noAutofit/>
                    </a:bodyPr>
                    <a:lstStyle/>
                    <a:p>
                      <a:pPr lvl="0" rtl="0">
                        <a:spcBef>
                          <a:spcPts val="0"/>
                        </a:spcBef>
                        <a:buNone/>
                      </a:pPr>
                      <a:r>
                        <a:t/>
                      </a:r>
                      <a:endParaRPr sz="1100"/>
                    </a:p>
                  </a:txBody>
                  <a:tcPr marT="19050" marB="19050" marR="28575" marL="28575" anchor="ctr">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tcPr>
                </a:tc>
                <a:tc>
                  <a:txBody>
                    <a:bodyPr>
                      <a:noAutofit/>
                    </a:bodyPr>
                    <a:lstStyle/>
                    <a:p>
                      <a:pPr lvl="0" rtl="0" algn="ctr">
                        <a:lnSpc>
                          <a:spcPct val="115000"/>
                        </a:lnSpc>
                        <a:spcBef>
                          <a:spcPts val="0"/>
                        </a:spcBef>
                        <a:buNone/>
                      </a:pPr>
                      <a:r>
                        <a:rPr b="1" lang="en" sz="1100"/>
                        <a:t>100%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46%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23%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38575">
                <a:tc>
                  <a:txBody>
                    <a:bodyPr>
                      <a:noAutofit/>
                    </a:bodyPr>
                    <a:lstStyle/>
                    <a:p>
                      <a:pPr lvl="0" rtl="0">
                        <a:spcBef>
                          <a:spcPts val="0"/>
                        </a:spcBef>
                        <a:buNone/>
                      </a:pPr>
                      <a:r>
                        <a:t/>
                      </a:r>
                      <a:endParaRPr sz="1100"/>
                    </a:p>
                  </a:txBody>
                  <a:tcPr marT="19050" marB="19050" marR="28575" marL="28575" anchor="ctr"/>
                </a:tc>
                <a:tc>
                  <a:txBody>
                    <a:bodyPr>
                      <a:noAutofit/>
                    </a:bodyPr>
                    <a:lstStyle/>
                    <a:p>
                      <a:pPr lvl="0" rtl="0">
                        <a:spcBef>
                          <a:spcPts val="0"/>
                        </a:spcBef>
                        <a:buNone/>
                      </a:pPr>
                      <a:r>
                        <a:t/>
                      </a:r>
                      <a:endParaRPr sz="1100"/>
                    </a:p>
                  </a:txBody>
                  <a:tcPr marT="19050" marB="19050" marR="28575" marL="28575" anchor="ctr"/>
                </a:tc>
                <a:tc>
                  <a:txBody>
                    <a:bodyPr>
                      <a:noAutofit/>
                    </a:bodyPr>
                    <a:lstStyle/>
                    <a:p>
                      <a:pPr lvl="0" rtl="0">
                        <a:spcBef>
                          <a:spcPts val="0"/>
                        </a:spcBef>
                        <a:buNone/>
                      </a:pPr>
                      <a:r>
                        <a:t/>
                      </a:r>
                      <a:endParaRPr sz="1100"/>
                    </a:p>
                  </a:txBody>
                  <a:tcPr marT="19050" marB="19050" marR="28575" marL="28575" anchor="ctr"/>
                </a:tc>
                <a:tc>
                  <a:txBody>
                    <a:bodyPr>
                      <a:noAutofit/>
                    </a:bodyPr>
                    <a:lstStyle/>
                    <a:p>
                      <a:pPr lvl="0" rtl="0">
                        <a:spcBef>
                          <a:spcPts val="0"/>
                        </a:spcBef>
                        <a:buNone/>
                      </a:pPr>
                      <a:r>
                        <a:t/>
                      </a:r>
                      <a:endParaRPr sz="1100"/>
                    </a:p>
                  </a:txBody>
                  <a:tcPr marT="19050" marB="19050" marR="28575" marL="28575" anchor="ctr">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tcPr>
                </a:tc>
                <a:tc>
                  <a:txBody>
                    <a:bodyPr>
                      <a:noAutofit/>
                    </a:bodyPr>
                    <a:lstStyle/>
                    <a:p>
                      <a:pPr lvl="0" rtl="0" algn="ctr">
                        <a:lnSpc>
                          <a:spcPct val="115000"/>
                        </a:lnSpc>
                        <a:spcBef>
                          <a:spcPts val="0"/>
                        </a:spcBef>
                        <a:buNone/>
                      </a:pPr>
                      <a:r>
                        <a:rPr b="1" lang="en" sz="1100"/>
                        <a:t>100%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45%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38575">
                <a:tc>
                  <a:txBody>
                    <a:bodyPr>
                      <a:noAutofit/>
                    </a:bodyPr>
                    <a:lstStyle/>
                    <a:p>
                      <a:pPr lvl="0" rtl="0">
                        <a:spcBef>
                          <a:spcPts val="0"/>
                        </a:spcBef>
                        <a:buNone/>
                      </a:pPr>
                      <a:r>
                        <a:t/>
                      </a:r>
                      <a:endParaRPr sz="1100"/>
                    </a:p>
                  </a:txBody>
                  <a:tcPr marT="19050" marB="19050" marR="28575" marL="28575" anchor="ctr"/>
                </a:tc>
                <a:tc>
                  <a:txBody>
                    <a:bodyPr>
                      <a:noAutofit/>
                    </a:bodyPr>
                    <a:lstStyle/>
                    <a:p>
                      <a:pPr lvl="0" rtl="0">
                        <a:spcBef>
                          <a:spcPts val="0"/>
                        </a:spcBef>
                        <a:buNone/>
                      </a:pPr>
                      <a:r>
                        <a:t/>
                      </a:r>
                      <a:endParaRPr sz="1100"/>
                    </a:p>
                  </a:txBody>
                  <a:tcPr marT="19050" marB="19050" marR="28575" marL="28575" anchor="ctr"/>
                </a:tc>
                <a:tc>
                  <a:txBody>
                    <a:bodyPr>
                      <a:noAutofit/>
                    </a:bodyPr>
                    <a:lstStyle/>
                    <a:p>
                      <a:pPr lvl="0" rtl="0">
                        <a:spcBef>
                          <a:spcPts val="0"/>
                        </a:spcBef>
                        <a:buNone/>
                      </a:pPr>
                      <a:r>
                        <a:t/>
                      </a:r>
                      <a:endParaRPr sz="1100"/>
                    </a:p>
                  </a:txBody>
                  <a:tcPr marT="19050" marB="19050" marR="28575" marL="28575" anchor="ctr"/>
                </a:tc>
                <a:tc>
                  <a:txBody>
                    <a:bodyPr>
                      <a:noAutofit/>
                    </a:bodyPr>
                    <a:lstStyle/>
                    <a:p>
                      <a:pPr lvl="0" rtl="0">
                        <a:spcBef>
                          <a:spcPts val="0"/>
                        </a:spcBef>
                        <a:buNone/>
                      </a:pPr>
                      <a:r>
                        <a:t/>
                      </a:r>
                      <a:endParaRPr sz="1100"/>
                    </a:p>
                  </a:txBody>
                  <a:tcPr marT="19050" marB="19050" marR="28575" marL="28575" anchor="ctr"/>
                </a:tc>
                <a:tc>
                  <a:txBody>
                    <a:bodyPr>
                      <a:noAutofit/>
                    </a:bodyPr>
                    <a:lstStyle/>
                    <a:p>
                      <a:pPr lvl="0" rtl="0">
                        <a:spcBef>
                          <a:spcPts val="0"/>
                        </a:spcBef>
                        <a:buNone/>
                      </a:pPr>
                      <a:r>
                        <a:t/>
                      </a:r>
                      <a:endParaRPr sz="1100"/>
                    </a:p>
                  </a:txBody>
                  <a:tcPr marT="19050" marB="19050" marR="28575" marL="28575" anchor="ctr">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tcPr>
                </a:tc>
                <a:tc>
                  <a:txBody>
                    <a:bodyPr>
                      <a:noAutofit/>
                    </a:bodyPr>
                    <a:lstStyle/>
                    <a:p>
                      <a:pPr lvl="0" rtl="0" algn="ctr">
                        <a:lnSpc>
                          <a:spcPct val="115000"/>
                        </a:lnSpc>
                        <a:spcBef>
                          <a:spcPts val="0"/>
                        </a:spcBef>
                        <a:buNone/>
                      </a:pPr>
                      <a:r>
                        <a:rPr b="1" lang="en" sz="1100"/>
                        <a:t>100%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graphicFrame>
        <p:nvGraphicFramePr>
          <p:cNvPr id="309" name="Shape 309"/>
          <p:cNvGraphicFramePr/>
          <p:nvPr/>
        </p:nvGraphicFramePr>
        <p:xfrm>
          <a:off x="4774825" y="1447800"/>
          <a:ext cx="3000000" cy="3000000"/>
        </p:xfrm>
        <a:graphic>
          <a:graphicData uri="http://schemas.openxmlformats.org/drawingml/2006/table">
            <a:tbl>
              <a:tblPr>
                <a:noFill/>
                <a:tableStyleId>{CF214DF8-9EB9-4027-8DC9-FBF5C9B6CFFA}</a:tableStyleId>
              </a:tblPr>
              <a:tblGrid>
                <a:gridCol w="691000"/>
                <a:gridCol w="691000"/>
                <a:gridCol w="691000"/>
                <a:gridCol w="691000"/>
                <a:gridCol w="691000"/>
                <a:gridCol w="691000"/>
              </a:tblGrid>
              <a:tr h="238575">
                <a:tc>
                  <a:txBody>
                    <a:bodyPr>
                      <a:noAutofit/>
                    </a:bodyPr>
                    <a:lstStyle/>
                    <a:p>
                      <a:pPr lvl="0" rtl="0" algn="ctr">
                        <a:lnSpc>
                          <a:spcPct val="115000"/>
                        </a:lnSpc>
                        <a:spcBef>
                          <a:spcPts val="0"/>
                        </a:spcBef>
                        <a:buNone/>
                      </a:pPr>
                      <a:r>
                        <a:rPr b="1" lang="en" sz="1100"/>
                        <a:t>March</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9FC5E8"/>
                    </a:solidFill>
                  </a:tcPr>
                </a:tc>
                <a:tc>
                  <a:txBody>
                    <a:bodyPr>
                      <a:noAutofit/>
                    </a:bodyPr>
                    <a:lstStyle/>
                    <a:p>
                      <a:pPr lvl="0" rtl="0" algn="ctr">
                        <a:lnSpc>
                          <a:spcPct val="115000"/>
                        </a:lnSpc>
                        <a:spcBef>
                          <a:spcPts val="0"/>
                        </a:spcBef>
                        <a:buNone/>
                      </a:pPr>
                      <a:r>
                        <a:rPr b="1" lang="en" sz="1100"/>
                        <a:t>April</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9FC5E8"/>
                    </a:solidFill>
                  </a:tcPr>
                </a:tc>
                <a:tc>
                  <a:txBody>
                    <a:bodyPr>
                      <a:noAutofit/>
                    </a:bodyPr>
                    <a:lstStyle/>
                    <a:p>
                      <a:pPr lvl="0" rtl="0" algn="ctr">
                        <a:lnSpc>
                          <a:spcPct val="115000"/>
                        </a:lnSpc>
                        <a:spcBef>
                          <a:spcPts val="0"/>
                        </a:spcBef>
                        <a:buNone/>
                      </a:pPr>
                      <a:r>
                        <a:rPr b="1" lang="en" sz="1100"/>
                        <a:t>May</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9FC5E8"/>
                    </a:solidFill>
                  </a:tcPr>
                </a:tc>
                <a:tc>
                  <a:txBody>
                    <a:bodyPr>
                      <a:noAutofit/>
                    </a:bodyPr>
                    <a:lstStyle/>
                    <a:p>
                      <a:pPr lvl="0" rtl="0" algn="ctr">
                        <a:lnSpc>
                          <a:spcPct val="115000"/>
                        </a:lnSpc>
                        <a:spcBef>
                          <a:spcPts val="0"/>
                        </a:spcBef>
                        <a:buNone/>
                      </a:pPr>
                      <a:r>
                        <a:rPr b="1" lang="en" sz="1100"/>
                        <a:t>June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9FC5E8"/>
                    </a:solidFill>
                  </a:tcPr>
                </a:tc>
                <a:tc>
                  <a:txBody>
                    <a:bodyPr>
                      <a:noAutofit/>
                    </a:bodyPr>
                    <a:lstStyle/>
                    <a:p>
                      <a:pPr lvl="0" rtl="0" algn="ctr">
                        <a:lnSpc>
                          <a:spcPct val="115000"/>
                        </a:lnSpc>
                        <a:spcBef>
                          <a:spcPts val="0"/>
                        </a:spcBef>
                        <a:buNone/>
                      </a:pPr>
                      <a:r>
                        <a:rPr b="1" lang="en" sz="1100"/>
                        <a:t>July</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9FC5E8"/>
                    </a:solidFill>
                  </a:tcPr>
                </a:tc>
                <a:tc>
                  <a:txBody>
                    <a:bodyPr>
                      <a:noAutofit/>
                    </a:bodyPr>
                    <a:lstStyle/>
                    <a:p>
                      <a:pPr lvl="0" rtl="0" algn="ctr">
                        <a:lnSpc>
                          <a:spcPct val="115000"/>
                        </a:lnSpc>
                        <a:spcBef>
                          <a:spcPts val="0"/>
                        </a:spcBef>
                        <a:buNone/>
                      </a:pPr>
                      <a:r>
                        <a:rPr b="1" lang="en" sz="1100"/>
                        <a:t>August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9FC5E8"/>
                    </a:solidFill>
                  </a:tcPr>
                </a:tc>
              </a:tr>
              <a:tr h="238575">
                <a:tc>
                  <a:txBody>
                    <a:bodyPr>
                      <a:noAutofit/>
                    </a:bodyPr>
                    <a:lstStyle/>
                    <a:p>
                      <a:pPr lvl="0" rtl="0" algn="ctr">
                        <a:lnSpc>
                          <a:spcPct val="115000"/>
                        </a:lnSpc>
                        <a:spcBef>
                          <a:spcPts val="0"/>
                        </a:spcBef>
                        <a:buNone/>
                      </a:pPr>
                      <a:r>
                        <a:rPr b="1" lang="en" sz="1100"/>
                        <a:t>100%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1100"/>
                        <a:t>48%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1100"/>
                        <a:t>44%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1100"/>
                        <a:t>29%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1100"/>
                        <a:t>29%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1100"/>
                        <a:t>27%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4CCCC"/>
                    </a:solidFill>
                  </a:tcPr>
                </a:tc>
              </a:tr>
              <a:tr h="238575">
                <a:tc>
                  <a:txBody>
                    <a:bodyPr>
                      <a:noAutofit/>
                    </a:bodyPr>
                    <a:lstStyle/>
                    <a:p>
                      <a:pPr lvl="0" rtl="0">
                        <a:spcBef>
                          <a:spcPts val="0"/>
                        </a:spcBef>
                        <a:buNone/>
                      </a:pPr>
                      <a:r>
                        <a:t/>
                      </a:r>
                      <a:endParaRPr sz="1100"/>
                    </a:p>
                  </a:txBody>
                  <a:tcPr marT="19050" marB="19050" marR="28575" marL="28575" anchor="ctr">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tcPr>
                </a:tc>
                <a:tc>
                  <a:txBody>
                    <a:bodyPr>
                      <a:noAutofit/>
                    </a:bodyPr>
                    <a:lstStyle/>
                    <a:p>
                      <a:pPr lvl="0" rtl="0" algn="ctr">
                        <a:lnSpc>
                          <a:spcPct val="115000"/>
                        </a:lnSpc>
                        <a:spcBef>
                          <a:spcPts val="0"/>
                        </a:spcBef>
                        <a:buNone/>
                      </a:pPr>
                      <a:r>
                        <a:rPr b="1" lang="en" sz="1100"/>
                        <a:t>100%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51%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41%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33%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32%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38575">
                <a:tc>
                  <a:txBody>
                    <a:bodyPr>
                      <a:noAutofit/>
                    </a:bodyPr>
                    <a:lstStyle/>
                    <a:p>
                      <a:pPr lvl="0" rtl="0">
                        <a:spcBef>
                          <a:spcPts val="0"/>
                        </a:spcBef>
                        <a:buNone/>
                      </a:pPr>
                      <a:r>
                        <a:t/>
                      </a:r>
                      <a:endParaRPr sz="1100"/>
                    </a:p>
                  </a:txBody>
                  <a:tcPr marT="19050" marB="19050" marR="28575" marL="28575" anchor="ctr"/>
                </a:tc>
                <a:tc>
                  <a:txBody>
                    <a:bodyPr>
                      <a:noAutofit/>
                    </a:bodyPr>
                    <a:lstStyle/>
                    <a:p>
                      <a:pPr lvl="0" rtl="0">
                        <a:spcBef>
                          <a:spcPts val="0"/>
                        </a:spcBef>
                        <a:buNone/>
                      </a:pPr>
                      <a:r>
                        <a:t/>
                      </a:r>
                      <a:endParaRPr sz="1100"/>
                    </a:p>
                  </a:txBody>
                  <a:tcPr marT="19050" marB="19050" marR="28575" marL="28575" anchor="ctr">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tcPr>
                </a:tc>
                <a:tc>
                  <a:txBody>
                    <a:bodyPr>
                      <a:noAutofit/>
                    </a:bodyPr>
                    <a:lstStyle/>
                    <a:p>
                      <a:pPr lvl="0" rtl="0" algn="ctr">
                        <a:lnSpc>
                          <a:spcPct val="115000"/>
                        </a:lnSpc>
                        <a:spcBef>
                          <a:spcPts val="0"/>
                        </a:spcBef>
                        <a:buNone/>
                      </a:pPr>
                      <a:r>
                        <a:rPr b="1" lang="en" sz="1100"/>
                        <a:t>100%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44%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35%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34%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38575">
                <a:tc>
                  <a:txBody>
                    <a:bodyPr>
                      <a:noAutofit/>
                    </a:bodyPr>
                    <a:lstStyle/>
                    <a:p>
                      <a:pPr lvl="0" rtl="0">
                        <a:spcBef>
                          <a:spcPts val="0"/>
                        </a:spcBef>
                        <a:buNone/>
                      </a:pPr>
                      <a:r>
                        <a:t/>
                      </a:r>
                      <a:endParaRPr sz="1100"/>
                    </a:p>
                  </a:txBody>
                  <a:tcPr marT="19050" marB="19050" marR="28575" marL="28575" anchor="ctr"/>
                </a:tc>
                <a:tc>
                  <a:txBody>
                    <a:bodyPr>
                      <a:noAutofit/>
                    </a:bodyPr>
                    <a:lstStyle/>
                    <a:p>
                      <a:pPr lvl="0" rtl="0">
                        <a:spcBef>
                          <a:spcPts val="0"/>
                        </a:spcBef>
                        <a:buNone/>
                      </a:pPr>
                      <a:r>
                        <a:t/>
                      </a:r>
                      <a:endParaRPr sz="1100"/>
                    </a:p>
                  </a:txBody>
                  <a:tcPr marT="19050" marB="19050" marR="28575" marL="28575" anchor="ctr"/>
                </a:tc>
                <a:tc>
                  <a:txBody>
                    <a:bodyPr>
                      <a:noAutofit/>
                    </a:bodyPr>
                    <a:lstStyle/>
                    <a:p>
                      <a:pPr lvl="0" rtl="0">
                        <a:spcBef>
                          <a:spcPts val="0"/>
                        </a:spcBef>
                        <a:buNone/>
                      </a:pPr>
                      <a:r>
                        <a:t/>
                      </a:r>
                      <a:endParaRPr sz="1100"/>
                    </a:p>
                  </a:txBody>
                  <a:tcPr marT="19050" marB="19050" marR="28575" marL="28575" anchor="ctr">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tcPr>
                </a:tc>
                <a:tc>
                  <a:txBody>
                    <a:bodyPr>
                      <a:noAutofit/>
                    </a:bodyPr>
                    <a:lstStyle/>
                    <a:p>
                      <a:pPr lvl="0" rtl="0" algn="ctr">
                        <a:lnSpc>
                          <a:spcPct val="115000"/>
                        </a:lnSpc>
                        <a:spcBef>
                          <a:spcPts val="0"/>
                        </a:spcBef>
                        <a:buNone/>
                      </a:pPr>
                      <a:r>
                        <a:rPr b="1" lang="en" sz="1100"/>
                        <a:t>100%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49%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44%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38575">
                <a:tc>
                  <a:txBody>
                    <a:bodyPr>
                      <a:noAutofit/>
                    </a:bodyPr>
                    <a:lstStyle/>
                    <a:p>
                      <a:pPr lvl="0" rtl="0">
                        <a:spcBef>
                          <a:spcPts val="0"/>
                        </a:spcBef>
                        <a:buNone/>
                      </a:pPr>
                      <a:r>
                        <a:t/>
                      </a:r>
                      <a:endParaRPr sz="1100"/>
                    </a:p>
                  </a:txBody>
                  <a:tcPr marT="19050" marB="19050" marR="28575" marL="28575" anchor="ctr"/>
                </a:tc>
                <a:tc>
                  <a:txBody>
                    <a:bodyPr>
                      <a:noAutofit/>
                    </a:bodyPr>
                    <a:lstStyle/>
                    <a:p>
                      <a:pPr lvl="0" rtl="0">
                        <a:spcBef>
                          <a:spcPts val="0"/>
                        </a:spcBef>
                        <a:buNone/>
                      </a:pPr>
                      <a:r>
                        <a:t/>
                      </a:r>
                      <a:endParaRPr sz="1100"/>
                    </a:p>
                  </a:txBody>
                  <a:tcPr marT="19050" marB="19050" marR="28575" marL="28575" anchor="ctr"/>
                </a:tc>
                <a:tc>
                  <a:txBody>
                    <a:bodyPr>
                      <a:noAutofit/>
                    </a:bodyPr>
                    <a:lstStyle/>
                    <a:p>
                      <a:pPr lvl="0" rtl="0">
                        <a:spcBef>
                          <a:spcPts val="0"/>
                        </a:spcBef>
                        <a:buNone/>
                      </a:pPr>
                      <a:r>
                        <a:t/>
                      </a:r>
                      <a:endParaRPr sz="1100"/>
                    </a:p>
                  </a:txBody>
                  <a:tcPr marT="19050" marB="19050" marR="28575" marL="28575" anchor="ctr"/>
                </a:tc>
                <a:tc>
                  <a:txBody>
                    <a:bodyPr>
                      <a:noAutofit/>
                    </a:bodyPr>
                    <a:lstStyle/>
                    <a:p>
                      <a:pPr lvl="0" rtl="0">
                        <a:spcBef>
                          <a:spcPts val="0"/>
                        </a:spcBef>
                        <a:buNone/>
                      </a:pPr>
                      <a:r>
                        <a:t/>
                      </a:r>
                      <a:endParaRPr sz="1100"/>
                    </a:p>
                  </a:txBody>
                  <a:tcPr marT="19050" marB="19050" marR="28575" marL="28575" anchor="ctr">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tcPr>
                </a:tc>
                <a:tc>
                  <a:txBody>
                    <a:bodyPr>
                      <a:noAutofit/>
                    </a:bodyPr>
                    <a:lstStyle/>
                    <a:p>
                      <a:pPr lvl="0" rtl="0" algn="ctr">
                        <a:lnSpc>
                          <a:spcPct val="115000"/>
                        </a:lnSpc>
                        <a:spcBef>
                          <a:spcPts val="0"/>
                        </a:spcBef>
                        <a:buNone/>
                      </a:pPr>
                      <a:r>
                        <a:rPr b="1" lang="en" sz="1100"/>
                        <a:t>100%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100"/>
                        <a:t>50%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38575">
                <a:tc>
                  <a:txBody>
                    <a:bodyPr>
                      <a:noAutofit/>
                    </a:bodyPr>
                    <a:lstStyle/>
                    <a:p>
                      <a:pPr lvl="0" rtl="0">
                        <a:spcBef>
                          <a:spcPts val="0"/>
                        </a:spcBef>
                        <a:buNone/>
                      </a:pPr>
                      <a:r>
                        <a:t/>
                      </a:r>
                      <a:endParaRPr sz="1100"/>
                    </a:p>
                  </a:txBody>
                  <a:tcPr marT="19050" marB="19050" marR="28575" marL="28575" anchor="ctr"/>
                </a:tc>
                <a:tc>
                  <a:txBody>
                    <a:bodyPr>
                      <a:noAutofit/>
                    </a:bodyPr>
                    <a:lstStyle/>
                    <a:p>
                      <a:pPr lvl="0" rtl="0">
                        <a:spcBef>
                          <a:spcPts val="0"/>
                        </a:spcBef>
                        <a:buNone/>
                      </a:pPr>
                      <a:r>
                        <a:t/>
                      </a:r>
                      <a:endParaRPr sz="1100"/>
                    </a:p>
                  </a:txBody>
                  <a:tcPr marT="19050" marB="19050" marR="28575" marL="28575" anchor="ctr"/>
                </a:tc>
                <a:tc>
                  <a:txBody>
                    <a:bodyPr>
                      <a:noAutofit/>
                    </a:bodyPr>
                    <a:lstStyle/>
                    <a:p>
                      <a:pPr lvl="0" rtl="0">
                        <a:spcBef>
                          <a:spcPts val="0"/>
                        </a:spcBef>
                        <a:buNone/>
                      </a:pPr>
                      <a:r>
                        <a:t/>
                      </a:r>
                      <a:endParaRPr sz="1100"/>
                    </a:p>
                  </a:txBody>
                  <a:tcPr marT="19050" marB="19050" marR="28575" marL="28575" anchor="ctr"/>
                </a:tc>
                <a:tc>
                  <a:txBody>
                    <a:bodyPr>
                      <a:noAutofit/>
                    </a:bodyPr>
                    <a:lstStyle/>
                    <a:p>
                      <a:pPr lvl="0" rtl="0">
                        <a:spcBef>
                          <a:spcPts val="0"/>
                        </a:spcBef>
                        <a:buNone/>
                      </a:pPr>
                      <a:r>
                        <a:t/>
                      </a:r>
                      <a:endParaRPr sz="1100"/>
                    </a:p>
                  </a:txBody>
                  <a:tcPr marT="19050" marB="19050" marR="28575" marL="28575" anchor="ctr"/>
                </a:tc>
                <a:tc>
                  <a:txBody>
                    <a:bodyPr>
                      <a:noAutofit/>
                    </a:bodyPr>
                    <a:lstStyle/>
                    <a:p>
                      <a:pPr lvl="0" rtl="0">
                        <a:spcBef>
                          <a:spcPts val="0"/>
                        </a:spcBef>
                        <a:buNone/>
                      </a:pPr>
                      <a:r>
                        <a:t/>
                      </a:r>
                      <a:endParaRPr sz="1100"/>
                    </a:p>
                  </a:txBody>
                  <a:tcPr marT="19050" marB="19050" marR="28575" marL="28575" anchor="ctr">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tcPr>
                </a:tc>
                <a:tc>
                  <a:txBody>
                    <a:bodyPr>
                      <a:noAutofit/>
                    </a:bodyPr>
                    <a:lstStyle/>
                    <a:p>
                      <a:pPr lvl="0" rtl="0" algn="ctr">
                        <a:lnSpc>
                          <a:spcPct val="115000"/>
                        </a:lnSpc>
                        <a:spcBef>
                          <a:spcPts val="0"/>
                        </a:spcBef>
                        <a:buNone/>
                      </a:pPr>
                      <a:r>
                        <a:rPr b="1" lang="en" sz="1100"/>
                        <a:t>100%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
        <p:nvSpPr>
          <p:cNvPr id="310" name="Shape 310"/>
          <p:cNvSpPr txBox="1"/>
          <p:nvPr/>
        </p:nvSpPr>
        <p:spPr>
          <a:xfrm>
            <a:off x="1028700" y="1065675"/>
            <a:ext cx="2819400" cy="288300"/>
          </a:xfrm>
          <a:prstGeom prst="rect">
            <a:avLst/>
          </a:prstGeom>
          <a:noFill/>
          <a:ln>
            <a:noFill/>
          </a:ln>
        </p:spPr>
        <p:txBody>
          <a:bodyPr anchorCtr="0" anchor="ctr" bIns="91425" lIns="91425" rIns="91425" wrap="square" tIns="91425">
            <a:noAutofit/>
          </a:bodyPr>
          <a:lstStyle/>
          <a:p>
            <a:pPr lvl="0" algn="ctr">
              <a:spcBef>
                <a:spcPts val="0"/>
              </a:spcBef>
              <a:buNone/>
            </a:pPr>
            <a:r>
              <a:rPr lang="en"/>
              <a:t>Ola-preference customers</a:t>
            </a:r>
          </a:p>
        </p:txBody>
      </p:sp>
      <p:sp>
        <p:nvSpPr>
          <p:cNvPr id="311" name="Shape 311"/>
          <p:cNvSpPr txBox="1"/>
          <p:nvPr/>
        </p:nvSpPr>
        <p:spPr>
          <a:xfrm>
            <a:off x="5448300" y="1065675"/>
            <a:ext cx="2819400" cy="288300"/>
          </a:xfrm>
          <a:prstGeom prst="rect">
            <a:avLst/>
          </a:prstGeom>
          <a:noFill/>
          <a:ln>
            <a:noFill/>
          </a:ln>
        </p:spPr>
        <p:txBody>
          <a:bodyPr anchorCtr="0" anchor="ctr" bIns="91425" lIns="91425" rIns="91425" wrap="square" tIns="91425">
            <a:noAutofit/>
          </a:bodyPr>
          <a:lstStyle/>
          <a:p>
            <a:pPr lvl="0" rtl="0" algn="ctr">
              <a:spcBef>
                <a:spcPts val="0"/>
              </a:spcBef>
              <a:buNone/>
            </a:pPr>
            <a:r>
              <a:rPr lang="en"/>
              <a:t>HF</a:t>
            </a:r>
            <a:r>
              <a:rPr lang="en"/>
              <a:t> customers</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Shape 938"/>
          <p:cNvSpPr txBox="1"/>
          <p:nvPr>
            <p:ph type="title"/>
          </p:nvPr>
        </p:nvSpPr>
        <p:spPr>
          <a:xfrm>
            <a:off x="69900" y="-12175"/>
            <a:ext cx="8958600" cy="694200"/>
          </a:xfrm>
          <a:prstGeom prst="rect">
            <a:avLst/>
          </a:prstGeom>
        </p:spPr>
        <p:txBody>
          <a:bodyPr anchorCtr="0" anchor="t" bIns="91425" lIns="91425" rIns="91425" wrap="square" tIns="91425">
            <a:noAutofit/>
          </a:bodyPr>
          <a:lstStyle/>
          <a:p>
            <a:pPr lvl="0" rtl="0">
              <a:spcBef>
                <a:spcPts val="0"/>
              </a:spcBef>
              <a:buNone/>
            </a:pPr>
            <a:r>
              <a:rPr lang="en" sz="1800"/>
              <a:t>Validation - </a:t>
            </a:r>
            <a:r>
              <a:rPr lang="en" sz="1800"/>
              <a:t>Frequency of discount drives the ride frequency of the users, the quantum of discount is almost irrelevant (beyond Rs. 25/ride)!</a:t>
            </a:r>
          </a:p>
        </p:txBody>
      </p:sp>
      <p:sp>
        <p:nvSpPr>
          <p:cNvPr id="939" name="Shape 939"/>
          <p:cNvSpPr txBox="1"/>
          <p:nvPr/>
        </p:nvSpPr>
        <p:spPr>
          <a:xfrm>
            <a:off x="285175" y="4239175"/>
            <a:ext cx="8435100" cy="5727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a:solidFill>
                  <a:schemeClr val="dk1"/>
                </a:solidFill>
              </a:rPr>
              <a:t>Thus earned loyalty construct can be an effective tool to drive loyalty as it would give value to the customer on every ride</a:t>
            </a:r>
          </a:p>
        </p:txBody>
      </p:sp>
      <p:sp>
        <p:nvSpPr>
          <p:cNvPr id="940" name="Shape 940"/>
          <p:cNvSpPr txBox="1"/>
          <p:nvPr/>
        </p:nvSpPr>
        <p:spPr>
          <a:xfrm>
            <a:off x="1783700" y="777875"/>
            <a:ext cx="6129300" cy="241500"/>
          </a:xfrm>
          <a:prstGeom prst="rect">
            <a:avLst/>
          </a:prstGeom>
          <a:noFill/>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algn="ctr">
              <a:spcBef>
                <a:spcPts val="0"/>
              </a:spcBef>
              <a:buNone/>
            </a:pPr>
            <a:r>
              <a:rPr lang="en" sz="1200"/>
              <a:t>Number of discounted rides</a:t>
            </a:r>
          </a:p>
        </p:txBody>
      </p:sp>
      <p:sp>
        <p:nvSpPr>
          <p:cNvPr id="941" name="Shape 941"/>
          <p:cNvSpPr txBox="1"/>
          <p:nvPr/>
        </p:nvSpPr>
        <p:spPr>
          <a:xfrm>
            <a:off x="79425" y="1329000"/>
            <a:ext cx="932100" cy="883800"/>
          </a:xfrm>
          <a:prstGeom prst="rect">
            <a:avLst/>
          </a:prstGeom>
          <a:noFill/>
          <a:ln>
            <a:noFill/>
          </a:ln>
        </p:spPr>
        <p:txBody>
          <a:bodyPr anchorCtr="0" anchor="ctr" bIns="91425" lIns="91425" rIns="91425" wrap="square" tIns="91425">
            <a:noAutofit/>
          </a:bodyPr>
          <a:lstStyle/>
          <a:p>
            <a:pPr lvl="0" algn="ctr">
              <a:spcBef>
                <a:spcPts val="0"/>
              </a:spcBef>
              <a:buNone/>
            </a:pPr>
            <a:r>
              <a:rPr lang="en" sz="1200"/>
              <a:t>Discount per ride</a:t>
            </a:r>
          </a:p>
        </p:txBody>
      </p:sp>
      <p:sp>
        <p:nvSpPr>
          <p:cNvPr id="942" name="Shape 942"/>
          <p:cNvSpPr txBox="1"/>
          <p:nvPr/>
        </p:nvSpPr>
        <p:spPr>
          <a:xfrm>
            <a:off x="198800" y="2871825"/>
            <a:ext cx="8677800" cy="1253100"/>
          </a:xfrm>
          <a:prstGeom prst="rect">
            <a:avLst/>
          </a:prstGeom>
          <a:noFill/>
          <a:ln>
            <a:noFill/>
          </a:ln>
        </p:spPr>
        <p:txBody>
          <a:bodyPr anchorCtr="0" anchor="ctr" bIns="91425" lIns="91425" rIns="91425" wrap="square" tIns="91425">
            <a:noAutofit/>
          </a:bodyPr>
          <a:lstStyle/>
          <a:p>
            <a:pPr indent="-317500" lvl="0" marL="457200" rtl="0">
              <a:lnSpc>
                <a:spcPct val="115000"/>
              </a:lnSpc>
              <a:spcBef>
                <a:spcPts val="0"/>
              </a:spcBef>
              <a:spcAft>
                <a:spcPts val="0"/>
              </a:spcAft>
              <a:buSzPts val="1400"/>
              <a:buChar char="●"/>
            </a:pPr>
            <a:r>
              <a:rPr lang="en"/>
              <a:t>Users who have taken a discounted ride in the month of Aug</a:t>
            </a:r>
          </a:p>
          <a:p>
            <a:pPr indent="-317500" lvl="0" marL="457200" rtl="0">
              <a:lnSpc>
                <a:spcPct val="115000"/>
              </a:lnSpc>
              <a:spcBef>
                <a:spcPts val="0"/>
              </a:spcBef>
              <a:spcAft>
                <a:spcPts val="0"/>
              </a:spcAft>
              <a:buSzPts val="1400"/>
              <a:buChar char="●"/>
            </a:pPr>
            <a:r>
              <a:rPr lang="en"/>
              <a:t>Growth in rides wrt to previous month</a:t>
            </a:r>
          </a:p>
          <a:p>
            <a:pPr indent="-317500" lvl="0" marL="457200" rtl="0">
              <a:lnSpc>
                <a:spcPct val="115000"/>
              </a:lnSpc>
              <a:spcBef>
                <a:spcPts val="0"/>
              </a:spcBef>
              <a:buSzPts val="1400"/>
              <a:buChar char="●"/>
            </a:pPr>
            <a:r>
              <a:rPr lang="en"/>
              <a:t>It can be seen that similar growth is observed among users who are offered </a:t>
            </a:r>
            <a:r>
              <a:rPr lang="en"/>
              <a:t>discount</a:t>
            </a:r>
            <a:r>
              <a:rPr lang="en"/>
              <a:t> &gt; 25/ ride under different number of discounted rides</a:t>
            </a:r>
          </a:p>
        </p:txBody>
      </p:sp>
      <p:graphicFrame>
        <p:nvGraphicFramePr>
          <p:cNvPr id="943" name="Shape 943"/>
          <p:cNvGraphicFramePr/>
          <p:nvPr/>
        </p:nvGraphicFramePr>
        <p:xfrm>
          <a:off x="926450" y="1019375"/>
          <a:ext cx="3000000" cy="3000000"/>
        </p:xfrm>
        <a:graphic>
          <a:graphicData uri="http://schemas.openxmlformats.org/drawingml/2006/table">
            <a:tbl>
              <a:tblPr>
                <a:noFill/>
                <a:tableStyleId>{CF214DF8-9EB9-4027-8DC9-FBF5C9B6CFFA}</a:tableStyleId>
              </a:tblPr>
              <a:tblGrid>
                <a:gridCol w="857250"/>
                <a:gridCol w="857250"/>
                <a:gridCol w="857250"/>
                <a:gridCol w="857250"/>
                <a:gridCol w="914400"/>
                <a:gridCol w="914400"/>
                <a:gridCol w="828675"/>
                <a:gridCol w="904875"/>
                <a:gridCol w="952500"/>
              </a:tblGrid>
              <a:tr h="200025">
                <a:tc>
                  <a:txBody>
                    <a:bodyPr>
                      <a:noAutofit/>
                    </a:bodyPr>
                    <a:lstStyle/>
                    <a:p>
                      <a:pPr lvl="0" rtl="0" algn="ctr">
                        <a:lnSpc>
                          <a:spcPct val="115000"/>
                        </a:lnSpc>
                        <a:spcBef>
                          <a:spcPts val="0"/>
                        </a:spcBef>
                        <a:buNone/>
                      </a:pPr>
                      <a:r>
                        <a:rPr b="1" lang="en" sz="1000"/>
                        <a:t>Ride growth</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5-10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&gt;10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spcBef>
                          <a:spcPts val="0"/>
                        </a:spcBef>
                        <a:buNone/>
                      </a:pPr>
                      <a:r>
                        <a:rPr lang="en" sz="1000"/>
                        <a:t>#Users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r">
                        <a:lnSpc>
                          <a:spcPct val="115000"/>
                        </a:lnSpc>
                        <a:spcBef>
                          <a:spcPts val="0"/>
                        </a:spcBef>
                        <a:buNone/>
                      </a:pPr>
                      <a:r>
                        <a:rPr lang="en" sz="1000"/>
                        <a:t>1-25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1000"/>
                        <a:t>-24%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1000"/>
                        <a:t>-1%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1000"/>
                        <a:t>12%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1000"/>
                        <a:t>20%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1000"/>
                        <a:t>40%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1000"/>
                        <a:t>72%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BEEED"/>
                    </a:solidFill>
                  </a:tcPr>
                </a:tc>
                <a:tc>
                  <a:txBody>
                    <a:bodyPr>
                      <a:noAutofit/>
                    </a:bodyPr>
                    <a:lstStyle/>
                    <a:p>
                      <a:pPr lvl="0" rtl="0" algn="ctr">
                        <a:lnSpc>
                          <a:spcPct val="115000"/>
                        </a:lnSpc>
                        <a:spcBef>
                          <a:spcPts val="0"/>
                        </a:spcBef>
                        <a:buNone/>
                      </a:pPr>
                      <a:r>
                        <a:rPr lang="en" sz="1000"/>
                        <a:t>36,332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r">
                        <a:lnSpc>
                          <a:spcPct val="115000"/>
                        </a:lnSpc>
                        <a:spcBef>
                          <a:spcPts val="0"/>
                        </a:spcBef>
                        <a:buNone/>
                      </a:pPr>
                      <a:r>
                        <a:rPr lang="en" sz="1000"/>
                        <a:t>25-50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F0E5"/>
                    </a:solidFill>
                  </a:tcPr>
                </a:tc>
                <a:tc>
                  <a:txBody>
                    <a:bodyPr>
                      <a:noAutofit/>
                    </a:bodyPr>
                    <a:lstStyle/>
                    <a:p>
                      <a:pPr lvl="0" rtl="0" algn="ctr">
                        <a:lnSpc>
                          <a:spcPct val="115000"/>
                        </a:lnSpc>
                        <a:spcBef>
                          <a:spcPts val="0"/>
                        </a:spcBef>
                        <a:buNone/>
                      </a:pPr>
                      <a:r>
                        <a:rPr lang="en" sz="1000"/>
                        <a:t>-8%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4EEE1"/>
                    </a:solidFill>
                  </a:tcPr>
                </a:tc>
                <a:tc>
                  <a:txBody>
                    <a:bodyPr>
                      <a:noAutofit/>
                    </a:bodyPr>
                    <a:lstStyle/>
                    <a:p>
                      <a:pPr lvl="0" rtl="0" algn="ctr">
                        <a:lnSpc>
                          <a:spcPct val="115000"/>
                        </a:lnSpc>
                        <a:spcBef>
                          <a:spcPts val="0"/>
                        </a:spcBef>
                        <a:buNone/>
                      </a:pPr>
                      <a:r>
                        <a:rPr lang="en" sz="1000"/>
                        <a:t>20%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CF1E7"/>
                    </a:solidFill>
                  </a:tcPr>
                </a:tc>
                <a:tc>
                  <a:txBody>
                    <a:bodyPr>
                      <a:noAutofit/>
                    </a:bodyPr>
                    <a:lstStyle/>
                    <a:p>
                      <a:pPr lvl="0" rtl="0" algn="ctr">
                        <a:lnSpc>
                          <a:spcPct val="115000"/>
                        </a:lnSpc>
                        <a:spcBef>
                          <a:spcPts val="0"/>
                        </a:spcBef>
                        <a:buNone/>
                      </a:pPr>
                      <a:r>
                        <a:rPr lang="en" sz="1000"/>
                        <a:t>38%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53%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6EC59A"/>
                    </a:solidFill>
                  </a:tcPr>
                </a:tc>
                <a:tc>
                  <a:txBody>
                    <a:bodyPr>
                      <a:noAutofit/>
                    </a:bodyPr>
                    <a:lstStyle/>
                    <a:p>
                      <a:pPr lvl="0" rtl="0" algn="ctr">
                        <a:lnSpc>
                          <a:spcPct val="115000"/>
                        </a:lnSpc>
                        <a:spcBef>
                          <a:spcPts val="0"/>
                        </a:spcBef>
                        <a:buNone/>
                      </a:pPr>
                      <a:r>
                        <a:rPr lang="en" sz="1000"/>
                        <a:t>76%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1000"/>
                        <a:t>87%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1000"/>
                        <a:t>106,935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r">
                        <a:lnSpc>
                          <a:spcPct val="115000"/>
                        </a:lnSpc>
                        <a:spcBef>
                          <a:spcPts val="0"/>
                        </a:spcBef>
                        <a:buNone/>
                      </a:pPr>
                      <a:r>
                        <a:rPr lang="en" sz="1000"/>
                        <a:t>50-75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1000"/>
                        <a:t>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1000"/>
                        <a:t>27%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1000"/>
                        <a:t>41%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1000"/>
                        <a:t>51%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48%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FAEA9"/>
                    </a:solidFill>
                  </a:tcPr>
                </a:tc>
                <a:tc>
                  <a:txBody>
                    <a:bodyPr>
                      <a:noAutofit/>
                    </a:bodyPr>
                    <a:lstStyle/>
                    <a:p>
                      <a:pPr lvl="0" rtl="0" algn="ctr">
                        <a:lnSpc>
                          <a:spcPct val="115000"/>
                        </a:lnSpc>
                        <a:spcBef>
                          <a:spcPts val="0"/>
                        </a:spcBef>
                        <a:buNone/>
                      </a:pPr>
                      <a:r>
                        <a:rPr lang="en" sz="1000"/>
                        <a:t>66%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7C73"/>
                    </a:solidFill>
                  </a:tcPr>
                </a:tc>
                <a:tc>
                  <a:txBody>
                    <a:bodyPr>
                      <a:noAutofit/>
                    </a:bodyPr>
                    <a:lstStyle/>
                    <a:p>
                      <a:pPr lvl="0" rtl="0" algn="ctr">
                        <a:lnSpc>
                          <a:spcPct val="115000"/>
                        </a:lnSpc>
                        <a:spcBef>
                          <a:spcPts val="0"/>
                        </a:spcBef>
                        <a:buNone/>
                      </a:pPr>
                      <a:r>
                        <a:rPr lang="en" sz="1000"/>
                        <a:t>45,842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r">
                        <a:lnSpc>
                          <a:spcPct val="115000"/>
                        </a:lnSpc>
                        <a:spcBef>
                          <a:spcPts val="0"/>
                        </a:spcBef>
                        <a:buNone/>
                      </a:pPr>
                      <a:r>
                        <a:rPr lang="en" sz="1000"/>
                        <a:t>75-100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18%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40%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AADDC4"/>
                    </a:solidFill>
                  </a:tcPr>
                </a:tc>
                <a:tc>
                  <a:txBody>
                    <a:bodyPr>
                      <a:noAutofit/>
                    </a:bodyPr>
                    <a:lstStyle/>
                    <a:p>
                      <a:pPr lvl="0" rtl="0" algn="ctr">
                        <a:lnSpc>
                          <a:spcPct val="115000"/>
                        </a:lnSpc>
                        <a:spcBef>
                          <a:spcPts val="0"/>
                        </a:spcBef>
                        <a:buNone/>
                      </a:pPr>
                      <a:r>
                        <a:rPr lang="en" sz="1000"/>
                        <a:t>54%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57BB8A"/>
                    </a:solidFill>
                  </a:tcPr>
                </a:tc>
                <a:tc>
                  <a:txBody>
                    <a:bodyPr>
                      <a:noAutofit/>
                    </a:bodyPr>
                    <a:lstStyle/>
                    <a:p>
                      <a:pPr lvl="0" rtl="0" algn="ctr">
                        <a:lnSpc>
                          <a:spcPct val="115000"/>
                        </a:lnSpc>
                        <a:spcBef>
                          <a:spcPts val="0"/>
                        </a:spcBef>
                        <a:buNone/>
                      </a:pPr>
                      <a:r>
                        <a:rPr lang="en" sz="1000"/>
                        <a:t>62%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73%</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1000"/>
                        <a:t>39,867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r">
                        <a:lnSpc>
                          <a:spcPct val="115000"/>
                        </a:lnSpc>
                        <a:spcBef>
                          <a:spcPts val="0"/>
                        </a:spcBef>
                        <a:buNone/>
                      </a:pPr>
                      <a:r>
                        <a:rPr lang="en" sz="1000"/>
                        <a:t>&gt;100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0B4AF"/>
                    </a:solidFill>
                  </a:tcPr>
                </a:tc>
                <a:tc>
                  <a:txBody>
                    <a:bodyPr>
                      <a:noAutofit/>
                    </a:bodyPr>
                    <a:lstStyle/>
                    <a:p>
                      <a:pPr lvl="0" rtl="0" algn="ctr">
                        <a:lnSpc>
                          <a:spcPct val="115000"/>
                        </a:lnSpc>
                        <a:spcBef>
                          <a:spcPts val="0"/>
                        </a:spcBef>
                        <a:buNone/>
                      </a:pPr>
                      <a:r>
                        <a:rPr lang="en" sz="1000"/>
                        <a:t>-14%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BEDEB"/>
                    </a:solidFill>
                  </a:tcPr>
                </a:tc>
                <a:tc>
                  <a:txBody>
                    <a:bodyPr>
                      <a:noAutofit/>
                    </a:bodyPr>
                    <a:lstStyle/>
                    <a:p>
                      <a:pPr lvl="0" rtl="0" algn="ctr">
                        <a:lnSpc>
                          <a:spcPct val="115000"/>
                        </a:lnSpc>
                        <a:spcBef>
                          <a:spcPts val="0"/>
                        </a:spcBef>
                        <a:buNone/>
                      </a:pPr>
                      <a:r>
                        <a:rPr lang="en" sz="1000"/>
                        <a:t>11%</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5CFCC"/>
                    </a:solidFill>
                  </a:tcPr>
                </a:tc>
                <a:tc>
                  <a:txBody>
                    <a:bodyPr>
                      <a:noAutofit/>
                    </a:bodyPr>
                    <a:lstStyle/>
                    <a:p>
                      <a:pPr lvl="0" rtl="0" algn="ctr">
                        <a:lnSpc>
                          <a:spcPct val="115000"/>
                        </a:lnSpc>
                        <a:spcBef>
                          <a:spcPts val="0"/>
                        </a:spcBef>
                        <a:buNone/>
                      </a:pPr>
                      <a:r>
                        <a:rPr lang="en" sz="1000"/>
                        <a:t>35%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BECEB"/>
                    </a:solidFill>
                  </a:tcPr>
                </a:tc>
                <a:tc>
                  <a:txBody>
                    <a:bodyPr>
                      <a:noAutofit/>
                    </a:bodyPr>
                    <a:lstStyle/>
                    <a:p>
                      <a:pPr lvl="0" rtl="0" algn="ctr">
                        <a:lnSpc>
                          <a:spcPct val="115000"/>
                        </a:lnSpc>
                        <a:spcBef>
                          <a:spcPts val="0"/>
                        </a:spcBef>
                        <a:buNone/>
                      </a:pPr>
                      <a:r>
                        <a:rPr lang="en" sz="1000"/>
                        <a:t>45%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AE6E5"/>
                    </a:solidFill>
                  </a:tcPr>
                </a:tc>
                <a:tc>
                  <a:txBody>
                    <a:bodyPr>
                      <a:noAutofit/>
                    </a:bodyPr>
                    <a:lstStyle/>
                    <a:p>
                      <a:pPr lvl="0" rtl="0" algn="ctr">
                        <a:lnSpc>
                          <a:spcPct val="115000"/>
                        </a:lnSpc>
                        <a:spcBef>
                          <a:spcPts val="0"/>
                        </a:spcBef>
                        <a:buNone/>
                      </a:pPr>
                      <a:r>
                        <a:rPr lang="en" sz="1000"/>
                        <a:t>67%</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C0E6D3"/>
                    </a:solidFill>
                  </a:tcPr>
                </a:tc>
                <a:tc>
                  <a:txBody>
                    <a:bodyPr>
                      <a:noAutofit/>
                    </a:bodyPr>
                    <a:lstStyle/>
                    <a:p>
                      <a:pPr lvl="0" rtl="0" algn="ctr">
                        <a:lnSpc>
                          <a:spcPct val="115000"/>
                        </a:lnSpc>
                        <a:spcBef>
                          <a:spcPts val="0"/>
                        </a:spcBef>
                        <a:buNone/>
                      </a:pPr>
                      <a:r>
                        <a:rPr lang="en" sz="1000"/>
                        <a:t>82%</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93D4B4"/>
                    </a:solidFill>
                  </a:tcPr>
                </a:tc>
                <a:tc>
                  <a:txBody>
                    <a:bodyPr>
                      <a:noAutofit/>
                    </a:bodyPr>
                    <a:lstStyle/>
                    <a:p>
                      <a:pPr lvl="0" rtl="0" algn="ctr">
                        <a:lnSpc>
                          <a:spcPct val="115000"/>
                        </a:lnSpc>
                        <a:spcBef>
                          <a:spcPts val="0"/>
                        </a:spcBef>
                        <a:buNone/>
                      </a:pPr>
                      <a:r>
                        <a:rPr lang="en" sz="1000"/>
                        <a:t>114,320</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gn="r">
                        <a:spcBef>
                          <a:spcPts val="0"/>
                        </a:spcBef>
                        <a:buClr>
                          <a:schemeClr val="dk1"/>
                        </a:buClr>
                        <a:buSzPts val="1100"/>
                        <a:buFont typeface="Arial"/>
                        <a:buNone/>
                      </a:pPr>
                      <a:r>
                        <a:rPr lang="en" sz="1000">
                          <a:solidFill>
                            <a:schemeClr val="dk1"/>
                          </a:solidFill>
                        </a:rPr>
                        <a:t>#Users</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61,684</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58,326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44,525</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34,646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26,398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67,898</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49,819</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ctr">
                        <a:lnSpc>
                          <a:spcPct val="115000"/>
                        </a:lnSpc>
                        <a:spcBef>
                          <a:spcPts val="0"/>
                        </a:spcBef>
                        <a:spcAft>
                          <a:spcPts val="0"/>
                        </a:spcAft>
                        <a:buNone/>
                      </a:pPr>
                      <a:r>
                        <a:rPr lang="en" sz="1000"/>
                        <a:t>343</a:t>
                      </a:r>
                      <a:r>
                        <a:rPr lang="en" sz="900">
                          <a:solidFill>
                            <a:schemeClr val="dk1"/>
                          </a:solidFill>
                        </a:rPr>
                        <a:t>,296</a:t>
                      </a:r>
                    </a:p>
                  </a:txBody>
                  <a:tcPr marT="19050" marB="19050" marR="28575" marL="28575" anchor="b">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7" name="Shape 947"/>
        <p:cNvGrpSpPr/>
        <p:nvPr/>
      </p:nvGrpSpPr>
      <p:grpSpPr>
        <a:xfrm>
          <a:off x="0" y="0"/>
          <a:ext cx="0" cy="0"/>
          <a:chOff x="0" y="0"/>
          <a:chExt cx="0" cy="0"/>
        </a:xfrm>
      </p:grpSpPr>
      <p:sp>
        <p:nvSpPr>
          <p:cNvPr id="948" name="Shape 948"/>
          <p:cNvSpPr txBox="1"/>
          <p:nvPr>
            <p:ph type="title"/>
          </p:nvPr>
        </p:nvSpPr>
        <p:spPr>
          <a:xfrm>
            <a:off x="159300" y="64025"/>
            <a:ext cx="8520600" cy="515400"/>
          </a:xfrm>
          <a:prstGeom prst="rect">
            <a:avLst/>
          </a:prstGeom>
        </p:spPr>
        <p:txBody>
          <a:bodyPr anchorCtr="0" anchor="ctr" bIns="91425" lIns="91425" rIns="91425" wrap="square" tIns="91425">
            <a:noAutofit/>
          </a:bodyPr>
          <a:lstStyle/>
          <a:p>
            <a:pPr lvl="0" rtl="0">
              <a:spcBef>
                <a:spcPts val="0"/>
              </a:spcBef>
              <a:buNone/>
            </a:pPr>
            <a:r>
              <a:rPr lang="en" sz="2000"/>
              <a:t>Global Examples - Grab Taxi</a:t>
            </a:r>
          </a:p>
        </p:txBody>
      </p:sp>
      <p:sp>
        <p:nvSpPr>
          <p:cNvPr id="949" name="Shape 949"/>
          <p:cNvSpPr txBox="1"/>
          <p:nvPr/>
        </p:nvSpPr>
        <p:spPr>
          <a:xfrm>
            <a:off x="30550" y="579425"/>
            <a:ext cx="5220000" cy="3484500"/>
          </a:xfrm>
          <a:prstGeom prst="rect">
            <a:avLst/>
          </a:prstGeom>
          <a:noFill/>
          <a:ln>
            <a:noFill/>
          </a:ln>
        </p:spPr>
        <p:txBody>
          <a:bodyPr anchorCtr="0" anchor="t" bIns="91425" lIns="91425" rIns="91425" wrap="square" tIns="91425">
            <a:noAutofit/>
          </a:bodyPr>
          <a:lstStyle/>
          <a:p>
            <a:pPr indent="-304800" lvl="0" marL="457200" marR="0" rtl="0" algn="l">
              <a:lnSpc>
                <a:spcPct val="150000"/>
              </a:lnSpc>
              <a:spcBef>
                <a:spcPts val="0"/>
              </a:spcBef>
              <a:spcAft>
                <a:spcPts val="0"/>
              </a:spcAft>
              <a:buClr>
                <a:srgbClr val="000000"/>
              </a:buClr>
              <a:buSzPts val="1200"/>
              <a:buFont typeface="Arial"/>
              <a:buChar char="●"/>
            </a:pPr>
            <a:r>
              <a:rPr lang="en" sz="1200">
                <a:solidFill>
                  <a:schemeClr val="dk1"/>
                </a:solidFill>
              </a:rPr>
              <a:t>Points Earning Parameter - Spend on Grab</a:t>
            </a:r>
          </a:p>
          <a:p>
            <a:pPr indent="-304800" lvl="0" marL="457200" marR="0" rtl="0" algn="l">
              <a:lnSpc>
                <a:spcPct val="150000"/>
              </a:lnSpc>
              <a:spcBef>
                <a:spcPts val="0"/>
              </a:spcBef>
              <a:spcAft>
                <a:spcPts val="0"/>
              </a:spcAft>
              <a:buClr>
                <a:srgbClr val="000000"/>
              </a:buClr>
              <a:buSzPts val="1200"/>
              <a:buFont typeface="Arial"/>
              <a:buChar char="●"/>
            </a:pPr>
            <a:r>
              <a:rPr lang="en" sz="1200">
                <a:solidFill>
                  <a:schemeClr val="dk1"/>
                </a:solidFill>
              </a:rPr>
              <a:t>Tiers - 4 tiers in the program</a:t>
            </a:r>
          </a:p>
          <a:p>
            <a:pPr indent="-304800" lvl="0" marL="457200" marR="0" rtl="0" algn="l">
              <a:lnSpc>
                <a:spcPct val="150000"/>
              </a:lnSpc>
              <a:spcBef>
                <a:spcPts val="0"/>
              </a:spcBef>
              <a:spcAft>
                <a:spcPts val="0"/>
              </a:spcAft>
              <a:buClr>
                <a:srgbClr val="000000"/>
              </a:buClr>
              <a:buSzPts val="1200"/>
              <a:buFont typeface="Arial"/>
              <a:buChar char="●"/>
            </a:pPr>
            <a:r>
              <a:rPr lang="en" sz="1200">
                <a:solidFill>
                  <a:schemeClr val="dk1"/>
                </a:solidFill>
              </a:rPr>
              <a:t>Earn points ($1 = 1 point)</a:t>
            </a:r>
          </a:p>
          <a:p>
            <a:pPr indent="-304800" lvl="1" marL="914400" rtl="0">
              <a:lnSpc>
                <a:spcPct val="150000"/>
              </a:lnSpc>
              <a:spcBef>
                <a:spcPts val="0"/>
              </a:spcBef>
              <a:buClr>
                <a:schemeClr val="dk1"/>
              </a:buClr>
              <a:buSzPts val="1200"/>
              <a:buChar char="○"/>
            </a:pPr>
            <a:r>
              <a:rPr lang="en" sz="1200">
                <a:solidFill>
                  <a:schemeClr val="dk1"/>
                </a:solidFill>
              </a:rPr>
              <a:t>Earn 2x point when pay via Grab pay</a:t>
            </a:r>
          </a:p>
          <a:p>
            <a:pPr indent="-304800" lvl="1" marL="914400" rtl="0">
              <a:lnSpc>
                <a:spcPct val="150000"/>
              </a:lnSpc>
              <a:spcBef>
                <a:spcPts val="0"/>
              </a:spcBef>
              <a:buClr>
                <a:schemeClr val="dk1"/>
              </a:buClr>
              <a:buSzPts val="1200"/>
              <a:buChar char="○"/>
            </a:pPr>
            <a:r>
              <a:rPr lang="en" sz="1200">
                <a:solidFill>
                  <a:schemeClr val="dk1"/>
                </a:solidFill>
              </a:rPr>
              <a:t>Earn accelerated points</a:t>
            </a:r>
          </a:p>
          <a:p>
            <a:pPr indent="-304800" lvl="0" marL="457200" rtl="0">
              <a:lnSpc>
                <a:spcPct val="150000"/>
              </a:lnSpc>
              <a:spcBef>
                <a:spcPts val="0"/>
              </a:spcBef>
              <a:buClr>
                <a:schemeClr val="dk1"/>
              </a:buClr>
              <a:buSzPts val="1200"/>
              <a:buChar char="●"/>
            </a:pPr>
            <a:r>
              <a:rPr lang="en" sz="1200">
                <a:solidFill>
                  <a:schemeClr val="dk1"/>
                </a:solidFill>
              </a:rPr>
              <a:t>Burn points basis tiers (higher benefits as you upgrade)</a:t>
            </a:r>
          </a:p>
          <a:p>
            <a:pPr indent="-304800" lvl="1" marL="914400" rtl="0">
              <a:lnSpc>
                <a:spcPct val="150000"/>
              </a:lnSpc>
              <a:spcBef>
                <a:spcPts val="0"/>
              </a:spcBef>
              <a:buClr>
                <a:schemeClr val="dk1"/>
              </a:buClr>
              <a:buSzPts val="1200"/>
              <a:buChar char="○"/>
            </a:pPr>
            <a:r>
              <a:rPr lang="en" sz="1200">
                <a:solidFill>
                  <a:schemeClr val="dk1"/>
                </a:solidFill>
              </a:rPr>
              <a:t>On the platform - Grab Rides</a:t>
            </a:r>
          </a:p>
          <a:p>
            <a:pPr indent="-304800" lvl="1" marL="914400" rtl="0">
              <a:lnSpc>
                <a:spcPct val="150000"/>
              </a:lnSpc>
              <a:spcBef>
                <a:spcPts val="0"/>
              </a:spcBef>
              <a:buClr>
                <a:schemeClr val="dk1"/>
              </a:buClr>
              <a:buSzPts val="1200"/>
              <a:buChar char="○"/>
            </a:pPr>
            <a:r>
              <a:rPr lang="en" sz="1200">
                <a:solidFill>
                  <a:schemeClr val="dk1"/>
                </a:solidFill>
              </a:rPr>
              <a:t>On partners - KFC, Singapore airlines, etc</a:t>
            </a:r>
          </a:p>
          <a:p>
            <a:pPr indent="-304800" lvl="0" marL="457200" rtl="0">
              <a:lnSpc>
                <a:spcPct val="150000"/>
              </a:lnSpc>
              <a:spcBef>
                <a:spcPts val="0"/>
              </a:spcBef>
              <a:spcAft>
                <a:spcPts val="0"/>
              </a:spcAft>
              <a:buClr>
                <a:schemeClr val="dk1"/>
              </a:buClr>
              <a:buSzPts val="1200"/>
              <a:buChar char="●"/>
            </a:pPr>
            <a:r>
              <a:rPr lang="en" sz="1200">
                <a:solidFill>
                  <a:schemeClr val="dk1"/>
                </a:solidFill>
              </a:rPr>
              <a:t>Economics - Baselining of points is 0.2 - 0.3% and with boosters they give away ~6-8% to manage economics </a:t>
            </a:r>
          </a:p>
          <a:p>
            <a:pPr indent="-304800" lvl="0" marL="457200" rtl="0">
              <a:lnSpc>
                <a:spcPct val="150000"/>
              </a:lnSpc>
              <a:spcBef>
                <a:spcPts val="0"/>
              </a:spcBef>
              <a:buClr>
                <a:schemeClr val="dk1"/>
              </a:buClr>
              <a:buSzPts val="1200"/>
              <a:buChar char="●"/>
            </a:pPr>
            <a:r>
              <a:rPr lang="en" sz="1200">
                <a:solidFill>
                  <a:schemeClr val="dk1"/>
                </a:solidFill>
              </a:rPr>
              <a:t>Tiering depends on points earned in fixed 6 month cycles - say 1st Jan to 30th June &amp; these points expire in next 6 months (31st Dec)</a:t>
            </a:r>
          </a:p>
          <a:p>
            <a:pPr lvl="0" marR="0" rtl="0" algn="l">
              <a:lnSpc>
                <a:spcPct val="150000"/>
              </a:lnSpc>
              <a:spcBef>
                <a:spcPts val="0"/>
              </a:spcBef>
              <a:spcAft>
                <a:spcPts val="0"/>
              </a:spcAft>
              <a:buNone/>
            </a:pPr>
            <a:r>
              <a:t/>
            </a:r>
            <a:endParaRPr sz="1200">
              <a:solidFill>
                <a:schemeClr val="dk1"/>
              </a:solidFill>
            </a:endParaRPr>
          </a:p>
        </p:txBody>
      </p:sp>
      <p:pic>
        <p:nvPicPr>
          <p:cNvPr id="950" name="Shape 950"/>
          <p:cNvPicPr preferRelativeResize="0"/>
          <p:nvPr/>
        </p:nvPicPr>
        <p:blipFill>
          <a:blip r:embed="rId3">
            <a:alphaModFix/>
          </a:blip>
          <a:stretch>
            <a:fillRect/>
          </a:stretch>
        </p:blipFill>
        <p:spPr>
          <a:xfrm>
            <a:off x="5079901" y="2662725"/>
            <a:ext cx="3585976" cy="1082607"/>
          </a:xfrm>
          <a:prstGeom prst="rect">
            <a:avLst/>
          </a:prstGeom>
          <a:noFill/>
          <a:ln>
            <a:noFill/>
          </a:ln>
        </p:spPr>
      </p:pic>
      <p:pic>
        <p:nvPicPr>
          <p:cNvPr id="951" name="Shape 951"/>
          <p:cNvPicPr preferRelativeResize="0"/>
          <p:nvPr/>
        </p:nvPicPr>
        <p:blipFill>
          <a:blip r:embed="rId4">
            <a:alphaModFix/>
          </a:blip>
          <a:stretch>
            <a:fillRect/>
          </a:stretch>
        </p:blipFill>
        <p:spPr>
          <a:xfrm>
            <a:off x="5079900" y="88550"/>
            <a:ext cx="3585966" cy="2371225"/>
          </a:xfrm>
          <a:prstGeom prst="rect">
            <a:avLst/>
          </a:prstGeom>
          <a:noFill/>
          <a:ln>
            <a:noFill/>
          </a:ln>
        </p:spPr>
      </p:pic>
      <p:pic>
        <p:nvPicPr>
          <p:cNvPr id="952" name="Shape 952"/>
          <p:cNvPicPr preferRelativeResize="0"/>
          <p:nvPr/>
        </p:nvPicPr>
        <p:blipFill rotWithShape="1">
          <a:blip r:embed="rId5">
            <a:alphaModFix/>
          </a:blip>
          <a:srcRect b="11140" l="2379" r="1271" t="12243"/>
          <a:stretch/>
        </p:blipFill>
        <p:spPr>
          <a:xfrm>
            <a:off x="2898875" y="4063875"/>
            <a:ext cx="6162026" cy="10287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sp>
        <p:nvSpPr>
          <p:cNvPr id="957" name="Shape 957"/>
          <p:cNvSpPr txBox="1"/>
          <p:nvPr>
            <p:ph type="title"/>
          </p:nvPr>
        </p:nvSpPr>
        <p:spPr>
          <a:xfrm>
            <a:off x="147800" y="115000"/>
            <a:ext cx="7730100" cy="549000"/>
          </a:xfrm>
          <a:prstGeom prst="rect">
            <a:avLst/>
          </a:prstGeom>
          <a:noFill/>
          <a:ln>
            <a:noFill/>
          </a:ln>
        </p:spPr>
        <p:txBody>
          <a:bodyPr anchorCtr="0" anchor="ctr" bIns="91425" lIns="91425" rIns="91425" wrap="square" tIns="91425">
            <a:noAutofit/>
          </a:bodyPr>
          <a:lstStyle/>
          <a:p>
            <a:pPr lvl="0" rtl="0">
              <a:spcBef>
                <a:spcPts val="0"/>
              </a:spcBef>
              <a:buClr>
                <a:schemeClr val="dk1"/>
              </a:buClr>
              <a:buSzPts val="1100"/>
              <a:buFont typeface="Arial"/>
              <a:buNone/>
            </a:pPr>
            <a:r>
              <a:rPr lang="en" sz="1800"/>
              <a:t>JetPrivilege</a:t>
            </a:r>
          </a:p>
        </p:txBody>
      </p:sp>
      <p:sp>
        <p:nvSpPr>
          <p:cNvPr id="958" name="Shape 958"/>
          <p:cNvSpPr txBox="1"/>
          <p:nvPr/>
        </p:nvSpPr>
        <p:spPr>
          <a:xfrm>
            <a:off x="106750" y="655625"/>
            <a:ext cx="5310300" cy="4248600"/>
          </a:xfrm>
          <a:prstGeom prst="rect">
            <a:avLst/>
          </a:prstGeom>
          <a:noFill/>
          <a:ln>
            <a:noFill/>
          </a:ln>
        </p:spPr>
        <p:txBody>
          <a:bodyPr anchorCtr="0" anchor="t" bIns="91425" lIns="91425" rIns="91425" wrap="square" tIns="91425">
            <a:noAutofit/>
          </a:bodyPr>
          <a:lstStyle/>
          <a:p>
            <a:pPr indent="-304800" lvl="0" marL="457200" marR="0" rtl="0" algn="l">
              <a:lnSpc>
                <a:spcPct val="150000"/>
              </a:lnSpc>
              <a:spcBef>
                <a:spcPts val="0"/>
              </a:spcBef>
              <a:spcAft>
                <a:spcPts val="0"/>
              </a:spcAft>
              <a:buClr>
                <a:srgbClr val="000000"/>
              </a:buClr>
              <a:buSzPts val="1200"/>
              <a:buFont typeface="Arial"/>
              <a:buChar char="●"/>
            </a:pPr>
            <a:r>
              <a:rPr lang="en" sz="1200">
                <a:solidFill>
                  <a:schemeClr val="dk1"/>
                </a:solidFill>
              </a:rPr>
              <a:t>Points Earning Parameter - </a:t>
            </a:r>
            <a:r>
              <a:rPr lang="en" sz="1200">
                <a:solidFill>
                  <a:schemeClr val="dk1"/>
                </a:solidFill>
              </a:rPr>
              <a:t>Spend</a:t>
            </a:r>
            <a:r>
              <a:rPr lang="en" sz="1200">
                <a:solidFill>
                  <a:schemeClr val="dk1"/>
                </a:solidFill>
              </a:rPr>
              <a:t> on Jet Airways &amp; Partners</a:t>
            </a:r>
          </a:p>
          <a:p>
            <a:pPr indent="-304800" lvl="0" marL="457200" marR="0" rtl="0" algn="l">
              <a:lnSpc>
                <a:spcPct val="150000"/>
              </a:lnSpc>
              <a:spcBef>
                <a:spcPts val="0"/>
              </a:spcBef>
              <a:spcAft>
                <a:spcPts val="0"/>
              </a:spcAft>
              <a:buClr>
                <a:srgbClr val="000000"/>
              </a:buClr>
              <a:buSzPts val="1200"/>
              <a:buFont typeface="Arial"/>
              <a:buChar char="●"/>
            </a:pPr>
            <a:r>
              <a:rPr lang="en" sz="1200">
                <a:solidFill>
                  <a:schemeClr val="dk1"/>
                </a:solidFill>
              </a:rPr>
              <a:t>Tiers - 4 tiers in the program</a:t>
            </a:r>
          </a:p>
          <a:p>
            <a:pPr indent="-304800" lvl="0" marL="457200" marR="0" rtl="0" algn="l">
              <a:lnSpc>
                <a:spcPct val="150000"/>
              </a:lnSpc>
              <a:spcBef>
                <a:spcPts val="0"/>
              </a:spcBef>
              <a:spcAft>
                <a:spcPts val="0"/>
              </a:spcAft>
              <a:buClr>
                <a:srgbClr val="000000"/>
              </a:buClr>
              <a:buSzPts val="1200"/>
              <a:buFont typeface="Arial"/>
              <a:buChar char="●"/>
            </a:pPr>
            <a:r>
              <a:rPr lang="en" sz="1200">
                <a:solidFill>
                  <a:schemeClr val="dk1"/>
                </a:solidFill>
              </a:rPr>
              <a:t>Earn points (depending on the tier)</a:t>
            </a:r>
          </a:p>
          <a:p>
            <a:pPr indent="-304800" lvl="1" marL="914400" rtl="0">
              <a:lnSpc>
                <a:spcPct val="150000"/>
              </a:lnSpc>
              <a:spcBef>
                <a:spcPts val="0"/>
              </a:spcBef>
              <a:buClr>
                <a:schemeClr val="dk1"/>
              </a:buClr>
              <a:buSzPts val="1200"/>
              <a:buChar char="○"/>
            </a:pPr>
            <a:r>
              <a:rPr lang="en" sz="1200">
                <a:solidFill>
                  <a:schemeClr val="dk1"/>
                </a:solidFill>
              </a:rPr>
              <a:t>Earn bonus miles depending on the tier</a:t>
            </a:r>
          </a:p>
          <a:p>
            <a:pPr indent="-304800" lvl="1" marL="914400" rtl="0">
              <a:lnSpc>
                <a:spcPct val="150000"/>
              </a:lnSpc>
              <a:spcBef>
                <a:spcPts val="0"/>
              </a:spcBef>
              <a:buClr>
                <a:schemeClr val="dk1"/>
              </a:buClr>
              <a:buSzPts val="1200"/>
              <a:buChar char="○"/>
            </a:pPr>
            <a:r>
              <a:rPr lang="en" sz="1200">
                <a:solidFill>
                  <a:schemeClr val="dk1"/>
                </a:solidFill>
              </a:rPr>
              <a:t>Buy miles directly at a discounted price</a:t>
            </a:r>
          </a:p>
          <a:p>
            <a:pPr indent="-304800" lvl="1" marL="914400" rtl="0">
              <a:lnSpc>
                <a:spcPct val="150000"/>
              </a:lnSpc>
              <a:spcBef>
                <a:spcPts val="0"/>
              </a:spcBef>
              <a:buClr>
                <a:schemeClr val="dk1"/>
              </a:buClr>
              <a:buSzPts val="1200"/>
              <a:buChar char="○"/>
            </a:pPr>
            <a:r>
              <a:rPr lang="en" sz="1200">
                <a:solidFill>
                  <a:schemeClr val="dk1"/>
                </a:solidFill>
              </a:rPr>
              <a:t>Earn miles by spending on JetPrivilege exclusive card</a:t>
            </a:r>
          </a:p>
          <a:p>
            <a:pPr indent="-304800" lvl="0" marL="457200" rtl="0">
              <a:lnSpc>
                <a:spcPct val="150000"/>
              </a:lnSpc>
              <a:spcBef>
                <a:spcPts val="0"/>
              </a:spcBef>
              <a:buClr>
                <a:schemeClr val="dk1"/>
              </a:buClr>
              <a:buSzPts val="1200"/>
              <a:buChar char="●"/>
            </a:pPr>
            <a:r>
              <a:rPr lang="en" sz="1200">
                <a:solidFill>
                  <a:schemeClr val="dk1"/>
                </a:solidFill>
              </a:rPr>
              <a:t>Burn points</a:t>
            </a:r>
          </a:p>
          <a:p>
            <a:pPr indent="-304800" lvl="1" marL="914400" rtl="0">
              <a:lnSpc>
                <a:spcPct val="150000"/>
              </a:lnSpc>
              <a:spcBef>
                <a:spcPts val="0"/>
              </a:spcBef>
              <a:buClr>
                <a:schemeClr val="dk1"/>
              </a:buClr>
              <a:buSzPts val="1200"/>
              <a:buChar char="○"/>
            </a:pPr>
            <a:r>
              <a:rPr lang="en" sz="1200">
                <a:solidFill>
                  <a:schemeClr val="dk1"/>
                </a:solidFill>
              </a:rPr>
              <a:t>On the platform - Jet Flights + Partner Flights</a:t>
            </a:r>
          </a:p>
          <a:p>
            <a:pPr indent="-304800" lvl="1" marL="914400" rtl="0">
              <a:lnSpc>
                <a:spcPct val="150000"/>
              </a:lnSpc>
              <a:spcBef>
                <a:spcPts val="0"/>
              </a:spcBef>
              <a:buClr>
                <a:schemeClr val="dk1"/>
              </a:buClr>
              <a:buSzPts val="1200"/>
              <a:buChar char="○"/>
            </a:pPr>
            <a:r>
              <a:rPr lang="en" sz="1200">
                <a:solidFill>
                  <a:schemeClr val="dk1"/>
                </a:solidFill>
              </a:rPr>
              <a:t>On a specific catalog maintained at JP website</a:t>
            </a:r>
          </a:p>
          <a:p>
            <a:pPr indent="-304800" lvl="0" marL="457200" rtl="0">
              <a:lnSpc>
                <a:spcPct val="150000"/>
              </a:lnSpc>
              <a:spcBef>
                <a:spcPts val="0"/>
              </a:spcBef>
              <a:spcAft>
                <a:spcPts val="0"/>
              </a:spcAft>
              <a:buClr>
                <a:schemeClr val="dk1"/>
              </a:buClr>
              <a:buSzPts val="1200"/>
              <a:buChar char="●"/>
            </a:pPr>
            <a:r>
              <a:rPr i="1" lang="en" sz="1200">
                <a:solidFill>
                  <a:schemeClr val="dk1"/>
                </a:solidFill>
              </a:rPr>
              <a:t>Economics - </a:t>
            </a:r>
            <a:r>
              <a:rPr i="1" lang="en" sz="1200">
                <a:solidFill>
                  <a:schemeClr val="dk1"/>
                </a:solidFill>
              </a:rPr>
              <a:t>Baselining of points is low</a:t>
            </a:r>
            <a:r>
              <a:rPr i="1" lang="en" sz="1200">
                <a:solidFill>
                  <a:schemeClr val="dk1"/>
                </a:solidFill>
              </a:rPr>
              <a:t> and have </a:t>
            </a:r>
            <a:r>
              <a:rPr i="1" lang="en" sz="1200">
                <a:solidFill>
                  <a:schemeClr val="dk1"/>
                </a:solidFill>
              </a:rPr>
              <a:t>variable</a:t>
            </a:r>
            <a:r>
              <a:rPr i="1" lang="en" sz="1200">
                <a:solidFill>
                  <a:schemeClr val="dk1"/>
                </a:solidFill>
              </a:rPr>
              <a:t> points for each tier 25%, 50%, 75% to give away value</a:t>
            </a:r>
          </a:p>
          <a:p>
            <a:pPr indent="-304800" lvl="0" marL="457200" rtl="0">
              <a:lnSpc>
                <a:spcPct val="150000"/>
              </a:lnSpc>
              <a:spcBef>
                <a:spcPts val="0"/>
              </a:spcBef>
              <a:buClr>
                <a:schemeClr val="dk1"/>
              </a:buClr>
              <a:buSzPts val="1200"/>
              <a:buChar char="●"/>
            </a:pPr>
            <a:r>
              <a:rPr lang="en" sz="1200">
                <a:solidFill>
                  <a:schemeClr val="dk1"/>
                </a:solidFill>
              </a:rPr>
              <a:t>Tiering depends on points earned in fixed 6/12 month cycles</a:t>
            </a:r>
          </a:p>
          <a:p>
            <a:pPr indent="-304800" lvl="0" marL="457200" rtl="0">
              <a:lnSpc>
                <a:spcPct val="150000"/>
              </a:lnSpc>
              <a:spcBef>
                <a:spcPts val="0"/>
              </a:spcBef>
              <a:buClr>
                <a:schemeClr val="dk1"/>
              </a:buClr>
              <a:buSzPts val="1200"/>
              <a:buChar char="●"/>
            </a:pPr>
            <a:r>
              <a:rPr lang="en" sz="1200">
                <a:solidFill>
                  <a:schemeClr val="dk1"/>
                </a:solidFill>
              </a:rPr>
              <a:t>Also issued Co-branded Cards</a:t>
            </a:r>
          </a:p>
          <a:p>
            <a:pPr indent="-304800" lvl="1" marL="914400" rtl="0">
              <a:lnSpc>
                <a:spcPct val="150000"/>
              </a:lnSpc>
              <a:spcBef>
                <a:spcPts val="0"/>
              </a:spcBef>
              <a:buClr>
                <a:schemeClr val="dk1"/>
              </a:buClr>
              <a:buSzPts val="1200"/>
              <a:buChar char="○"/>
            </a:pPr>
            <a:r>
              <a:rPr lang="en" sz="1200">
                <a:solidFill>
                  <a:schemeClr val="dk1"/>
                </a:solidFill>
              </a:rPr>
              <a:t>Co branded HDFC card, followed by Amex, Citi etc</a:t>
            </a:r>
          </a:p>
          <a:p>
            <a:pPr indent="-304800" lvl="1" marL="914400" rtl="0">
              <a:lnSpc>
                <a:spcPct val="150000"/>
              </a:lnSpc>
              <a:spcBef>
                <a:spcPts val="0"/>
              </a:spcBef>
              <a:buClr>
                <a:schemeClr val="dk1"/>
              </a:buClr>
              <a:buSzPts val="1200"/>
              <a:buChar char="○"/>
            </a:pPr>
            <a:r>
              <a:rPr lang="en" sz="1200">
                <a:solidFill>
                  <a:schemeClr val="dk1"/>
                </a:solidFill>
              </a:rPr>
              <a:t>Earn JP Miles instead of regular points on spend</a:t>
            </a:r>
          </a:p>
        </p:txBody>
      </p:sp>
      <p:pic>
        <p:nvPicPr>
          <p:cNvPr id="959" name="Shape 959"/>
          <p:cNvPicPr preferRelativeResize="0"/>
          <p:nvPr/>
        </p:nvPicPr>
        <p:blipFill>
          <a:blip r:embed="rId4">
            <a:alphaModFix/>
          </a:blip>
          <a:stretch>
            <a:fillRect/>
          </a:stretch>
        </p:blipFill>
        <p:spPr>
          <a:xfrm>
            <a:off x="5340925" y="379438"/>
            <a:ext cx="3485375" cy="2198725"/>
          </a:xfrm>
          <a:prstGeom prst="rect">
            <a:avLst/>
          </a:prstGeom>
          <a:noFill/>
          <a:ln>
            <a:noFill/>
          </a:ln>
        </p:spPr>
      </p:pic>
      <p:pic>
        <p:nvPicPr>
          <p:cNvPr id="960" name="Shape 960"/>
          <p:cNvPicPr preferRelativeResize="0"/>
          <p:nvPr/>
        </p:nvPicPr>
        <p:blipFill>
          <a:blip r:embed="rId5">
            <a:alphaModFix/>
          </a:blip>
          <a:stretch>
            <a:fillRect/>
          </a:stretch>
        </p:blipFill>
        <p:spPr>
          <a:xfrm>
            <a:off x="5417123" y="2133275"/>
            <a:ext cx="1687750" cy="1405200"/>
          </a:xfrm>
          <a:prstGeom prst="rect">
            <a:avLst/>
          </a:prstGeom>
          <a:noFill/>
          <a:ln>
            <a:noFill/>
          </a:ln>
        </p:spPr>
      </p:pic>
      <p:pic>
        <p:nvPicPr>
          <p:cNvPr id="961" name="Shape 961"/>
          <p:cNvPicPr preferRelativeResize="0"/>
          <p:nvPr/>
        </p:nvPicPr>
        <p:blipFill>
          <a:blip r:embed="rId6">
            <a:alphaModFix/>
          </a:blip>
          <a:stretch>
            <a:fillRect/>
          </a:stretch>
        </p:blipFill>
        <p:spPr>
          <a:xfrm>
            <a:off x="5976650" y="3747074"/>
            <a:ext cx="1822113" cy="11571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Shape 966"/>
          <p:cNvSpPr txBox="1"/>
          <p:nvPr>
            <p:ph idx="1" type="body"/>
          </p:nvPr>
        </p:nvSpPr>
        <p:spPr>
          <a:xfrm>
            <a:off x="235500" y="655625"/>
            <a:ext cx="8755500" cy="2175900"/>
          </a:xfrm>
          <a:prstGeom prst="rect">
            <a:avLst/>
          </a:prstGeom>
        </p:spPr>
        <p:txBody>
          <a:bodyPr anchorCtr="0" anchor="t" bIns="91425" lIns="91425" rIns="91425" wrap="square" tIns="91425">
            <a:noAutofit/>
          </a:bodyPr>
          <a:lstStyle/>
          <a:p>
            <a:pPr indent="-304800" lvl="0" marL="457200" rtl="0" algn="just">
              <a:lnSpc>
                <a:spcPct val="100000"/>
              </a:lnSpc>
              <a:spcBef>
                <a:spcPts val="0"/>
              </a:spcBef>
              <a:spcAft>
                <a:spcPts val="0"/>
              </a:spcAft>
              <a:buClr>
                <a:schemeClr val="dk1"/>
              </a:buClr>
              <a:buSzPts val="1200"/>
              <a:buAutoNum type="arabicPeriod"/>
            </a:pPr>
            <a:r>
              <a:rPr lang="en" sz="1200" u="sng">
                <a:solidFill>
                  <a:schemeClr val="dk1"/>
                </a:solidFill>
              </a:rPr>
              <a:t>Earn Points</a:t>
            </a:r>
            <a:r>
              <a:rPr lang="en" sz="1200">
                <a:solidFill>
                  <a:schemeClr val="dk1"/>
                </a:solidFill>
              </a:rPr>
              <a:t> Users will amass points based on their activity</a:t>
            </a:r>
          </a:p>
          <a:p>
            <a:pPr lvl="0" rtl="0" algn="just">
              <a:lnSpc>
                <a:spcPct val="100000"/>
              </a:lnSpc>
              <a:spcBef>
                <a:spcPts val="0"/>
              </a:spcBef>
              <a:spcAft>
                <a:spcPts val="0"/>
              </a:spcAft>
              <a:buNone/>
            </a:pPr>
            <a:r>
              <a:t/>
            </a:r>
            <a:endParaRPr sz="1200">
              <a:solidFill>
                <a:schemeClr val="dk1"/>
              </a:solidFill>
            </a:endParaRPr>
          </a:p>
          <a:p>
            <a:pPr indent="-304800" lvl="0" marL="457200" rtl="0" algn="just">
              <a:lnSpc>
                <a:spcPct val="100000"/>
              </a:lnSpc>
              <a:spcBef>
                <a:spcPts val="0"/>
              </a:spcBef>
              <a:spcAft>
                <a:spcPts val="0"/>
              </a:spcAft>
              <a:buClr>
                <a:schemeClr val="dk1"/>
              </a:buClr>
              <a:buSzPts val="1200"/>
              <a:buAutoNum type="arabicPeriod"/>
            </a:pPr>
            <a:r>
              <a:rPr lang="en" sz="1200" u="sng">
                <a:solidFill>
                  <a:schemeClr val="dk1"/>
                </a:solidFill>
              </a:rPr>
              <a:t>Tiers</a:t>
            </a:r>
            <a:r>
              <a:rPr lang="en" sz="1200">
                <a:solidFill>
                  <a:schemeClr val="dk1"/>
                </a:solidFill>
              </a:rPr>
              <a:t> in the program incentivizes users to use more with the objective to accumulate more points and hence get rewarded by getting upgraded in the tier </a:t>
            </a:r>
          </a:p>
          <a:p>
            <a:pPr lvl="0" rtl="0" algn="just">
              <a:lnSpc>
                <a:spcPct val="100000"/>
              </a:lnSpc>
              <a:spcBef>
                <a:spcPts val="0"/>
              </a:spcBef>
              <a:spcAft>
                <a:spcPts val="0"/>
              </a:spcAft>
              <a:buNone/>
            </a:pPr>
            <a:r>
              <a:t/>
            </a:r>
            <a:endParaRPr sz="1200">
              <a:solidFill>
                <a:schemeClr val="dk1"/>
              </a:solidFill>
            </a:endParaRPr>
          </a:p>
          <a:p>
            <a:pPr indent="-304800" lvl="0" marL="457200" rtl="0" algn="just">
              <a:lnSpc>
                <a:spcPct val="100000"/>
              </a:lnSpc>
              <a:spcBef>
                <a:spcPts val="0"/>
              </a:spcBef>
              <a:spcAft>
                <a:spcPts val="0"/>
              </a:spcAft>
              <a:buClr>
                <a:schemeClr val="dk1"/>
              </a:buClr>
              <a:buSzPts val="1200"/>
              <a:buAutoNum type="arabicPeriod"/>
            </a:pPr>
            <a:r>
              <a:rPr lang="en" sz="1200" u="sng">
                <a:solidFill>
                  <a:schemeClr val="dk1"/>
                </a:solidFill>
              </a:rPr>
              <a:t>Rewards</a:t>
            </a:r>
            <a:r>
              <a:rPr lang="en" sz="1200">
                <a:solidFill>
                  <a:schemeClr val="dk1"/>
                </a:solidFill>
              </a:rPr>
              <a:t> - Users to get rewards on Ola platform as well as on partner merchants</a:t>
            </a:r>
          </a:p>
          <a:p>
            <a:pPr lvl="0" rtl="0" algn="just">
              <a:lnSpc>
                <a:spcPct val="100000"/>
              </a:lnSpc>
              <a:spcBef>
                <a:spcPts val="0"/>
              </a:spcBef>
              <a:spcAft>
                <a:spcPts val="0"/>
              </a:spcAft>
              <a:buNone/>
            </a:pPr>
            <a:r>
              <a:t/>
            </a:r>
            <a:endParaRPr sz="1200">
              <a:solidFill>
                <a:schemeClr val="dk1"/>
              </a:solidFill>
            </a:endParaRPr>
          </a:p>
          <a:p>
            <a:pPr indent="-304800" lvl="0" marL="457200" rtl="0" algn="just">
              <a:lnSpc>
                <a:spcPct val="100000"/>
              </a:lnSpc>
              <a:spcBef>
                <a:spcPts val="0"/>
              </a:spcBef>
              <a:spcAft>
                <a:spcPts val="0"/>
              </a:spcAft>
              <a:buClr>
                <a:schemeClr val="dk1"/>
              </a:buClr>
              <a:buSzPts val="1200"/>
              <a:buAutoNum type="arabicPeriod"/>
            </a:pPr>
            <a:r>
              <a:rPr lang="en" sz="1200" u="sng">
                <a:solidFill>
                  <a:schemeClr val="dk1"/>
                </a:solidFill>
              </a:rPr>
              <a:t>Points Redemption</a:t>
            </a:r>
            <a:r>
              <a:rPr lang="en" sz="1200">
                <a:solidFill>
                  <a:schemeClr val="dk1"/>
                </a:solidFill>
              </a:rPr>
              <a:t> - Users to redeem points on Ola platform as well </a:t>
            </a:r>
            <a:r>
              <a:rPr lang="en" sz="1200">
                <a:solidFill>
                  <a:schemeClr val="dk1"/>
                </a:solidFill>
              </a:rPr>
              <a:t>as on partner merchants</a:t>
            </a:r>
          </a:p>
          <a:p>
            <a:pPr lvl="0" rtl="0" algn="just">
              <a:lnSpc>
                <a:spcPct val="100000"/>
              </a:lnSpc>
              <a:spcBef>
                <a:spcPts val="0"/>
              </a:spcBef>
              <a:spcAft>
                <a:spcPts val="0"/>
              </a:spcAft>
              <a:buNone/>
            </a:pPr>
            <a:r>
              <a:t/>
            </a:r>
            <a:endParaRPr sz="1200">
              <a:solidFill>
                <a:schemeClr val="dk1"/>
              </a:solidFill>
            </a:endParaRPr>
          </a:p>
          <a:p>
            <a:pPr indent="-304800" lvl="0" marL="457200" rtl="0" algn="just">
              <a:lnSpc>
                <a:spcPct val="100000"/>
              </a:lnSpc>
              <a:spcBef>
                <a:spcPts val="0"/>
              </a:spcBef>
              <a:spcAft>
                <a:spcPts val="0"/>
              </a:spcAft>
              <a:buClr>
                <a:schemeClr val="dk1"/>
              </a:buClr>
              <a:buSzPts val="1200"/>
              <a:buAutoNum type="arabicPeriod"/>
            </a:pPr>
            <a:r>
              <a:rPr lang="en" sz="1200" u="sng">
                <a:solidFill>
                  <a:schemeClr val="dk1"/>
                </a:solidFill>
              </a:rPr>
              <a:t>Coalition loyalty program</a:t>
            </a:r>
            <a:r>
              <a:rPr lang="en" sz="1200">
                <a:solidFill>
                  <a:srgbClr val="333333"/>
                </a:solidFill>
                <a:highlight>
                  <a:srgbClr val="FFFFFF"/>
                </a:highlight>
              </a:rPr>
              <a:t> </a:t>
            </a:r>
            <a:r>
              <a:rPr lang="en" sz="1200">
                <a:solidFill>
                  <a:schemeClr val="dk1"/>
                </a:solidFill>
              </a:rPr>
              <a:t>maximizes opportunities to generate and reward loyalty and optimizes the ROI</a:t>
            </a:r>
          </a:p>
        </p:txBody>
      </p:sp>
      <p:sp>
        <p:nvSpPr>
          <p:cNvPr id="967" name="Shape 967"/>
          <p:cNvSpPr txBox="1"/>
          <p:nvPr>
            <p:ph type="title"/>
          </p:nvPr>
        </p:nvSpPr>
        <p:spPr>
          <a:xfrm>
            <a:off x="159300" y="64025"/>
            <a:ext cx="8520600" cy="515400"/>
          </a:xfrm>
          <a:prstGeom prst="rect">
            <a:avLst/>
          </a:prstGeom>
        </p:spPr>
        <p:txBody>
          <a:bodyPr anchorCtr="0" anchor="ctr" bIns="91425" lIns="91425" rIns="91425" wrap="square" tIns="91425">
            <a:noAutofit/>
          </a:bodyPr>
          <a:lstStyle/>
          <a:p>
            <a:pPr lvl="0" rtl="0">
              <a:spcBef>
                <a:spcPts val="0"/>
              </a:spcBef>
              <a:buNone/>
            </a:pPr>
            <a:r>
              <a:rPr lang="en" sz="2000"/>
              <a:t>Earned Loyalty Program - Design elements</a:t>
            </a:r>
          </a:p>
        </p:txBody>
      </p:sp>
      <p:graphicFrame>
        <p:nvGraphicFramePr>
          <p:cNvPr id="968" name="Shape 968"/>
          <p:cNvGraphicFramePr/>
          <p:nvPr/>
        </p:nvGraphicFramePr>
        <p:xfrm>
          <a:off x="1502900" y="3239513"/>
          <a:ext cx="3000000" cy="3000000"/>
        </p:xfrm>
        <a:graphic>
          <a:graphicData uri="http://schemas.openxmlformats.org/drawingml/2006/table">
            <a:tbl>
              <a:tblPr>
                <a:noFill/>
                <a:tableStyleId>{48737297-9C99-489F-A898-F8D5AF59E813}</a:tableStyleId>
              </a:tblPr>
              <a:tblGrid>
                <a:gridCol w="3286300"/>
                <a:gridCol w="2851900"/>
              </a:tblGrid>
              <a:tr h="264050">
                <a:tc>
                  <a:txBody>
                    <a:bodyPr>
                      <a:noAutofit/>
                    </a:bodyPr>
                    <a:lstStyle/>
                    <a:p>
                      <a:pPr lvl="0" rtl="0" algn="ctr">
                        <a:spcBef>
                          <a:spcPts val="0"/>
                        </a:spcBef>
                        <a:buNone/>
                      </a:pPr>
                      <a:r>
                        <a:rPr lang="en" sz="1100"/>
                        <a:t>DO’S</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spcBef>
                          <a:spcPts val="0"/>
                        </a:spcBef>
                        <a:buNone/>
                      </a:pPr>
                      <a:r>
                        <a:rPr lang="en" sz="1100"/>
                        <a:t>DONT’S</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4CCCC"/>
                    </a:solidFill>
                  </a:tcPr>
                </a:tc>
              </a:tr>
              <a:tr h="213175">
                <a:tc>
                  <a:txBody>
                    <a:bodyPr>
                      <a:noAutofit/>
                    </a:bodyPr>
                    <a:lstStyle/>
                    <a:p>
                      <a:pPr lvl="0" rtl="0">
                        <a:spcBef>
                          <a:spcPts val="0"/>
                        </a:spcBef>
                        <a:buNone/>
                      </a:pPr>
                      <a:r>
                        <a:rPr lang="en" sz="1100"/>
                        <a:t>Defining a simple point system</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rPr lang="en" sz="1100"/>
                        <a:t>Complex points calculation</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163800">
                <a:tc>
                  <a:txBody>
                    <a:bodyPr>
                      <a:noAutofit/>
                    </a:bodyPr>
                    <a:lstStyle/>
                    <a:p>
                      <a:pPr lvl="0" rtl="0">
                        <a:spcBef>
                          <a:spcPts val="0"/>
                        </a:spcBef>
                        <a:buNone/>
                      </a:pPr>
                      <a:r>
                        <a:rPr lang="en" sz="1100"/>
                        <a:t>Giving exclusivity via tiered program</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Clr>
                          <a:schemeClr val="dk1"/>
                        </a:buClr>
                        <a:buSzPts val="1100"/>
                        <a:buFont typeface="Arial"/>
                        <a:buNone/>
                      </a:pPr>
                      <a:r>
                        <a:rPr lang="en" sz="1100">
                          <a:solidFill>
                            <a:schemeClr val="dk1"/>
                          </a:solidFill>
                        </a:rPr>
                        <a:t>Irrelevant benefits </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47250">
                <a:tc>
                  <a:txBody>
                    <a:bodyPr>
                      <a:noAutofit/>
                    </a:bodyPr>
                    <a:lstStyle/>
                    <a:p>
                      <a:pPr lvl="0" rtl="0">
                        <a:spcBef>
                          <a:spcPts val="0"/>
                        </a:spcBef>
                        <a:buNone/>
                      </a:pPr>
                      <a:r>
                        <a:rPr lang="en" sz="1100">
                          <a:solidFill>
                            <a:schemeClr val="dk1"/>
                          </a:solidFill>
                        </a:rPr>
                        <a:t>Partnering for more rewards </a:t>
                      </a:r>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spcBef>
                          <a:spcPts val="0"/>
                        </a:spcBef>
                        <a:buNone/>
                      </a:pPr>
                      <a:r>
                        <a:t/>
                      </a:r>
                      <a:endParaRPr sz="1100"/>
                    </a:p>
                  </a:txBody>
                  <a:tcPr marT="91425" marB="91425" marR="91425" marL="91425">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2" name="Shape 972"/>
        <p:cNvGrpSpPr/>
        <p:nvPr/>
      </p:nvGrpSpPr>
      <p:grpSpPr>
        <a:xfrm>
          <a:off x="0" y="0"/>
          <a:ext cx="0" cy="0"/>
          <a:chOff x="0" y="0"/>
          <a:chExt cx="0" cy="0"/>
        </a:xfrm>
      </p:grpSpPr>
      <p:sp>
        <p:nvSpPr>
          <p:cNvPr id="973" name="Shape 973"/>
          <p:cNvSpPr txBox="1"/>
          <p:nvPr>
            <p:ph idx="1" type="body"/>
          </p:nvPr>
        </p:nvSpPr>
        <p:spPr>
          <a:xfrm>
            <a:off x="110825" y="542875"/>
            <a:ext cx="8917800" cy="1361700"/>
          </a:xfrm>
          <a:prstGeom prst="rect">
            <a:avLst/>
          </a:prstGeom>
        </p:spPr>
        <p:txBody>
          <a:bodyPr anchorCtr="0" anchor="t" bIns="91425" lIns="91425" rIns="91425" wrap="square" tIns="91425">
            <a:noAutofit/>
          </a:bodyPr>
          <a:lstStyle/>
          <a:p>
            <a:pPr lvl="0" marR="0" rtl="0" algn="l">
              <a:lnSpc>
                <a:spcPct val="115000"/>
              </a:lnSpc>
              <a:spcBef>
                <a:spcPts val="0"/>
              </a:spcBef>
              <a:spcAft>
                <a:spcPts val="1600"/>
              </a:spcAft>
              <a:buNone/>
            </a:pPr>
            <a:r>
              <a:rPr lang="en" sz="1200" u="sng">
                <a:solidFill>
                  <a:schemeClr val="hlink"/>
                </a:solidFill>
                <a:hlinkClick r:id="rId3"/>
              </a:rPr>
              <a:t>Points program</a:t>
            </a:r>
            <a:r>
              <a:rPr lang="en" sz="1200">
                <a:solidFill>
                  <a:srgbClr val="000000"/>
                </a:solidFill>
              </a:rPr>
              <a:t> - points allocation parameter could be Rides, GMV or Distance travelled</a:t>
            </a:r>
          </a:p>
          <a:p>
            <a:pPr indent="-304800" lvl="0" marL="457200" rtl="0">
              <a:lnSpc>
                <a:spcPct val="100000"/>
              </a:lnSpc>
              <a:spcBef>
                <a:spcPts val="0"/>
              </a:spcBef>
              <a:spcAft>
                <a:spcPts val="0"/>
              </a:spcAft>
              <a:buClr>
                <a:schemeClr val="dk1"/>
              </a:buClr>
              <a:buSzPts val="1200"/>
              <a:buChar char="●"/>
            </a:pPr>
            <a:r>
              <a:rPr lang="en" sz="1200">
                <a:solidFill>
                  <a:schemeClr val="dk1"/>
                </a:solidFill>
              </a:rPr>
              <a:t>GMV is the best metric for earning points, as our commission is linked to it; which is not the case for rides or distance travelled</a:t>
            </a:r>
          </a:p>
          <a:p>
            <a:pPr indent="-304800" lvl="0" marL="457200" rtl="0">
              <a:lnSpc>
                <a:spcPct val="100000"/>
              </a:lnSpc>
              <a:spcBef>
                <a:spcPts val="0"/>
              </a:spcBef>
              <a:spcAft>
                <a:spcPts val="0"/>
              </a:spcAft>
              <a:buClr>
                <a:schemeClr val="dk1"/>
              </a:buClr>
              <a:buSzPts val="1200"/>
              <a:buChar char="●"/>
            </a:pPr>
            <a:r>
              <a:rPr lang="en" sz="1200">
                <a:solidFill>
                  <a:schemeClr val="dk1"/>
                </a:solidFill>
              </a:rPr>
              <a:t>Also traditional loyalty programs like Starbucks started from number of transactions to spends due to economics factors</a:t>
            </a:r>
          </a:p>
        </p:txBody>
      </p:sp>
      <p:sp>
        <p:nvSpPr>
          <p:cNvPr id="974" name="Shape 974"/>
          <p:cNvSpPr txBox="1"/>
          <p:nvPr>
            <p:ph type="title"/>
          </p:nvPr>
        </p:nvSpPr>
        <p:spPr>
          <a:xfrm>
            <a:off x="113100" y="0"/>
            <a:ext cx="8917800" cy="572700"/>
          </a:xfrm>
          <a:prstGeom prst="rect">
            <a:avLst/>
          </a:prstGeom>
        </p:spPr>
        <p:txBody>
          <a:bodyPr anchorCtr="0" anchor="t" bIns="91425" lIns="91425" rIns="91425" wrap="square" tIns="91425">
            <a:noAutofit/>
          </a:bodyPr>
          <a:lstStyle/>
          <a:p>
            <a:pPr indent="-381000" lvl="0" marL="457200" rtl="0">
              <a:spcBef>
                <a:spcPts val="0"/>
              </a:spcBef>
              <a:buSzPts val="2400"/>
              <a:buAutoNum type="arabicPeriod"/>
            </a:pPr>
            <a:r>
              <a:rPr lang="en" sz="2400"/>
              <a:t>Points allocation Parameter</a:t>
            </a:r>
          </a:p>
        </p:txBody>
      </p:sp>
      <p:graphicFrame>
        <p:nvGraphicFramePr>
          <p:cNvPr id="975" name="Shape 975"/>
          <p:cNvGraphicFramePr/>
          <p:nvPr/>
        </p:nvGraphicFramePr>
        <p:xfrm>
          <a:off x="1049425" y="2061925"/>
          <a:ext cx="3000000" cy="3000000"/>
        </p:xfrm>
        <a:graphic>
          <a:graphicData uri="http://schemas.openxmlformats.org/drawingml/2006/table">
            <a:tbl>
              <a:tblPr>
                <a:noFill/>
                <a:tableStyleId>{14426213-2873-4ED4-93BF-363B9F47589F}</a:tableStyleId>
              </a:tblPr>
              <a:tblGrid>
                <a:gridCol w="1389500"/>
                <a:gridCol w="2129675"/>
                <a:gridCol w="3488750"/>
              </a:tblGrid>
              <a:tr h="446300">
                <a:tc>
                  <a:txBody>
                    <a:bodyPr>
                      <a:noAutofit/>
                    </a:bodyPr>
                    <a:lstStyle/>
                    <a:p>
                      <a:pPr lvl="0" rtl="0" algn="ctr">
                        <a:spcBef>
                          <a:spcPts val="0"/>
                        </a:spcBef>
                        <a:buNone/>
                      </a:pPr>
                      <a:r>
                        <a:rPr b="1" lang="en" sz="1100"/>
                        <a:t>Point Allocation Parameter</a:t>
                      </a:r>
                    </a:p>
                  </a:txBody>
                  <a:tcPr marT="63500" marB="63500" marR="63500" marL="63500" anchor="ctr"/>
                </a:tc>
                <a:tc>
                  <a:txBody>
                    <a:bodyPr>
                      <a:noAutofit/>
                    </a:bodyPr>
                    <a:lstStyle/>
                    <a:p>
                      <a:pPr lvl="0" rtl="0" algn="ctr">
                        <a:spcBef>
                          <a:spcPts val="0"/>
                        </a:spcBef>
                        <a:buNone/>
                      </a:pPr>
                      <a:r>
                        <a:rPr b="1" lang="en" sz="1100"/>
                        <a:t>Pros</a:t>
                      </a:r>
                    </a:p>
                  </a:txBody>
                  <a:tcPr marT="63500" marB="63500" marR="63500" marL="63500" anchor="ctr"/>
                </a:tc>
                <a:tc>
                  <a:txBody>
                    <a:bodyPr>
                      <a:noAutofit/>
                    </a:bodyPr>
                    <a:lstStyle/>
                    <a:p>
                      <a:pPr lvl="0" rtl="0" algn="ctr">
                        <a:spcBef>
                          <a:spcPts val="0"/>
                        </a:spcBef>
                        <a:buNone/>
                      </a:pPr>
                      <a:r>
                        <a:rPr b="1" lang="en" sz="1100"/>
                        <a:t>Cons</a:t>
                      </a:r>
                    </a:p>
                  </a:txBody>
                  <a:tcPr marT="63500" marB="63500" marR="63500" marL="63500" anchor="ctr"/>
                </a:tc>
              </a:tr>
              <a:tr h="720925">
                <a:tc>
                  <a:txBody>
                    <a:bodyPr>
                      <a:noAutofit/>
                    </a:bodyPr>
                    <a:lstStyle/>
                    <a:p>
                      <a:pPr lvl="0" rtl="0" algn="just">
                        <a:spcBef>
                          <a:spcPts val="0"/>
                        </a:spcBef>
                        <a:buNone/>
                      </a:pPr>
                      <a:r>
                        <a:rPr lang="en" sz="1100"/>
                        <a:t>Number of rides</a:t>
                      </a:r>
                    </a:p>
                  </a:txBody>
                  <a:tcPr marT="63500" marB="63500" marR="63500" marL="63500" anchor="ctr"/>
                </a:tc>
                <a:tc>
                  <a:txBody>
                    <a:bodyPr>
                      <a:noAutofit/>
                    </a:bodyPr>
                    <a:lstStyle/>
                    <a:p>
                      <a:pPr lvl="0" rtl="0" algn="just">
                        <a:spcBef>
                          <a:spcPts val="0"/>
                        </a:spcBef>
                        <a:buNone/>
                      </a:pPr>
                      <a:r>
                        <a:rPr lang="en" sz="1100"/>
                        <a:t>Easy to calculate by user</a:t>
                      </a:r>
                    </a:p>
                  </a:txBody>
                  <a:tcPr marT="63500" marB="63500" marR="63500" marL="63500" anchor="ctr"/>
                </a:tc>
                <a:tc>
                  <a:txBody>
                    <a:bodyPr>
                      <a:noAutofit/>
                    </a:bodyPr>
                    <a:lstStyle/>
                    <a:p>
                      <a:pPr lvl="0" rtl="0" algn="just">
                        <a:spcBef>
                          <a:spcPts val="0"/>
                        </a:spcBef>
                        <a:buNone/>
                      </a:pPr>
                      <a:r>
                        <a:rPr lang="en" sz="1100"/>
                        <a:t>Doesn’t take into account the actual spend, hence would favour high frequency, low ATS.</a:t>
                      </a:r>
                    </a:p>
                    <a:p>
                      <a:pPr lvl="0" rtl="0" algn="just">
                        <a:spcBef>
                          <a:spcPts val="0"/>
                        </a:spcBef>
                        <a:buNone/>
                      </a:pPr>
                      <a:r>
                        <a:rPr lang="en" sz="1100"/>
                        <a:t>Doesn’t differentiate between categories/peak pricing</a:t>
                      </a:r>
                    </a:p>
                  </a:txBody>
                  <a:tcPr marT="63500" marB="63500" marR="63500" marL="63500" anchor="ctr"/>
                </a:tc>
              </a:tr>
              <a:tr h="446300">
                <a:tc>
                  <a:txBody>
                    <a:bodyPr>
                      <a:noAutofit/>
                    </a:bodyPr>
                    <a:lstStyle/>
                    <a:p>
                      <a:pPr lvl="0" rtl="0" algn="just">
                        <a:spcBef>
                          <a:spcPts val="0"/>
                        </a:spcBef>
                        <a:buNone/>
                      </a:pPr>
                      <a:r>
                        <a:rPr lang="en" sz="1100"/>
                        <a:t>Distance travelled</a:t>
                      </a:r>
                    </a:p>
                  </a:txBody>
                  <a:tcPr marT="63500" marB="63500" marR="63500" marL="63500" anchor="ctr"/>
                </a:tc>
                <a:tc>
                  <a:txBody>
                    <a:bodyPr>
                      <a:noAutofit/>
                    </a:bodyPr>
                    <a:lstStyle/>
                    <a:p>
                      <a:pPr lvl="0" rtl="0" algn="just">
                        <a:spcBef>
                          <a:spcPts val="0"/>
                        </a:spcBef>
                        <a:buNone/>
                      </a:pPr>
                      <a:r>
                        <a:rPr lang="en" sz="1100"/>
                        <a:t>Difficult to calculate/confusing</a:t>
                      </a:r>
                    </a:p>
                  </a:txBody>
                  <a:tcPr marT="63500" marB="63500" marR="63500" marL="63500" anchor="ctr"/>
                </a:tc>
                <a:tc>
                  <a:txBody>
                    <a:bodyPr>
                      <a:noAutofit/>
                    </a:bodyPr>
                    <a:lstStyle/>
                    <a:p>
                      <a:pPr lvl="0" rtl="0" algn="just">
                        <a:spcBef>
                          <a:spcPts val="0"/>
                        </a:spcBef>
                        <a:buNone/>
                      </a:pPr>
                      <a:r>
                        <a:rPr lang="en" sz="1100"/>
                        <a:t>Doesn’t differentiate between categories/peak pricing</a:t>
                      </a:r>
                    </a:p>
                  </a:txBody>
                  <a:tcPr marT="63500" marB="63500" marR="63500" marL="63500" anchor="ctr"/>
                </a:tc>
              </a:tr>
              <a:tr h="771975">
                <a:tc>
                  <a:txBody>
                    <a:bodyPr>
                      <a:noAutofit/>
                    </a:bodyPr>
                    <a:lstStyle/>
                    <a:p>
                      <a:pPr lvl="0" rtl="0" algn="just">
                        <a:spcBef>
                          <a:spcPts val="0"/>
                        </a:spcBef>
                        <a:buNone/>
                      </a:pPr>
                      <a:r>
                        <a:rPr lang="en" sz="1100"/>
                        <a:t>GMV - Total bill amount</a:t>
                      </a:r>
                    </a:p>
                  </a:txBody>
                  <a:tcPr marT="63500" marB="63500" marR="63500" marL="63500" anchor="ctr">
                    <a:solidFill>
                      <a:srgbClr val="D9EAD3"/>
                    </a:solidFill>
                  </a:tcPr>
                </a:tc>
                <a:tc>
                  <a:txBody>
                    <a:bodyPr>
                      <a:noAutofit/>
                    </a:bodyPr>
                    <a:lstStyle/>
                    <a:p>
                      <a:pPr lvl="0" rtl="0" algn="just">
                        <a:spcBef>
                          <a:spcPts val="0"/>
                        </a:spcBef>
                        <a:buNone/>
                      </a:pPr>
                      <a:r>
                        <a:rPr lang="en" sz="1100"/>
                        <a:t>Easy to calculate by user.</a:t>
                      </a:r>
                    </a:p>
                    <a:p>
                      <a:pPr lvl="0" rtl="0" algn="just">
                        <a:spcBef>
                          <a:spcPts val="0"/>
                        </a:spcBef>
                        <a:buNone/>
                      </a:pPr>
                      <a:r>
                        <a:rPr lang="en" sz="1100"/>
                        <a:t>Gives weightage to peak pricing</a:t>
                      </a:r>
                    </a:p>
                    <a:p>
                      <a:pPr lvl="0" rtl="0" algn="just">
                        <a:spcBef>
                          <a:spcPts val="0"/>
                        </a:spcBef>
                        <a:buNone/>
                      </a:pPr>
                      <a:r>
                        <a:rPr lang="en" sz="1100"/>
                        <a:t>Differentiates among categories</a:t>
                      </a:r>
                    </a:p>
                  </a:txBody>
                  <a:tcPr marT="63500" marB="63500" marR="63500" marL="63500" anchor="ctr">
                    <a:solidFill>
                      <a:srgbClr val="D9EAD3"/>
                    </a:solidFill>
                  </a:tcPr>
                </a:tc>
                <a:tc>
                  <a:txBody>
                    <a:bodyPr>
                      <a:noAutofit/>
                    </a:bodyPr>
                    <a:lstStyle/>
                    <a:p>
                      <a:pPr lvl="0" rtl="0" algn="just">
                        <a:spcBef>
                          <a:spcPts val="0"/>
                        </a:spcBef>
                        <a:buNone/>
                      </a:pPr>
                      <a:r>
                        <a:rPr lang="en" sz="1100"/>
                        <a:t>Favours</a:t>
                      </a:r>
                      <a:r>
                        <a:rPr lang="en" sz="1100"/>
                        <a:t> people taking rides during peak pricing.</a:t>
                      </a:r>
                    </a:p>
                    <a:p>
                      <a:pPr lvl="0" rtl="0" algn="just">
                        <a:spcBef>
                          <a:spcPts val="0"/>
                        </a:spcBef>
                        <a:buNone/>
                      </a:pPr>
                      <a:r>
                        <a:rPr lang="en" sz="1100"/>
                        <a:t>Favours people travelling for long distance.</a:t>
                      </a:r>
                    </a:p>
                  </a:txBody>
                  <a:tcPr marT="63500" marB="63500" marR="63500" marL="63500" anchor="ctr">
                    <a:solidFill>
                      <a:srgbClr val="D9EAD3"/>
                    </a:solidFill>
                  </a:tcPr>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9" name="Shape 979"/>
        <p:cNvGrpSpPr/>
        <p:nvPr/>
      </p:nvGrpSpPr>
      <p:grpSpPr>
        <a:xfrm>
          <a:off x="0" y="0"/>
          <a:ext cx="0" cy="0"/>
          <a:chOff x="0" y="0"/>
          <a:chExt cx="0" cy="0"/>
        </a:xfrm>
      </p:grpSpPr>
      <p:sp>
        <p:nvSpPr>
          <p:cNvPr id="980" name="Shape 980"/>
          <p:cNvSpPr txBox="1"/>
          <p:nvPr>
            <p:ph idx="1" type="body"/>
          </p:nvPr>
        </p:nvSpPr>
        <p:spPr>
          <a:xfrm>
            <a:off x="110825" y="619075"/>
            <a:ext cx="8917800" cy="4361400"/>
          </a:xfrm>
          <a:prstGeom prst="rect">
            <a:avLst/>
          </a:prstGeom>
        </p:spPr>
        <p:txBody>
          <a:bodyPr anchorCtr="0" anchor="t" bIns="91425" lIns="91425" rIns="91425" wrap="square" tIns="91425">
            <a:noAutofit/>
          </a:bodyPr>
          <a:lstStyle/>
          <a:p>
            <a:pPr lvl="0" rtl="0" algn="just">
              <a:lnSpc>
                <a:spcPct val="150000"/>
              </a:lnSpc>
              <a:spcBef>
                <a:spcPts val="0"/>
              </a:spcBef>
              <a:spcAft>
                <a:spcPts val="0"/>
              </a:spcAft>
              <a:buNone/>
            </a:pPr>
            <a:r>
              <a:rPr lang="en" sz="1400">
                <a:solidFill>
                  <a:srgbClr val="000000"/>
                </a:solidFill>
              </a:rPr>
              <a:t>Tiering is the best way to differentiate customers - those who spend more, earn more</a:t>
            </a:r>
          </a:p>
          <a:p>
            <a:pPr lvl="0" rtl="0" algn="just">
              <a:lnSpc>
                <a:spcPct val="150000"/>
              </a:lnSpc>
              <a:spcBef>
                <a:spcPts val="0"/>
              </a:spcBef>
              <a:spcAft>
                <a:spcPts val="0"/>
              </a:spcAft>
              <a:buNone/>
            </a:pPr>
            <a:r>
              <a:rPr lang="en" sz="1400" u="sng">
                <a:solidFill>
                  <a:srgbClr val="000000"/>
                </a:solidFill>
              </a:rPr>
              <a:t>Benefits of Tiering</a:t>
            </a:r>
          </a:p>
          <a:p>
            <a:pPr lvl="0" rtl="0" algn="just">
              <a:lnSpc>
                <a:spcPct val="150000"/>
              </a:lnSpc>
              <a:spcBef>
                <a:spcPts val="0"/>
              </a:spcBef>
              <a:spcAft>
                <a:spcPts val="0"/>
              </a:spcAft>
              <a:buNone/>
            </a:pPr>
            <a:r>
              <a:t/>
            </a:r>
            <a:endParaRPr b="1" sz="1200">
              <a:solidFill>
                <a:srgbClr val="000000"/>
              </a:solidFill>
            </a:endParaRPr>
          </a:p>
          <a:p>
            <a:pPr lvl="0" rtl="0" algn="just">
              <a:lnSpc>
                <a:spcPct val="150000"/>
              </a:lnSpc>
              <a:spcBef>
                <a:spcPts val="0"/>
              </a:spcBef>
              <a:spcAft>
                <a:spcPts val="0"/>
              </a:spcAft>
              <a:buNone/>
            </a:pPr>
            <a:r>
              <a:t/>
            </a:r>
            <a:endParaRPr b="1" sz="1200">
              <a:solidFill>
                <a:srgbClr val="000000"/>
              </a:solidFill>
            </a:endParaRPr>
          </a:p>
          <a:p>
            <a:pPr lvl="0" rtl="0" algn="just">
              <a:lnSpc>
                <a:spcPct val="150000"/>
              </a:lnSpc>
              <a:spcBef>
                <a:spcPts val="0"/>
              </a:spcBef>
              <a:spcAft>
                <a:spcPts val="0"/>
              </a:spcAft>
              <a:buNone/>
            </a:pPr>
            <a:r>
              <a:t/>
            </a:r>
            <a:endParaRPr b="1" sz="1200">
              <a:solidFill>
                <a:srgbClr val="000000"/>
              </a:solidFill>
            </a:endParaRPr>
          </a:p>
          <a:p>
            <a:pPr lvl="0" rtl="0" algn="just">
              <a:lnSpc>
                <a:spcPct val="150000"/>
              </a:lnSpc>
              <a:spcBef>
                <a:spcPts val="0"/>
              </a:spcBef>
              <a:spcAft>
                <a:spcPts val="0"/>
              </a:spcAft>
              <a:buNone/>
            </a:pPr>
            <a:r>
              <a:t/>
            </a:r>
            <a:endParaRPr b="1" sz="1200">
              <a:solidFill>
                <a:srgbClr val="000000"/>
              </a:solidFill>
            </a:endParaRPr>
          </a:p>
          <a:p>
            <a:pPr lvl="0" rtl="0" algn="just">
              <a:lnSpc>
                <a:spcPct val="150000"/>
              </a:lnSpc>
              <a:spcBef>
                <a:spcPts val="0"/>
              </a:spcBef>
              <a:spcAft>
                <a:spcPts val="0"/>
              </a:spcAft>
              <a:buNone/>
            </a:pPr>
            <a:r>
              <a:t/>
            </a:r>
            <a:endParaRPr b="1" sz="1200">
              <a:solidFill>
                <a:srgbClr val="000000"/>
              </a:solidFill>
            </a:endParaRPr>
          </a:p>
          <a:p>
            <a:pPr lvl="0" rtl="0" algn="just">
              <a:lnSpc>
                <a:spcPct val="150000"/>
              </a:lnSpc>
              <a:spcBef>
                <a:spcPts val="0"/>
              </a:spcBef>
              <a:spcAft>
                <a:spcPts val="0"/>
              </a:spcAft>
              <a:buNone/>
            </a:pPr>
            <a:r>
              <a:t/>
            </a:r>
            <a:endParaRPr b="1" sz="1200">
              <a:solidFill>
                <a:srgbClr val="000000"/>
              </a:solidFill>
            </a:endParaRPr>
          </a:p>
          <a:p>
            <a:pPr lvl="0" rtl="0" algn="just">
              <a:lnSpc>
                <a:spcPct val="150000"/>
              </a:lnSpc>
              <a:spcBef>
                <a:spcPts val="0"/>
              </a:spcBef>
              <a:spcAft>
                <a:spcPts val="0"/>
              </a:spcAft>
              <a:buNone/>
            </a:pPr>
            <a:r>
              <a:t/>
            </a:r>
            <a:endParaRPr b="1" sz="1200">
              <a:solidFill>
                <a:srgbClr val="000000"/>
              </a:solidFill>
            </a:endParaRPr>
          </a:p>
          <a:p>
            <a:pPr lvl="0" rtl="0" algn="just">
              <a:lnSpc>
                <a:spcPct val="150000"/>
              </a:lnSpc>
              <a:spcBef>
                <a:spcPts val="0"/>
              </a:spcBef>
              <a:spcAft>
                <a:spcPts val="0"/>
              </a:spcAft>
              <a:buNone/>
            </a:pPr>
            <a:r>
              <a:t/>
            </a:r>
            <a:endParaRPr b="1" sz="1200">
              <a:solidFill>
                <a:srgbClr val="000000"/>
              </a:solidFill>
            </a:endParaRPr>
          </a:p>
          <a:p>
            <a:pPr lvl="0" rtl="0" algn="just">
              <a:lnSpc>
                <a:spcPct val="150000"/>
              </a:lnSpc>
              <a:spcBef>
                <a:spcPts val="0"/>
              </a:spcBef>
              <a:spcAft>
                <a:spcPts val="0"/>
              </a:spcAft>
              <a:buNone/>
            </a:pPr>
            <a:r>
              <a:rPr lang="en" sz="1200">
                <a:solidFill>
                  <a:srgbClr val="000000"/>
                </a:solidFill>
                <a:highlight>
                  <a:srgbClr val="FFFFFF"/>
                </a:highlight>
              </a:rPr>
              <a:t>There would be 4 tiers in the proposed program -</a:t>
            </a:r>
          </a:p>
          <a:p>
            <a:pPr indent="-304800" lvl="0" marL="457200" rtl="0" algn="just">
              <a:lnSpc>
                <a:spcPct val="150000"/>
              </a:lnSpc>
              <a:spcBef>
                <a:spcPts val="0"/>
              </a:spcBef>
              <a:spcAft>
                <a:spcPts val="0"/>
              </a:spcAft>
              <a:buClr>
                <a:srgbClr val="000000"/>
              </a:buClr>
              <a:buSzPts val="1200"/>
              <a:buChar char="●"/>
            </a:pPr>
            <a:r>
              <a:rPr lang="en" sz="1200">
                <a:solidFill>
                  <a:srgbClr val="000000"/>
                </a:solidFill>
                <a:highlight>
                  <a:srgbClr val="FFFFFF"/>
                </a:highlight>
              </a:rPr>
              <a:t>NA (not eligible for any rewards)</a:t>
            </a:r>
          </a:p>
          <a:p>
            <a:pPr indent="-304800" lvl="0" marL="457200" rtl="0" algn="just">
              <a:lnSpc>
                <a:spcPct val="150000"/>
              </a:lnSpc>
              <a:spcBef>
                <a:spcPts val="0"/>
              </a:spcBef>
              <a:spcAft>
                <a:spcPts val="0"/>
              </a:spcAft>
              <a:buClr>
                <a:srgbClr val="000000"/>
              </a:buClr>
              <a:buSzPts val="1200"/>
              <a:buChar char="●"/>
            </a:pPr>
            <a:r>
              <a:rPr lang="en" sz="1200">
                <a:solidFill>
                  <a:srgbClr val="000000"/>
                </a:solidFill>
                <a:highlight>
                  <a:srgbClr val="FFFFFF"/>
                </a:highlight>
              </a:rPr>
              <a:t>Silver (Basic tier)</a:t>
            </a:r>
          </a:p>
          <a:p>
            <a:pPr indent="-304800" lvl="0" marL="457200" rtl="0" algn="just">
              <a:lnSpc>
                <a:spcPct val="150000"/>
              </a:lnSpc>
              <a:spcBef>
                <a:spcPts val="0"/>
              </a:spcBef>
              <a:spcAft>
                <a:spcPts val="0"/>
              </a:spcAft>
              <a:buClr>
                <a:srgbClr val="000000"/>
              </a:buClr>
              <a:buSzPts val="1200"/>
              <a:buChar char="●"/>
            </a:pPr>
            <a:r>
              <a:rPr lang="en" sz="1200">
                <a:solidFill>
                  <a:srgbClr val="000000"/>
                </a:solidFill>
                <a:highlight>
                  <a:srgbClr val="FFFFFF"/>
                </a:highlight>
              </a:rPr>
              <a:t>Gold</a:t>
            </a:r>
          </a:p>
          <a:p>
            <a:pPr indent="-304800" lvl="0" marL="457200" rtl="0" algn="just">
              <a:lnSpc>
                <a:spcPct val="150000"/>
              </a:lnSpc>
              <a:spcBef>
                <a:spcPts val="0"/>
              </a:spcBef>
              <a:spcAft>
                <a:spcPts val="0"/>
              </a:spcAft>
              <a:buClr>
                <a:srgbClr val="000000"/>
              </a:buClr>
              <a:buSzPts val="1200"/>
              <a:buChar char="●"/>
            </a:pPr>
            <a:r>
              <a:rPr lang="en" sz="1200">
                <a:solidFill>
                  <a:srgbClr val="000000"/>
                </a:solidFill>
                <a:highlight>
                  <a:srgbClr val="FFFFFF"/>
                </a:highlight>
              </a:rPr>
              <a:t>Platinum (Premium tier)</a:t>
            </a:r>
          </a:p>
        </p:txBody>
      </p:sp>
      <p:sp>
        <p:nvSpPr>
          <p:cNvPr id="981" name="Shape 981"/>
          <p:cNvSpPr txBox="1"/>
          <p:nvPr>
            <p:ph type="title"/>
          </p:nvPr>
        </p:nvSpPr>
        <p:spPr>
          <a:xfrm>
            <a:off x="113100" y="76200"/>
            <a:ext cx="8917800" cy="572700"/>
          </a:xfrm>
          <a:prstGeom prst="rect">
            <a:avLst/>
          </a:prstGeom>
        </p:spPr>
        <p:txBody>
          <a:bodyPr anchorCtr="0" anchor="t" bIns="91425" lIns="91425" rIns="91425" wrap="square" tIns="91425">
            <a:noAutofit/>
          </a:bodyPr>
          <a:lstStyle/>
          <a:p>
            <a:pPr lvl="0" rtl="0">
              <a:spcBef>
                <a:spcPts val="0"/>
              </a:spcBef>
              <a:buNone/>
            </a:pPr>
            <a:r>
              <a:rPr lang="en" sz="2400"/>
              <a:t>2. </a:t>
            </a:r>
            <a:r>
              <a:rPr lang="en" sz="2400"/>
              <a:t>Tiers</a:t>
            </a:r>
          </a:p>
        </p:txBody>
      </p:sp>
      <p:graphicFrame>
        <p:nvGraphicFramePr>
          <p:cNvPr id="982" name="Shape 982"/>
          <p:cNvGraphicFramePr/>
          <p:nvPr/>
        </p:nvGraphicFramePr>
        <p:xfrm>
          <a:off x="609600" y="1600200"/>
          <a:ext cx="3000000" cy="3000000"/>
        </p:xfrm>
        <a:graphic>
          <a:graphicData uri="http://schemas.openxmlformats.org/drawingml/2006/table">
            <a:tbl>
              <a:tblPr>
                <a:noFill/>
                <a:tableStyleId>{CF214DF8-9EB9-4027-8DC9-FBF5C9B6CFFA}</a:tableStyleId>
              </a:tblPr>
              <a:tblGrid>
                <a:gridCol w="2885875"/>
                <a:gridCol w="4267850"/>
              </a:tblGrid>
              <a:tr h="533800">
                <a:tc>
                  <a:txBody>
                    <a:bodyPr>
                      <a:noAutofit/>
                    </a:bodyPr>
                    <a:lstStyle/>
                    <a:p>
                      <a:pPr lvl="0" rtl="0">
                        <a:lnSpc>
                          <a:spcPct val="115000"/>
                        </a:lnSpc>
                        <a:spcBef>
                          <a:spcPts val="0"/>
                        </a:spcBef>
                        <a:buNone/>
                      </a:pPr>
                      <a:r>
                        <a:rPr lang="en" sz="1200"/>
                        <a:t>Increases customer engagement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000"/>
                        <a:t>It challenges customers to unlock higher tiers by spending more and adds an element of gamification to the program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533800">
                <a:tc>
                  <a:txBody>
                    <a:bodyPr>
                      <a:noAutofit/>
                    </a:bodyPr>
                    <a:lstStyle/>
                    <a:p>
                      <a:pPr lvl="0" rtl="0">
                        <a:lnSpc>
                          <a:spcPct val="115000"/>
                        </a:lnSpc>
                        <a:spcBef>
                          <a:spcPts val="0"/>
                        </a:spcBef>
                        <a:buNone/>
                      </a:pPr>
                      <a:r>
                        <a:rPr lang="en" sz="1200"/>
                        <a:t>Makes customer feel valued</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000"/>
                        <a:t>It makes most valuable customers feel valued, by giving more rewards to customers in upper tiers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533800">
                <a:tc>
                  <a:txBody>
                    <a:bodyPr>
                      <a:noAutofit/>
                    </a:bodyPr>
                    <a:lstStyle/>
                    <a:p>
                      <a:pPr lvl="0" rtl="0">
                        <a:lnSpc>
                          <a:spcPct val="115000"/>
                        </a:lnSpc>
                        <a:spcBef>
                          <a:spcPts val="0"/>
                        </a:spcBef>
                        <a:buNone/>
                      </a:pPr>
                      <a:r>
                        <a:rPr lang="en" sz="1200"/>
                        <a:t>Better customers get better rewards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nSpc>
                          <a:spcPct val="115000"/>
                        </a:lnSpc>
                        <a:spcBef>
                          <a:spcPts val="0"/>
                        </a:spcBef>
                        <a:buNone/>
                      </a:pPr>
                      <a:r>
                        <a:rPr lang="en" sz="1000"/>
                        <a:t>Y</a:t>
                      </a:r>
                      <a:r>
                        <a:rPr lang="en" sz="1000"/>
                        <a:t>ou are only awarding more expensive rewards to those who are providing the most value in return</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bl>
          </a:graphicData>
        </a:graphic>
      </p:graphicFrame>
      <p:graphicFrame>
        <p:nvGraphicFramePr>
          <p:cNvPr id="983" name="Shape 983"/>
          <p:cNvGraphicFramePr/>
          <p:nvPr/>
        </p:nvGraphicFramePr>
        <p:xfrm>
          <a:off x="4159000" y="3723750"/>
          <a:ext cx="3000000" cy="3000000"/>
        </p:xfrm>
        <a:graphic>
          <a:graphicData uri="http://schemas.openxmlformats.org/drawingml/2006/table">
            <a:tbl>
              <a:tblPr>
                <a:noFill/>
                <a:tableStyleId>{CF214DF8-9EB9-4027-8DC9-FBF5C9B6CFFA}</a:tableStyleId>
              </a:tblPr>
              <a:tblGrid>
                <a:gridCol w="1462400"/>
                <a:gridCol w="800825"/>
                <a:gridCol w="800825"/>
                <a:gridCol w="800825"/>
              </a:tblGrid>
              <a:tr h="248075">
                <a:tc>
                  <a:txBody>
                    <a:bodyPr>
                      <a:noAutofit/>
                    </a:bodyPr>
                    <a:lstStyle/>
                    <a:p>
                      <a:pPr lvl="0" rtl="0">
                        <a:spcBef>
                          <a:spcPts val="0"/>
                        </a:spcBef>
                        <a:buNone/>
                      </a:pPr>
                      <a:r>
                        <a:t/>
                      </a:r>
                      <a:endParaRPr sz="1000"/>
                    </a:p>
                  </a:txBody>
                  <a:tcPr marT="19050" marB="19050" marR="28575" marL="28575" anchor="ctr">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Silver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Gold</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Platinum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48075">
                <a:tc>
                  <a:txBody>
                    <a:bodyPr>
                      <a:noAutofit/>
                    </a:bodyPr>
                    <a:lstStyle/>
                    <a:p>
                      <a:pPr lvl="0" rtl="0">
                        <a:lnSpc>
                          <a:spcPct val="115000"/>
                        </a:lnSpc>
                        <a:spcBef>
                          <a:spcPts val="0"/>
                        </a:spcBef>
                        <a:buNone/>
                      </a:pPr>
                      <a:r>
                        <a:rPr lang="en" sz="1000"/>
                        <a:t>Points to qualify for tier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&gt;2,000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&gt;5,000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&gt;12,000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48075">
                <a:tc>
                  <a:txBody>
                    <a:bodyPr>
                      <a:noAutofit/>
                    </a:bodyPr>
                    <a:lstStyle/>
                    <a:p>
                      <a:pPr lvl="0" rtl="0">
                        <a:lnSpc>
                          <a:spcPct val="115000"/>
                        </a:lnSpc>
                        <a:spcBef>
                          <a:spcPts val="0"/>
                        </a:spcBef>
                        <a:buNone/>
                      </a:pPr>
                      <a:r>
                        <a:rPr lang="en" sz="1000"/>
                        <a:t>Priority Availability</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NA</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NA</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Yes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48075">
                <a:tc>
                  <a:txBody>
                    <a:bodyPr>
                      <a:noAutofit/>
                    </a:bodyPr>
                    <a:lstStyle/>
                    <a:p>
                      <a:pPr lvl="0" rtl="0">
                        <a:lnSpc>
                          <a:spcPct val="115000"/>
                        </a:lnSpc>
                        <a:spcBef>
                          <a:spcPts val="0"/>
                        </a:spcBef>
                        <a:buNone/>
                      </a:pPr>
                      <a:r>
                        <a:rPr lang="en" sz="1000"/>
                        <a:t>VAS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NA</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NA</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Yes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Shape 988"/>
          <p:cNvSpPr txBox="1"/>
          <p:nvPr>
            <p:ph type="title"/>
          </p:nvPr>
        </p:nvSpPr>
        <p:spPr>
          <a:xfrm>
            <a:off x="113100" y="76200"/>
            <a:ext cx="8917800" cy="459000"/>
          </a:xfrm>
          <a:prstGeom prst="rect">
            <a:avLst/>
          </a:prstGeom>
        </p:spPr>
        <p:txBody>
          <a:bodyPr anchorCtr="0" anchor="ctr" bIns="91425" lIns="91425" rIns="91425" wrap="square" tIns="91425">
            <a:noAutofit/>
          </a:bodyPr>
          <a:lstStyle/>
          <a:p>
            <a:pPr lvl="0" rtl="0">
              <a:spcBef>
                <a:spcPts val="0"/>
              </a:spcBef>
              <a:buClr>
                <a:schemeClr val="dk1"/>
              </a:buClr>
              <a:buSzPts val="1100"/>
              <a:buFont typeface="Arial"/>
              <a:buNone/>
            </a:pPr>
            <a:r>
              <a:rPr lang="en" sz="2400"/>
              <a:t>3. Rewards</a:t>
            </a:r>
          </a:p>
        </p:txBody>
      </p:sp>
      <p:graphicFrame>
        <p:nvGraphicFramePr>
          <p:cNvPr id="989" name="Shape 989"/>
          <p:cNvGraphicFramePr/>
          <p:nvPr/>
        </p:nvGraphicFramePr>
        <p:xfrm>
          <a:off x="943075" y="611400"/>
          <a:ext cx="3000000" cy="3000000"/>
        </p:xfrm>
        <a:graphic>
          <a:graphicData uri="http://schemas.openxmlformats.org/drawingml/2006/table">
            <a:tbl>
              <a:tblPr>
                <a:noFill/>
                <a:tableStyleId>{CF214DF8-9EB9-4027-8DC9-FBF5C9B6CFFA}</a:tableStyleId>
              </a:tblPr>
              <a:tblGrid>
                <a:gridCol w="967775"/>
                <a:gridCol w="967775"/>
                <a:gridCol w="967775"/>
                <a:gridCol w="967775"/>
                <a:gridCol w="967775"/>
              </a:tblGrid>
              <a:tr h="227725">
                <a:tc>
                  <a:txBody>
                    <a:bodyPr>
                      <a:noAutofit/>
                    </a:bodyPr>
                    <a:lstStyle/>
                    <a:p>
                      <a:pPr lvl="0" rtl="0">
                        <a:spcBef>
                          <a:spcPts val="0"/>
                        </a:spcBef>
                        <a:buNone/>
                      </a:pPr>
                      <a:r>
                        <a:t/>
                      </a:r>
                      <a:endParaRPr sz="10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NA</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Tier 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Tier 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Tier 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27725">
                <a:tc>
                  <a:txBody>
                    <a:bodyPr>
                      <a:noAutofit/>
                    </a:bodyPr>
                    <a:lstStyle/>
                    <a:p>
                      <a:pPr lvl="0" rtl="0" algn="ctr">
                        <a:lnSpc>
                          <a:spcPct val="115000"/>
                        </a:lnSpc>
                        <a:spcBef>
                          <a:spcPts val="0"/>
                        </a:spcBef>
                        <a:buNone/>
                      </a:pPr>
                      <a:r>
                        <a:rPr lang="en" sz="1000"/>
                        <a:t>%Users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27725">
                <a:tc>
                  <a:txBody>
                    <a:bodyPr>
                      <a:noAutofit/>
                    </a:bodyPr>
                    <a:lstStyle/>
                    <a:p>
                      <a:pPr lvl="0" rtl="0" algn="ctr">
                        <a:lnSpc>
                          <a:spcPct val="115000"/>
                        </a:lnSpc>
                        <a:spcBef>
                          <a:spcPts val="0"/>
                        </a:spcBef>
                        <a:buNone/>
                      </a:pPr>
                      <a:r>
                        <a:rPr lang="en" sz="1000"/>
                        <a:t>%Rides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27725">
                <a:tc>
                  <a:txBody>
                    <a:bodyPr>
                      <a:noAutofit/>
                    </a:bodyPr>
                    <a:lstStyle/>
                    <a:p>
                      <a:pPr lvl="0" rtl="0" algn="ctr">
                        <a:lnSpc>
                          <a:spcPct val="115000"/>
                        </a:lnSpc>
                        <a:spcBef>
                          <a:spcPts val="0"/>
                        </a:spcBef>
                        <a:buNone/>
                      </a:pPr>
                      <a:r>
                        <a:rPr lang="en" sz="1000"/>
                        <a:t>%GMV</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27725">
                <a:tc>
                  <a:txBody>
                    <a:bodyPr>
                      <a:noAutofit/>
                    </a:bodyPr>
                    <a:lstStyle/>
                    <a:p>
                      <a:pPr lvl="0" rtl="0" algn="ctr">
                        <a:lnSpc>
                          <a:spcPct val="115000"/>
                        </a:lnSpc>
                        <a:spcBef>
                          <a:spcPts val="0"/>
                        </a:spcBef>
                        <a:buNone/>
                      </a:pPr>
                      <a:r>
                        <a:rPr lang="en" sz="1000"/>
                        <a:t>Rides/ user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15.6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27725">
                <a:tc>
                  <a:txBody>
                    <a:bodyPr>
                      <a:noAutofit/>
                    </a:bodyPr>
                    <a:lstStyle/>
                    <a:p>
                      <a:pPr lvl="0" rtl="0" algn="ctr">
                        <a:lnSpc>
                          <a:spcPct val="115000"/>
                        </a:lnSpc>
                        <a:spcBef>
                          <a:spcPts val="0"/>
                        </a:spcBef>
                        <a:buNone/>
                      </a:pPr>
                      <a:r>
                        <a:rPr lang="en" sz="1000"/>
                        <a:t>GMV/ user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126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545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1,236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3,478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27725">
                <a:tc>
                  <a:txBody>
                    <a:bodyPr>
                      <a:noAutofit/>
                    </a:bodyPr>
                    <a:lstStyle/>
                    <a:p>
                      <a:pPr lvl="0" rtl="0" algn="ctr">
                        <a:lnSpc>
                          <a:spcPct val="115000"/>
                        </a:lnSpc>
                        <a:spcBef>
                          <a:spcPts val="0"/>
                        </a:spcBef>
                        <a:buNone/>
                      </a:pPr>
                      <a:r>
                        <a:rPr lang="en" sz="1000"/>
                        <a:t>Blended Rate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17.0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15.7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15.6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15.7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27725">
                <a:tc>
                  <a:txBody>
                    <a:bodyPr>
                      <a:noAutofit/>
                    </a:bodyPr>
                    <a:lstStyle/>
                    <a:p>
                      <a:pPr lvl="0" rtl="0" algn="ctr">
                        <a:lnSpc>
                          <a:spcPct val="115000"/>
                        </a:lnSpc>
                        <a:spcBef>
                          <a:spcPts val="0"/>
                        </a:spcBef>
                        <a:buNone/>
                      </a:pPr>
                      <a:r>
                        <a:t/>
                      </a:r>
                      <a:endParaRPr sz="10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gridSpan="4">
                  <a:txBody>
                    <a:bodyPr>
                      <a:noAutofit/>
                    </a:bodyPr>
                    <a:lstStyle/>
                    <a:p>
                      <a:pPr lvl="0" rtl="0" algn="ctr">
                        <a:lnSpc>
                          <a:spcPct val="115000"/>
                        </a:lnSpc>
                        <a:spcBef>
                          <a:spcPts val="0"/>
                        </a:spcBef>
                        <a:buNone/>
                      </a:pPr>
                      <a:r>
                        <a:rPr lang="en" sz="1000"/>
                        <a:t>Increase in commission at 1% increase in retention &amp; growth</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r>
              <a:tr h="227725">
                <a:tc>
                  <a:txBody>
                    <a:bodyPr>
                      <a:noAutofit/>
                    </a:bodyPr>
                    <a:lstStyle/>
                    <a:p>
                      <a:pPr lvl="0" rtl="0" algn="l">
                        <a:lnSpc>
                          <a:spcPct val="115000"/>
                        </a:lnSpc>
                        <a:spcBef>
                          <a:spcPts val="0"/>
                        </a:spcBef>
                        <a:buNone/>
                      </a:pPr>
                      <a:r>
                        <a:rPr lang="en" sz="1000"/>
                        <a:t>GMV Growth</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NA</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0.16%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0.17%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0.18%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27725">
                <a:tc>
                  <a:txBody>
                    <a:bodyPr>
                      <a:noAutofit/>
                    </a:bodyPr>
                    <a:lstStyle/>
                    <a:p>
                      <a:pPr lvl="0" rtl="0" algn="ctr">
                        <a:lnSpc>
                          <a:spcPct val="115000"/>
                        </a:lnSpc>
                        <a:spcBef>
                          <a:spcPts val="0"/>
                        </a:spcBef>
                        <a:buNone/>
                      </a:pPr>
                      <a:r>
                        <a:t/>
                      </a:r>
                      <a:endParaRPr sz="10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gridSpan="4">
                  <a:txBody>
                    <a:bodyPr>
                      <a:noAutofit/>
                    </a:bodyPr>
                    <a:lstStyle/>
                    <a:p>
                      <a:pPr lvl="0" rtl="0" algn="ctr">
                        <a:lnSpc>
                          <a:spcPct val="115000"/>
                        </a:lnSpc>
                        <a:spcBef>
                          <a:spcPts val="0"/>
                        </a:spcBef>
                        <a:buNone/>
                      </a:pPr>
                      <a:r>
                        <a:rPr lang="en" sz="1000"/>
                        <a:t>Increase in commission at 10% increase in retention &amp; growth</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r>
              <a:tr h="227725">
                <a:tc>
                  <a:txBody>
                    <a:bodyPr>
                      <a:noAutofit/>
                    </a:bodyPr>
                    <a:lstStyle/>
                    <a:p>
                      <a:pPr lvl="0" rtl="0" algn="l">
                        <a:lnSpc>
                          <a:spcPct val="115000"/>
                        </a:lnSpc>
                        <a:spcBef>
                          <a:spcPts val="0"/>
                        </a:spcBef>
                        <a:buNone/>
                      </a:pPr>
                      <a:r>
                        <a:rPr lang="en" sz="1000"/>
                        <a:t>GMV Growth</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NA</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1.65%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1.70%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1.76%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27725">
                <a:tc>
                  <a:txBody>
                    <a:bodyPr>
                      <a:noAutofit/>
                    </a:bodyPr>
                    <a:lstStyle/>
                    <a:p>
                      <a:pPr lvl="0" rtl="0" algn="l">
                        <a:lnSpc>
                          <a:spcPct val="115000"/>
                        </a:lnSpc>
                        <a:spcBef>
                          <a:spcPts val="0"/>
                        </a:spcBef>
                        <a:buNone/>
                      </a:pPr>
                      <a:r>
                        <a:t/>
                      </a:r>
                      <a:endParaRPr sz="1000"/>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gridSpan="4">
                  <a:txBody>
                    <a:bodyPr>
                      <a:noAutofit/>
                    </a:bodyPr>
                    <a:lstStyle/>
                    <a:p>
                      <a:pPr lvl="0" rtl="0" algn="ctr">
                        <a:lnSpc>
                          <a:spcPct val="115000"/>
                        </a:lnSpc>
                        <a:spcBef>
                          <a:spcPts val="0"/>
                        </a:spcBef>
                        <a:buNone/>
                      </a:pPr>
                      <a:r>
                        <a:rPr lang="en" sz="1000"/>
                        <a:t>Increase in commission at 20% increase in retention &amp; growth</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r>
              <a:tr h="227725">
                <a:tc>
                  <a:txBody>
                    <a:bodyPr>
                      <a:noAutofit/>
                    </a:bodyPr>
                    <a:lstStyle/>
                    <a:p>
                      <a:pPr lvl="0" rtl="0">
                        <a:lnSpc>
                          <a:spcPct val="115000"/>
                        </a:lnSpc>
                        <a:spcBef>
                          <a:spcPts val="0"/>
                        </a:spcBef>
                        <a:buNone/>
                      </a:pPr>
                      <a:r>
                        <a:rPr lang="en" sz="1000">
                          <a:solidFill>
                            <a:schemeClr val="dk1"/>
                          </a:solidFill>
                        </a:rPr>
                        <a:t>GMV Growth</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NA</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3.29%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3.40%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3.51%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27725">
                <a:tc>
                  <a:txBody>
                    <a:bodyPr>
                      <a:noAutofit/>
                    </a:bodyPr>
                    <a:lstStyle/>
                    <a:p>
                      <a:pPr lvl="0" rtl="0" algn="l">
                        <a:lnSpc>
                          <a:spcPct val="115000"/>
                        </a:lnSpc>
                        <a:spcBef>
                          <a:spcPts val="0"/>
                        </a:spcBef>
                        <a:buNone/>
                      </a:pPr>
                      <a:r>
                        <a:t/>
                      </a:r>
                      <a:endParaRPr sz="1000">
                        <a:solidFill>
                          <a:schemeClr val="dk1"/>
                        </a:solidFill>
                      </a:endParaRP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gridSpan="4">
                  <a:txBody>
                    <a:bodyPr>
                      <a:noAutofit/>
                    </a:bodyPr>
                    <a:lstStyle/>
                    <a:p>
                      <a:pPr lvl="0" rtl="0" algn="ctr">
                        <a:lnSpc>
                          <a:spcPct val="115000"/>
                        </a:lnSpc>
                        <a:spcBef>
                          <a:spcPts val="0"/>
                        </a:spcBef>
                        <a:buNone/>
                      </a:pPr>
                      <a:r>
                        <a:rPr lang="en" sz="1000"/>
                        <a:t>Increase in commission at 30% increase in retention &amp; growth</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r>
              <a:tr h="227725">
                <a:tc>
                  <a:txBody>
                    <a:bodyPr>
                      <a:noAutofit/>
                    </a:bodyPr>
                    <a:lstStyle/>
                    <a:p>
                      <a:pPr lvl="0" rtl="0">
                        <a:lnSpc>
                          <a:spcPct val="115000"/>
                        </a:lnSpc>
                        <a:spcBef>
                          <a:spcPts val="0"/>
                        </a:spcBef>
                        <a:buNone/>
                      </a:pPr>
                      <a:r>
                        <a:rPr lang="en" sz="1000">
                          <a:solidFill>
                            <a:schemeClr val="dk1"/>
                          </a:solidFill>
                        </a:rPr>
                        <a:t>GMV Growth</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NA</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4.94%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5.10%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5.27%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
        <p:nvSpPr>
          <p:cNvPr id="990" name="Shape 990"/>
          <p:cNvSpPr txBox="1"/>
          <p:nvPr/>
        </p:nvSpPr>
        <p:spPr>
          <a:xfrm>
            <a:off x="229725" y="4494675"/>
            <a:ext cx="8341500" cy="459000"/>
          </a:xfrm>
          <a:prstGeom prst="rect">
            <a:avLst/>
          </a:prstGeom>
          <a:noFill/>
          <a:ln>
            <a:noFill/>
          </a:ln>
        </p:spPr>
        <p:txBody>
          <a:bodyPr anchorCtr="0" anchor="t" bIns="91425" lIns="91425" rIns="91425" wrap="square" tIns="91425">
            <a:noAutofit/>
          </a:bodyPr>
          <a:lstStyle/>
          <a:p>
            <a:pPr indent="-317500" lvl="0" marL="457200">
              <a:spcBef>
                <a:spcPts val="0"/>
              </a:spcBef>
              <a:buSzPts val="1400"/>
              <a:buChar char="●"/>
            </a:pPr>
            <a:r>
              <a:rPr lang="en"/>
              <a:t>Worst case scenario we can offer 0.15-0.20% benefit to the users i.e. ~Rs. X / ride</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4" name="Shape 994"/>
        <p:cNvGrpSpPr/>
        <p:nvPr/>
      </p:nvGrpSpPr>
      <p:grpSpPr>
        <a:xfrm>
          <a:off x="0" y="0"/>
          <a:ext cx="0" cy="0"/>
          <a:chOff x="0" y="0"/>
          <a:chExt cx="0" cy="0"/>
        </a:xfrm>
      </p:grpSpPr>
      <p:sp>
        <p:nvSpPr>
          <p:cNvPr id="995" name="Shape 995"/>
          <p:cNvSpPr txBox="1"/>
          <p:nvPr>
            <p:ph type="title"/>
          </p:nvPr>
        </p:nvSpPr>
        <p:spPr>
          <a:xfrm>
            <a:off x="113100" y="76200"/>
            <a:ext cx="8917800" cy="459000"/>
          </a:xfrm>
          <a:prstGeom prst="rect">
            <a:avLst/>
          </a:prstGeom>
        </p:spPr>
        <p:txBody>
          <a:bodyPr anchorCtr="0" anchor="ctr" bIns="91425" lIns="91425" rIns="91425" wrap="square" tIns="91425">
            <a:noAutofit/>
          </a:bodyPr>
          <a:lstStyle/>
          <a:p>
            <a:pPr lvl="0" rtl="0">
              <a:spcBef>
                <a:spcPts val="0"/>
              </a:spcBef>
              <a:buClr>
                <a:schemeClr val="dk1"/>
              </a:buClr>
              <a:buSzPts val="1100"/>
              <a:buFont typeface="Arial"/>
              <a:buNone/>
            </a:pPr>
            <a:r>
              <a:rPr lang="en" sz="2400"/>
              <a:t>4. </a:t>
            </a:r>
            <a:r>
              <a:rPr lang="en" sz="2400"/>
              <a:t>Baseline Discount</a:t>
            </a:r>
          </a:p>
        </p:txBody>
      </p:sp>
      <p:sp>
        <p:nvSpPr>
          <p:cNvPr id="996" name="Shape 996"/>
          <p:cNvSpPr txBox="1"/>
          <p:nvPr>
            <p:ph idx="1" type="body"/>
          </p:nvPr>
        </p:nvSpPr>
        <p:spPr>
          <a:xfrm>
            <a:off x="165000" y="795975"/>
            <a:ext cx="8814000" cy="1871100"/>
          </a:xfrm>
          <a:prstGeom prst="rect">
            <a:avLst/>
          </a:prstGeom>
        </p:spPr>
        <p:txBody>
          <a:bodyPr anchorCtr="0" anchor="t" bIns="91425" lIns="91425" rIns="91425" wrap="square" tIns="91425">
            <a:noAutofit/>
          </a:bodyPr>
          <a:lstStyle/>
          <a:p>
            <a:pPr indent="-317500" lvl="0" marL="457200" marR="0" rtl="0" algn="l">
              <a:lnSpc>
                <a:spcPct val="150000"/>
              </a:lnSpc>
              <a:spcBef>
                <a:spcPts val="0"/>
              </a:spcBef>
              <a:spcAft>
                <a:spcPts val="0"/>
              </a:spcAft>
              <a:buClr>
                <a:schemeClr val="dk1"/>
              </a:buClr>
              <a:buSzPts val="1400"/>
              <a:buChar char="●"/>
            </a:pPr>
            <a:r>
              <a:rPr lang="en" sz="1400">
                <a:solidFill>
                  <a:schemeClr val="dk1"/>
                </a:solidFill>
              </a:rPr>
              <a:t>Baseline points value to be kept as low as 0.15 -0.20% (assuming just 1% increase in retention &amp; growth)</a:t>
            </a:r>
          </a:p>
          <a:p>
            <a:pPr indent="-317500" lvl="0" marL="457200" marR="0" rtl="0" algn="l">
              <a:lnSpc>
                <a:spcPct val="150000"/>
              </a:lnSpc>
              <a:spcBef>
                <a:spcPts val="0"/>
              </a:spcBef>
              <a:spcAft>
                <a:spcPts val="0"/>
              </a:spcAft>
              <a:buClr>
                <a:schemeClr val="dk1"/>
              </a:buClr>
              <a:buSzPts val="1400"/>
              <a:buChar char="●"/>
            </a:pPr>
            <a:r>
              <a:rPr lang="en" sz="1400">
                <a:solidFill>
                  <a:schemeClr val="dk1"/>
                </a:solidFill>
              </a:rPr>
              <a:t>This would ensure low baseline to manage the program economics</a:t>
            </a:r>
          </a:p>
          <a:p>
            <a:pPr indent="-317500" lvl="0" marL="457200" marR="0" rtl="0" algn="l">
              <a:lnSpc>
                <a:spcPct val="150000"/>
              </a:lnSpc>
              <a:spcBef>
                <a:spcPts val="0"/>
              </a:spcBef>
              <a:spcAft>
                <a:spcPts val="0"/>
              </a:spcAft>
              <a:buClr>
                <a:schemeClr val="dk1"/>
              </a:buClr>
              <a:buSzPts val="1400"/>
              <a:buChar char="●"/>
            </a:pPr>
            <a:r>
              <a:rPr lang="en" sz="1400">
                <a:solidFill>
                  <a:schemeClr val="dk1"/>
                </a:solidFill>
              </a:rPr>
              <a:t>This would set appropriate expectation with the customers</a:t>
            </a:r>
          </a:p>
          <a:p>
            <a:pPr lvl="0" marR="0" rtl="0" algn="l">
              <a:lnSpc>
                <a:spcPct val="150000"/>
              </a:lnSpc>
              <a:spcBef>
                <a:spcPts val="0"/>
              </a:spcBef>
              <a:spcAft>
                <a:spcPts val="0"/>
              </a:spcAft>
              <a:buNone/>
            </a:pPr>
            <a:r>
              <a:t/>
            </a:r>
            <a:endParaRPr sz="1400">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sp>
        <p:nvSpPr>
          <p:cNvPr id="1001" name="Shape 1001"/>
          <p:cNvSpPr txBox="1"/>
          <p:nvPr>
            <p:ph idx="1" type="body"/>
          </p:nvPr>
        </p:nvSpPr>
        <p:spPr>
          <a:xfrm>
            <a:off x="165000" y="948375"/>
            <a:ext cx="8814000" cy="1871100"/>
          </a:xfrm>
          <a:prstGeom prst="rect">
            <a:avLst/>
          </a:prstGeom>
        </p:spPr>
        <p:txBody>
          <a:bodyPr anchorCtr="0" anchor="t" bIns="91425" lIns="91425" rIns="91425" wrap="square" tIns="91425">
            <a:noAutofit/>
          </a:bodyPr>
          <a:lstStyle/>
          <a:p>
            <a:pPr indent="-317500" lvl="0" marL="457200" marR="0" rtl="0" algn="l">
              <a:lnSpc>
                <a:spcPct val="150000"/>
              </a:lnSpc>
              <a:spcBef>
                <a:spcPts val="0"/>
              </a:spcBef>
              <a:spcAft>
                <a:spcPts val="0"/>
              </a:spcAft>
              <a:buClr>
                <a:schemeClr val="dk1"/>
              </a:buClr>
              <a:buSzPts val="1400"/>
              <a:buChar char="●"/>
            </a:pPr>
            <a:r>
              <a:rPr lang="en" sz="1400">
                <a:solidFill>
                  <a:schemeClr val="dk1"/>
                </a:solidFill>
              </a:rPr>
              <a:t>Points value can be 3-5% in optimistic scenarios (&gt;10% growth in retention &amp; growth)</a:t>
            </a:r>
          </a:p>
          <a:p>
            <a:pPr indent="-317500" lvl="1" marL="914400" marR="0" rtl="0" algn="l">
              <a:lnSpc>
                <a:spcPct val="150000"/>
              </a:lnSpc>
              <a:spcBef>
                <a:spcPts val="0"/>
              </a:spcBef>
              <a:spcAft>
                <a:spcPts val="0"/>
              </a:spcAft>
              <a:buClr>
                <a:schemeClr val="dk1"/>
              </a:buClr>
              <a:buSzPts val="1400"/>
              <a:buChar char="○"/>
            </a:pPr>
            <a:r>
              <a:rPr lang="en">
                <a:solidFill>
                  <a:schemeClr val="dk1"/>
                </a:solidFill>
              </a:rPr>
              <a:t>V</a:t>
            </a:r>
            <a:r>
              <a:rPr lang="en" sz="1400">
                <a:solidFill>
                  <a:schemeClr val="dk1"/>
                </a:solidFill>
              </a:rPr>
              <a:t>ariable 10x/20x booster to be given on baseline points</a:t>
            </a:r>
          </a:p>
          <a:p>
            <a:pPr indent="-317500" lvl="0" marL="457200" marR="0" rtl="0" algn="l">
              <a:lnSpc>
                <a:spcPct val="150000"/>
              </a:lnSpc>
              <a:spcBef>
                <a:spcPts val="0"/>
              </a:spcBef>
              <a:spcAft>
                <a:spcPts val="0"/>
              </a:spcAft>
              <a:buClr>
                <a:schemeClr val="dk1"/>
              </a:buClr>
              <a:buSzPts val="1400"/>
              <a:buChar char="●"/>
            </a:pPr>
            <a:r>
              <a:rPr lang="en" sz="1400">
                <a:solidFill>
                  <a:schemeClr val="dk1"/>
                </a:solidFill>
              </a:rPr>
              <a:t>High variable boosters to gamify the construct and increase customer engagement</a:t>
            </a:r>
          </a:p>
          <a:p>
            <a:pPr indent="-317500" lvl="0" marL="457200" marR="0" rtl="0" algn="l">
              <a:lnSpc>
                <a:spcPct val="150000"/>
              </a:lnSpc>
              <a:spcBef>
                <a:spcPts val="0"/>
              </a:spcBef>
              <a:spcAft>
                <a:spcPts val="0"/>
              </a:spcAft>
              <a:buClr>
                <a:schemeClr val="dk1"/>
              </a:buClr>
              <a:buSzPts val="1400"/>
              <a:buChar char="●"/>
            </a:pPr>
            <a:r>
              <a:rPr lang="en" sz="1400">
                <a:solidFill>
                  <a:schemeClr val="dk1"/>
                </a:solidFill>
              </a:rPr>
              <a:t>Can cut down or selectively offer boosters to manage the economics </a:t>
            </a:r>
          </a:p>
        </p:txBody>
      </p:sp>
      <p:sp>
        <p:nvSpPr>
          <p:cNvPr id="1002" name="Shape 1002"/>
          <p:cNvSpPr txBox="1"/>
          <p:nvPr>
            <p:ph type="title"/>
          </p:nvPr>
        </p:nvSpPr>
        <p:spPr>
          <a:xfrm>
            <a:off x="113100" y="76200"/>
            <a:ext cx="8917800" cy="606300"/>
          </a:xfrm>
          <a:prstGeom prst="rect">
            <a:avLst/>
          </a:prstGeom>
        </p:spPr>
        <p:txBody>
          <a:bodyPr anchorCtr="0" anchor="ctr" bIns="91425" lIns="91425" rIns="91425" wrap="square" tIns="91425">
            <a:noAutofit/>
          </a:bodyPr>
          <a:lstStyle/>
          <a:p>
            <a:pPr lvl="0" rtl="0">
              <a:spcBef>
                <a:spcPts val="0"/>
              </a:spcBef>
              <a:buClr>
                <a:schemeClr val="dk1"/>
              </a:buClr>
              <a:buSzPts val="1100"/>
              <a:buFont typeface="Arial"/>
              <a:buNone/>
            </a:pPr>
            <a:r>
              <a:rPr lang="en" sz="2400"/>
              <a:t>5. H</a:t>
            </a:r>
            <a:r>
              <a:rPr lang="en" sz="2400"/>
              <a:t>igh variable boosters to make it appealing</a:t>
            </a: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Shape 1007"/>
          <p:cNvSpPr txBox="1"/>
          <p:nvPr>
            <p:ph type="title"/>
          </p:nvPr>
        </p:nvSpPr>
        <p:spPr>
          <a:xfrm>
            <a:off x="113100" y="76200"/>
            <a:ext cx="8917800" cy="459000"/>
          </a:xfrm>
          <a:prstGeom prst="rect">
            <a:avLst/>
          </a:prstGeom>
        </p:spPr>
        <p:txBody>
          <a:bodyPr anchorCtr="0" anchor="ctr" bIns="91425" lIns="91425" rIns="91425" wrap="square" tIns="91425">
            <a:noAutofit/>
          </a:bodyPr>
          <a:lstStyle/>
          <a:p>
            <a:pPr lvl="0" rtl="0">
              <a:spcBef>
                <a:spcPts val="0"/>
              </a:spcBef>
              <a:buClr>
                <a:schemeClr val="dk1"/>
              </a:buClr>
              <a:buSzPts val="1100"/>
              <a:buFont typeface="Arial"/>
              <a:buNone/>
            </a:pPr>
            <a:r>
              <a:rPr lang="en" sz="2400"/>
              <a:t>Differential Earn vs Burn - Global Examples</a:t>
            </a:r>
          </a:p>
        </p:txBody>
      </p:sp>
      <p:graphicFrame>
        <p:nvGraphicFramePr>
          <p:cNvPr id="1008" name="Shape 1008"/>
          <p:cNvGraphicFramePr/>
          <p:nvPr/>
        </p:nvGraphicFramePr>
        <p:xfrm>
          <a:off x="821175" y="1149650"/>
          <a:ext cx="3000000" cy="3000000"/>
        </p:xfrm>
        <a:graphic>
          <a:graphicData uri="http://schemas.openxmlformats.org/drawingml/2006/table">
            <a:tbl>
              <a:tblPr>
                <a:noFill/>
                <a:tableStyleId>{48737297-9C99-489F-A898-F8D5AF59E813}</a:tableStyleId>
              </a:tblPr>
              <a:tblGrid>
                <a:gridCol w="2028550"/>
                <a:gridCol w="2028550"/>
                <a:gridCol w="1647900"/>
              </a:tblGrid>
              <a:tr h="410075">
                <a:tc>
                  <a:txBody>
                    <a:bodyPr>
                      <a:noAutofit/>
                    </a:bodyPr>
                    <a:lstStyle/>
                    <a:p>
                      <a:pPr lvl="0" rtl="0" algn="ctr">
                        <a:spcBef>
                          <a:spcPts val="0"/>
                        </a:spcBef>
                        <a:buNone/>
                      </a:pPr>
                      <a:r>
                        <a:rPr lang="en" sz="1200"/>
                        <a:t>Program Name</a:t>
                      </a:r>
                    </a:p>
                  </a:txBody>
                  <a:tcPr marT="91425" marB="91425" marR="91425" marL="91425">
                    <a:solidFill>
                      <a:srgbClr val="F3F3F3"/>
                    </a:solidFill>
                  </a:tcPr>
                </a:tc>
                <a:tc>
                  <a:txBody>
                    <a:bodyPr>
                      <a:noAutofit/>
                    </a:bodyPr>
                    <a:lstStyle/>
                    <a:p>
                      <a:pPr lvl="0" rtl="0" algn="ctr">
                        <a:spcBef>
                          <a:spcPts val="0"/>
                        </a:spcBef>
                        <a:buNone/>
                      </a:pPr>
                      <a:r>
                        <a:rPr lang="en" sz="1200"/>
                        <a:t>Differential Earn</a:t>
                      </a:r>
                    </a:p>
                  </a:txBody>
                  <a:tcPr marT="91425" marB="91425" marR="91425" marL="91425">
                    <a:solidFill>
                      <a:srgbClr val="F3F3F3"/>
                    </a:solidFill>
                  </a:tcPr>
                </a:tc>
                <a:tc>
                  <a:txBody>
                    <a:bodyPr>
                      <a:noAutofit/>
                    </a:bodyPr>
                    <a:lstStyle/>
                    <a:p>
                      <a:pPr lvl="0" rtl="0" algn="ctr">
                        <a:spcBef>
                          <a:spcPts val="0"/>
                        </a:spcBef>
                        <a:buNone/>
                      </a:pPr>
                      <a:r>
                        <a:rPr lang="en" sz="1200"/>
                        <a:t>Differential Burn</a:t>
                      </a:r>
                    </a:p>
                  </a:txBody>
                  <a:tcPr marT="91425" marB="91425" marR="91425" marL="91425">
                    <a:solidFill>
                      <a:srgbClr val="F3F3F3"/>
                    </a:solidFill>
                  </a:tcPr>
                </a:tc>
              </a:tr>
              <a:tr h="412250">
                <a:tc>
                  <a:txBody>
                    <a:bodyPr>
                      <a:noAutofit/>
                    </a:bodyPr>
                    <a:lstStyle/>
                    <a:p>
                      <a:pPr lvl="0" rtl="0">
                        <a:spcBef>
                          <a:spcPts val="0"/>
                        </a:spcBef>
                        <a:buNone/>
                      </a:pPr>
                      <a:r>
                        <a:rPr lang="en" sz="1200" u="sng">
                          <a:solidFill>
                            <a:schemeClr val="hlink"/>
                          </a:solidFill>
                          <a:hlinkClick r:id="rId3"/>
                        </a:rPr>
                        <a:t>Grab Rewards Program</a:t>
                      </a:r>
                    </a:p>
                  </a:txBody>
                  <a:tcPr marT="91425" marB="91425" marR="91425" marL="91425"/>
                </a:tc>
                <a:tc>
                  <a:txBody>
                    <a:bodyPr>
                      <a:noAutofit/>
                    </a:bodyPr>
                    <a:lstStyle/>
                    <a:p>
                      <a:pPr lvl="0" rtl="0">
                        <a:spcBef>
                          <a:spcPts val="0"/>
                        </a:spcBef>
                        <a:buNone/>
                      </a:pPr>
                      <a:r>
                        <a:t/>
                      </a:r>
                      <a:endParaRPr sz="1200"/>
                    </a:p>
                  </a:txBody>
                  <a:tcPr marT="91425" marB="91425" marR="91425" marL="91425"/>
                </a:tc>
                <a:tc>
                  <a:txBody>
                    <a:bodyPr>
                      <a:noAutofit/>
                    </a:bodyPr>
                    <a:lstStyle/>
                    <a:p>
                      <a:pPr lvl="0" rtl="0">
                        <a:spcBef>
                          <a:spcPts val="0"/>
                        </a:spcBef>
                        <a:buNone/>
                      </a:pPr>
                      <a:r>
                        <a:t/>
                      </a:r>
                      <a:endParaRPr sz="1200"/>
                    </a:p>
                  </a:txBody>
                  <a:tcPr marT="91425" marB="91425" marR="91425" marL="91425"/>
                </a:tc>
              </a:tr>
              <a:tr h="412250">
                <a:tc>
                  <a:txBody>
                    <a:bodyPr>
                      <a:noAutofit/>
                    </a:bodyPr>
                    <a:lstStyle/>
                    <a:p>
                      <a:pPr lvl="0" rtl="0">
                        <a:spcBef>
                          <a:spcPts val="0"/>
                        </a:spcBef>
                        <a:buNone/>
                      </a:pPr>
                      <a:r>
                        <a:rPr lang="en" sz="1200" u="sng">
                          <a:solidFill>
                            <a:schemeClr val="hlink"/>
                          </a:solidFill>
                          <a:hlinkClick r:id="rId4"/>
                        </a:rPr>
                        <a:t>Jetprivilege</a:t>
                      </a:r>
                    </a:p>
                  </a:txBody>
                  <a:tcPr marT="91425" marB="91425" marR="91425" marL="91425"/>
                </a:tc>
                <a:tc>
                  <a:txBody>
                    <a:bodyPr>
                      <a:noAutofit/>
                    </a:bodyPr>
                    <a:lstStyle/>
                    <a:p>
                      <a:pPr lvl="0" rtl="0">
                        <a:spcBef>
                          <a:spcPts val="0"/>
                        </a:spcBef>
                        <a:buNone/>
                      </a:pPr>
                      <a:r>
                        <a:t/>
                      </a:r>
                      <a:endParaRPr sz="1200"/>
                    </a:p>
                  </a:txBody>
                  <a:tcPr marT="91425" marB="91425" marR="91425" marL="91425"/>
                </a:tc>
                <a:tc>
                  <a:txBody>
                    <a:bodyPr>
                      <a:noAutofit/>
                    </a:bodyPr>
                    <a:lstStyle/>
                    <a:p>
                      <a:pPr lvl="0" rtl="0">
                        <a:spcBef>
                          <a:spcPts val="0"/>
                        </a:spcBef>
                        <a:buNone/>
                      </a:pPr>
                      <a:r>
                        <a:t/>
                      </a:r>
                      <a:endParaRPr sz="1200"/>
                    </a:p>
                  </a:txBody>
                  <a:tcPr marT="91425" marB="91425" marR="91425" marL="91425"/>
                </a:tc>
              </a:tr>
              <a:tr h="412250">
                <a:tc>
                  <a:txBody>
                    <a:bodyPr>
                      <a:noAutofit/>
                    </a:bodyPr>
                    <a:lstStyle/>
                    <a:p>
                      <a:pPr lvl="0" rtl="0">
                        <a:spcBef>
                          <a:spcPts val="0"/>
                        </a:spcBef>
                        <a:buNone/>
                      </a:pPr>
                      <a:r>
                        <a:rPr lang="en" sz="1200" u="sng">
                          <a:solidFill>
                            <a:schemeClr val="hlink"/>
                          </a:solidFill>
                          <a:hlinkClick r:id="rId5"/>
                        </a:rPr>
                        <a:t>Diners Club</a:t>
                      </a:r>
                    </a:p>
                  </a:txBody>
                  <a:tcPr marT="91425" marB="91425" marR="91425" marL="91425"/>
                </a:tc>
                <a:tc>
                  <a:txBody>
                    <a:bodyPr>
                      <a:noAutofit/>
                    </a:bodyPr>
                    <a:lstStyle/>
                    <a:p>
                      <a:pPr lvl="0" rtl="0">
                        <a:spcBef>
                          <a:spcPts val="0"/>
                        </a:spcBef>
                        <a:buNone/>
                      </a:pPr>
                      <a:r>
                        <a:t/>
                      </a:r>
                      <a:endParaRPr sz="1200"/>
                    </a:p>
                  </a:txBody>
                  <a:tcPr marT="91425" marB="91425" marR="91425" marL="91425"/>
                </a:tc>
                <a:tc>
                  <a:txBody>
                    <a:bodyPr>
                      <a:noAutofit/>
                    </a:bodyPr>
                    <a:lstStyle/>
                    <a:p>
                      <a:pPr lvl="0" rtl="0">
                        <a:spcBef>
                          <a:spcPts val="0"/>
                        </a:spcBef>
                        <a:buNone/>
                      </a:pPr>
                      <a:r>
                        <a:t/>
                      </a:r>
                      <a:endParaRPr sz="1200"/>
                    </a:p>
                  </a:txBody>
                  <a:tcPr marT="91425" marB="91425" marR="91425" marL="91425"/>
                </a:tc>
              </a:tr>
              <a:tr h="429450">
                <a:tc>
                  <a:txBody>
                    <a:bodyPr>
                      <a:noAutofit/>
                    </a:bodyPr>
                    <a:lstStyle/>
                    <a:p>
                      <a:pPr lvl="0" rtl="0">
                        <a:spcBef>
                          <a:spcPts val="0"/>
                        </a:spcBef>
                        <a:buNone/>
                      </a:pPr>
                      <a:r>
                        <a:rPr lang="en" sz="1200" u="sng">
                          <a:solidFill>
                            <a:schemeClr val="hlink"/>
                          </a:solidFill>
                          <a:hlinkClick r:id="rId6"/>
                        </a:rPr>
                        <a:t>Shopper Stop</a:t>
                      </a:r>
                    </a:p>
                  </a:txBody>
                  <a:tcPr marT="91425" marB="91425" marR="91425" marL="91425"/>
                </a:tc>
                <a:tc>
                  <a:txBody>
                    <a:bodyPr>
                      <a:noAutofit/>
                    </a:bodyPr>
                    <a:lstStyle/>
                    <a:p>
                      <a:pPr lvl="0" rtl="0">
                        <a:spcBef>
                          <a:spcPts val="0"/>
                        </a:spcBef>
                        <a:buNone/>
                      </a:pPr>
                      <a:r>
                        <a:t/>
                      </a:r>
                      <a:endParaRPr sz="1200"/>
                    </a:p>
                  </a:txBody>
                  <a:tcPr marT="91425" marB="91425" marR="91425" marL="91425"/>
                </a:tc>
                <a:tc>
                  <a:txBody>
                    <a:bodyPr>
                      <a:noAutofit/>
                    </a:bodyPr>
                    <a:lstStyle/>
                    <a:p>
                      <a:pPr lvl="0" rtl="0">
                        <a:spcBef>
                          <a:spcPts val="0"/>
                        </a:spcBef>
                        <a:buNone/>
                      </a:pPr>
                      <a:r>
                        <a:t/>
                      </a:r>
                      <a:endParaRPr sz="1200"/>
                    </a:p>
                  </a:txBody>
                  <a:tcPr marT="91425" marB="91425" marR="91425" marL="91425"/>
                </a:tc>
              </a:tr>
              <a:tr h="429450">
                <a:tc>
                  <a:txBody>
                    <a:bodyPr>
                      <a:noAutofit/>
                    </a:bodyPr>
                    <a:lstStyle/>
                    <a:p>
                      <a:pPr lvl="0" rtl="0">
                        <a:spcBef>
                          <a:spcPts val="0"/>
                        </a:spcBef>
                        <a:buNone/>
                      </a:pPr>
                      <a:r>
                        <a:rPr lang="en" sz="1200" u="sng">
                          <a:solidFill>
                            <a:schemeClr val="hlink"/>
                          </a:solidFill>
                          <a:hlinkClick r:id="rId7"/>
                        </a:rPr>
                        <a:t>Starbucks</a:t>
                      </a:r>
                    </a:p>
                  </a:txBody>
                  <a:tcPr marT="91425" marB="91425" marR="91425" marL="91425"/>
                </a:tc>
                <a:tc>
                  <a:txBody>
                    <a:bodyPr>
                      <a:noAutofit/>
                    </a:bodyPr>
                    <a:lstStyle/>
                    <a:p>
                      <a:pPr lvl="0" rtl="0">
                        <a:spcBef>
                          <a:spcPts val="0"/>
                        </a:spcBef>
                        <a:buNone/>
                      </a:pPr>
                      <a:r>
                        <a:t/>
                      </a:r>
                      <a:endParaRPr sz="1200"/>
                    </a:p>
                  </a:txBody>
                  <a:tcPr marT="91425" marB="91425" marR="91425" marL="91425"/>
                </a:tc>
                <a:tc>
                  <a:txBody>
                    <a:bodyPr>
                      <a:noAutofit/>
                    </a:bodyPr>
                    <a:lstStyle/>
                    <a:p>
                      <a:pPr lvl="0" rtl="0">
                        <a:spcBef>
                          <a:spcPts val="0"/>
                        </a:spcBef>
                        <a:buNone/>
                      </a:pPr>
                      <a:r>
                        <a:t/>
                      </a:r>
                      <a:endParaRPr sz="1200"/>
                    </a:p>
                  </a:txBody>
                  <a:tcPr marT="91425" marB="91425" marR="91425" marL="91425"/>
                </a:tc>
              </a:tr>
            </a:tbl>
          </a:graphicData>
        </a:graphic>
      </p:graphicFrame>
      <p:pic>
        <p:nvPicPr>
          <p:cNvPr id="1009" name="Shape 1009"/>
          <p:cNvPicPr preferRelativeResize="0"/>
          <p:nvPr/>
        </p:nvPicPr>
        <p:blipFill>
          <a:blip r:embed="rId8">
            <a:alphaModFix/>
          </a:blip>
          <a:stretch>
            <a:fillRect/>
          </a:stretch>
        </p:blipFill>
        <p:spPr>
          <a:xfrm>
            <a:off x="5587100" y="1619200"/>
            <a:ext cx="302650" cy="302650"/>
          </a:xfrm>
          <a:prstGeom prst="rect">
            <a:avLst/>
          </a:prstGeom>
          <a:noFill/>
          <a:ln>
            <a:noFill/>
          </a:ln>
        </p:spPr>
      </p:pic>
      <p:pic>
        <p:nvPicPr>
          <p:cNvPr id="1010" name="Shape 1010"/>
          <p:cNvPicPr preferRelativeResize="0"/>
          <p:nvPr/>
        </p:nvPicPr>
        <p:blipFill>
          <a:blip r:embed="rId9">
            <a:alphaModFix/>
          </a:blip>
          <a:stretch>
            <a:fillRect/>
          </a:stretch>
        </p:blipFill>
        <p:spPr>
          <a:xfrm>
            <a:off x="3630725" y="1646175"/>
            <a:ext cx="248700" cy="248700"/>
          </a:xfrm>
          <a:prstGeom prst="rect">
            <a:avLst/>
          </a:prstGeom>
          <a:noFill/>
          <a:ln>
            <a:noFill/>
          </a:ln>
        </p:spPr>
      </p:pic>
      <p:pic>
        <p:nvPicPr>
          <p:cNvPr id="1011" name="Shape 1011"/>
          <p:cNvPicPr preferRelativeResize="0"/>
          <p:nvPr/>
        </p:nvPicPr>
        <p:blipFill>
          <a:blip r:embed="rId8">
            <a:alphaModFix/>
          </a:blip>
          <a:stretch>
            <a:fillRect/>
          </a:stretch>
        </p:blipFill>
        <p:spPr>
          <a:xfrm>
            <a:off x="3603750" y="2036463"/>
            <a:ext cx="302650" cy="302650"/>
          </a:xfrm>
          <a:prstGeom prst="rect">
            <a:avLst/>
          </a:prstGeom>
          <a:noFill/>
          <a:ln>
            <a:noFill/>
          </a:ln>
        </p:spPr>
      </p:pic>
      <p:pic>
        <p:nvPicPr>
          <p:cNvPr id="1012" name="Shape 1012"/>
          <p:cNvPicPr preferRelativeResize="0"/>
          <p:nvPr/>
        </p:nvPicPr>
        <p:blipFill>
          <a:blip r:embed="rId9">
            <a:alphaModFix/>
          </a:blip>
          <a:stretch>
            <a:fillRect/>
          </a:stretch>
        </p:blipFill>
        <p:spPr>
          <a:xfrm>
            <a:off x="5614075" y="2063450"/>
            <a:ext cx="248700" cy="248700"/>
          </a:xfrm>
          <a:prstGeom prst="rect">
            <a:avLst/>
          </a:prstGeom>
          <a:noFill/>
          <a:ln>
            <a:noFill/>
          </a:ln>
        </p:spPr>
      </p:pic>
      <p:pic>
        <p:nvPicPr>
          <p:cNvPr id="1013" name="Shape 1013"/>
          <p:cNvPicPr preferRelativeResize="0"/>
          <p:nvPr/>
        </p:nvPicPr>
        <p:blipFill>
          <a:blip r:embed="rId8">
            <a:alphaModFix/>
          </a:blip>
          <a:stretch>
            <a:fillRect/>
          </a:stretch>
        </p:blipFill>
        <p:spPr>
          <a:xfrm>
            <a:off x="5587100" y="2420413"/>
            <a:ext cx="302650" cy="302650"/>
          </a:xfrm>
          <a:prstGeom prst="rect">
            <a:avLst/>
          </a:prstGeom>
          <a:noFill/>
          <a:ln>
            <a:noFill/>
          </a:ln>
        </p:spPr>
      </p:pic>
      <p:pic>
        <p:nvPicPr>
          <p:cNvPr id="1014" name="Shape 1014"/>
          <p:cNvPicPr preferRelativeResize="0"/>
          <p:nvPr/>
        </p:nvPicPr>
        <p:blipFill>
          <a:blip r:embed="rId8">
            <a:alphaModFix/>
          </a:blip>
          <a:stretch>
            <a:fillRect/>
          </a:stretch>
        </p:blipFill>
        <p:spPr>
          <a:xfrm>
            <a:off x="3603750" y="2420413"/>
            <a:ext cx="302650" cy="302650"/>
          </a:xfrm>
          <a:prstGeom prst="rect">
            <a:avLst/>
          </a:prstGeom>
          <a:noFill/>
          <a:ln>
            <a:noFill/>
          </a:ln>
        </p:spPr>
      </p:pic>
      <p:pic>
        <p:nvPicPr>
          <p:cNvPr id="1015" name="Shape 1015"/>
          <p:cNvPicPr preferRelativeResize="0"/>
          <p:nvPr/>
        </p:nvPicPr>
        <p:blipFill>
          <a:blip r:embed="rId8">
            <a:alphaModFix/>
          </a:blip>
          <a:stretch>
            <a:fillRect/>
          </a:stretch>
        </p:blipFill>
        <p:spPr>
          <a:xfrm>
            <a:off x="3603750" y="2874663"/>
            <a:ext cx="302650" cy="302650"/>
          </a:xfrm>
          <a:prstGeom prst="rect">
            <a:avLst/>
          </a:prstGeom>
          <a:noFill/>
          <a:ln>
            <a:noFill/>
          </a:ln>
        </p:spPr>
      </p:pic>
      <p:pic>
        <p:nvPicPr>
          <p:cNvPr id="1016" name="Shape 1016"/>
          <p:cNvPicPr preferRelativeResize="0"/>
          <p:nvPr/>
        </p:nvPicPr>
        <p:blipFill>
          <a:blip r:embed="rId9">
            <a:alphaModFix/>
          </a:blip>
          <a:stretch>
            <a:fillRect/>
          </a:stretch>
        </p:blipFill>
        <p:spPr>
          <a:xfrm>
            <a:off x="5614075" y="2901650"/>
            <a:ext cx="248700" cy="248700"/>
          </a:xfrm>
          <a:prstGeom prst="rect">
            <a:avLst/>
          </a:prstGeom>
          <a:noFill/>
          <a:ln>
            <a:noFill/>
          </a:ln>
        </p:spPr>
      </p:pic>
      <p:pic>
        <p:nvPicPr>
          <p:cNvPr id="1017" name="Shape 1017"/>
          <p:cNvPicPr preferRelativeResize="0"/>
          <p:nvPr/>
        </p:nvPicPr>
        <p:blipFill>
          <a:blip r:embed="rId8">
            <a:alphaModFix/>
          </a:blip>
          <a:stretch>
            <a:fillRect/>
          </a:stretch>
        </p:blipFill>
        <p:spPr>
          <a:xfrm>
            <a:off x="5587100" y="3295600"/>
            <a:ext cx="302650" cy="302650"/>
          </a:xfrm>
          <a:prstGeom prst="rect">
            <a:avLst/>
          </a:prstGeom>
          <a:noFill/>
          <a:ln>
            <a:noFill/>
          </a:ln>
        </p:spPr>
      </p:pic>
      <p:pic>
        <p:nvPicPr>
          <p:cNvPr id="1018" name="Shape 1018"/>
          <p:cNvPicPr preferRelativeResize="0"/>
          <p:nvPr/>
        </p:nvPicPr>
        <p:blipFill>
          <a:blip r:embed="rId9">
            <a:alphaModFix/>
          </a:blip>
          <a:stretch>
            <a:fillRect/>
          </a:stretch>
        </p:blipFill>
        <p:spPr>
          <a:xfrm>
            <a:off x="3630725" y="3322575"/>
            <a:ext cx="248700" cy="248700"/>
          </a:xfrm>
          <a:prstGeom prst="rect">
            <a:avLst/>
          </a:prstGeom>
          <a:noFill/>
          <a:ln>
            <a:noFill/>
          </a:ln>
        </p:spPr>
      </p:pic>
      <p:sp>
        <p:nvSpPr>
          <p:cNvPr id="1019" name="Shape 1019"/>
          <p:cNvSpPr txBox="1"/>
          <p:nvPr/>
        </p:nvSpPr>
        <p:spPr>
          <a:xfrm>
            <a:off x="285550" y="3972200"/>
            <a:ext cx="8351700" cy="825000"/>
          </a:xfrm>
          <a:prstGeom prst="rect">
            <a:avLst/>
          </a:prstGeom>
          <a:noFill/>
          <a:ln>
            <a:noFill/>
          </a:ln>
        </p:spPr>
        <p:txBody>
          <a:bodyPr anchorCtr="0" anchor="t" bIns="91425" lIns="91425" rIns="91425" wrap="square" tIns="91425">
            <a:noAutofit/>
          </a:bodyPr>
          <a:lstStyle/>
          <a:p>
            <a:pPr indent="-317500" lvl="0" marL="457200" rtl="0">
              <a:spcBef>
                <a:spcPts val="0"/>
              </a:spcBef>
              <a:spcAft>
                <a:spcPts val="0"/>
              </a:spcAft>
              <a:buSzPts val="1400"/>
              <a:buChar char="●"/>
            </a:pPr>
            <a:r>
              <a:rPr lang="en"/>
              <a:t>We would offer differential burn of the points depending on the tier, to justify the economics</a:t>
            </a:r>
          </a:p>
          <a:p>
            <a:pPr indent="-317500" lvl="0" marL="457200" rtl="0">
              <a:spcBef>
                <a:spcPts val="0"/>
              </a:spcBef>
              <a:buSzPts val="1400"/>
              <a:buChar char="●"/>
            </a:pPr>
            <a:r>
              <a:rPr lang="en"/>
              <a:t>Platinum tier to get maximum value for earned points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Shape 316"/>
          <p:cNvSpPr txBox="1"/>
          <p:nvPr>
            <p:ph type="title"/>
          </p:nvPr>
        </p:nvSpPr>
        <p:spPr>
          <a:xfrm>
            <a:off x="6900" y="-12175"/>
            <a:ext cx="8914500" cy="448200"/>
          </a:xfrm>
          <a:prstGeom prst="rect">
            <a:avLst/>
          </a:prstGeom>
        </p:spPr>
        <p:txBody>
          <a:bodyPr anchorCtr="0" anchor="ctr" bIns="91425" lIns="91425" rIns="91425" wrap="square" tIns="91425">
            <a:noAutofit/>
          </a:bodyPr>
          <a:lstStyle/>
          <a:p>
            <a:pPr lvl="0" rtl="0">
              <a:spcBef>
                <a:spcPts val="0"/>
              </a:spcBef>
              <a:buNone/>
            </a:pPr>
            <a:r>
              <a:rPr lang="en" sz="2400"/>
              <a:t>Offer discounts do not drive preference &amp; loyalty on the platform</a:t>
            </a:r>
          </a:p>
        </p:txBody>
      </p:sp>
      <p:sp>
        <p:nvSpPr>
          <p:cNvPr id="317" name="Shape 317"/>
          <p:cNvSpPr txBox="1"/>
          <p:nvPr/>
        </p:nvSpPr>
        <p:spPr>
          <a:xfrm>
            <a:off x="224250" y="4587550"/>
            <a:ext cx="8695500" cy="407700"/>
          </a:xfrm>
          <a:prstGeom prst="rect">
            <a:avLst/>
          </a:prstGeom>
          <a:noFill/>
          <a:ln>
            <a:noFill/>
          </a:ln>
        </p:spPr>
        <p:txBody>
          <a:bodyPr anchorCtr="0" anchor="t" bIns="91425" lIns="91425" rIns="91425" wrap="square" tIns="91425">
            <a:noAutofit/>
          </a:bodyPr>
          <a:lstStyle/>
          <a:p>
            <a:pPr lvl="0" rtl="0" algn="ctr">
              <a:spcBef>
                <a:spcPts val="0"/>
              </a:spcBef>
              <a:buNone/>
            </a:pPr>
            <a:r>
              <a:rPr lang="en"/>
              <a:t>OM &amp; Ola Credit are best drivers of loyalty, followed by Subscription program - Select</a:t>
            </a:r>
          </a:p>
        </p:txBody>
      </p:sp>
      <p:graphicFrame>
        <p:nvGraphicFramePr>
          <p:cNvPr id="318" name="Shape 318"/>
          <p:cNvGraphicFramePr/>
          <p:nvPr/>
        </p:nvGraphicFramePr>
        <p:xfrm>
          <a:off x="231027" y="679248"/>
          <a:ext cx="3000000" cy="3000000"/>
        </p:xfrm>
        <a:graphic>
          <a:graphicData uri="http://schemas.openxmlformats.org/drawingml/2006/table">
            <a:tbl>
              <a:tblPr>
                <a:noFill/>
                <a:tableStyleId>{CF214DF8-9EB9-4027-8DC9-FBF5C9B6CFFA}</a:tableStyleId>
              </a:tblPr>
              <a:tblGrid>
                <a:gridCol w="1405050"/>
                <a:gridCol w="1040775"/>
                <a:gridCol w="1040775"/>
                <a:gridCol w="1040775"/>
                <a:gridCol w="1040775"/>
                <a:gridCol w="1040775"/>
                <a:gridCol w="1040775"/>
                <a:gridCol w="1040775"/>
              </a:tblGrid>
              <a:tr h="342900">
                <a:tc>
                  <a:txBody>
                    <a:bodyPr>
                      <a:noAutofit/>
                    </a:bodyPr>
                    <a:lstStyle/>
                    <a:p>
                      <a:pPr lvl="0" rtl="0">
                        <a:spcBef>
                          <a:spcPts val="0"/>
                        </a:spcBef>
                        <a:buNone/>
                      </a:pPr>
                      <a:r>
                        <a:t/>
                      </a:r>
                      <a:endParaRP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Overall Cabs</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Cabs Cash Customers</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Cabs Cashless Customers</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OM</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Card</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Credit</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Select</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1000"/>
                        <a:t>Pre LTV - 3 months</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198</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79</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339</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184</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176</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668</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337</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1000"/>
                        <a:t>Post LTV - 3 months</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271</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134</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431</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268</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227</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757</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602</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1000"/>
                        <a:t>Growth in LTV</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73</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55</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92</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84</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51</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89</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265</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1000"/>
                        <a:t>CAC</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132</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102</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164</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76</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31</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69</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321</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1000"/>
                        <a:t>Profit Per Customer</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-59</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-47</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-72</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20</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20</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-56</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r>
              <a:tr h="342900">
                <a:tc>
                  <a:txBody>
                    <a:bodyPr>
                      <a:noAutofit/>
                    </a:bodyPr>
                    <a:lstStyle/>
                    <a:p>
                      <a:pPr lvl="0" rtl="0" algn="ctr">
                        <a:lnSpc>
                          <a:spcPct val="115000"/>
                        </a:lnSpc>
                        <a:spcBef>
                          <a:spcPts val="0"/>
                        </a:spcBef>
                        <a:buNone/>
                      </a:pPr>
                      <a:r>
                        <a:rPr b="1" lang="en" sz="1000"/>
                        <a:t>Return on 1 Cr of Offers</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5,530,303</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5,392,157</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5,609,756</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11,052,632</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16,451,613</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12,898,551</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8,255,956</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b="1" lang="en" sz="1000"/>
                        <a:t>ROI</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solidFill>
                      <a:srgbClr val="FFF2CC"/>
                    </a:solidFill>
                  </a:tcPr>
                </a:tc>
                <a:tc>
                  <a:txBody>
                    <a:bodyPr>
                      <a:noAutofit/>
                    </a:bodyPr>
                    <a:lstStyle/>
                    <a:p>
                      <a:pPr lvl="0" rtl="0" algn="ctr">
                        <a:lnSpc>
                          <a:spcPct val="115000"/>
                        </a:lnSpc>
                        <a:spcBef>
                          <a:spcPts val="0"/>
                        </a:spcBef>
                        <a:buNone/>
                      </a:pPr>
                      <a:r>
                        <a:rPr b="1" lang="en" sz="1000"/>
                        <a:t>0.55*</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solidFill>
                      <a:srgbClr val="FFF2CC"/>
                    </a:solidFill>
                  </a:tcPr>
                </a:tc>
                <a:tc>
                  <a:txBody>
                    <a:bodyPr>
                      <a:noAutofit/>
                    </a:bodyPr>
                    <a:lstStyle/>
                    <a:p>
                      <a:pPr lvl="0" rtl="0" algn="ctr">
                        <a:lnSpc>
                          <a:spcPct val="115000"/>
                        </a:lnSpc>
                        <a:spcBef>
                          <a:spcPts val="0"/>
                        </a:spcBef>
                        <a:buNone/>
                      </a:pPr>
                      <a:r>
                        <a:rPr b="1" lang="en" sz="1000"/>
                        <a:t>0.54</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solidFill>
                      <a:srgbClr val="FFF2CC"/>
                    </a:solidFill>
                  </a:tcPr>
                </a:tc>
                <a:tc>
                  <a:txBody>
                    <a:bodyPr>
                      <a:noAutofit/>
                    </a:bodyPr>
                    <a:lstStyle/>
                    <a:p>
                      <a:pPr lvl="0" rtl="0" algn="ctr">
                        <a:lnSpc>
                          <a:spcPct val="115000"/>
                        </a:lnSpc>
                        <a:spcBef>
                          <a:spcPts val="0"/>
                        </a:spcBef>
                        <a:buNone/>
                      </a:pPr>
                      <a:r>
                        <a:rPr b="1" lang="en" sz="1000"/>
                        <a:t>0.56</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solidFill>
                      <a:srgbClr val="FFF2CC"/>
                    </a:solidFill>
                  </a:tcPr>
                </a:tc>
                <a:tc>
                  <a:txBody>
                    <a:bodyPr>
                      <a:noAutofit/>
                    </a:bodyPr>
                    <a:lstStyle/>
                    <a:p>
                      <a:pPr lvl="0" rtl="0" algn="ctr">
                        <a:lnSpc>
                          <a:spcPct val="115000"/>
                        </a:lnSpc>
                        <a:spcBef>
                          <a:spcPts val="0"/>
                        </a:spcBef>
                        <a:buNone/>
                      </a:pPr>
                      <a:r>
                        <a:rPr b="1" lang="en" sz="1000"/>
                        <a:t>1.11</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solidFill>
                      <a:srgbClr val="FFF2CC"/>
                    </a:solidFill>
                  </a:tcPr>
                </a:tc>
                <a:tc>
                  <a:txBody>
                    <a:bodyPr>
                      <a:noAutofit/>
                    </a:bodyPr>
                    <a:lstStyle/>
                    <a:p>
                      <a:pPr lvl="0" rtl="0" algn="ctr">
                        <a:lnSpc>
                          <a:spcPct val="115000"/>
                        </a:lnSpc>
                        <a:spcBef>
                          <a:spcPts val="0"/>
                        </a:spcBef>
                        <a:buNone/>
                      </a:pPr>
                      <a:r>
                        <a:rPr b="1" lang="en" sz="1000"/>
                        <a:t>1.65</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solidFill>
                      <a:srgbClr val="FFF2CC"/>
                    </a:solidFill>
                  </a:tcPr>
                </a:tc>
                <a:tc>
                  <a:txBody>
                    <a:bodyPr>
                      <a:noAutofit/>
                    </a:bodyPr>
                    <a:lstStyle/>
                    <a:p>
                      <a:pPr lvl="0" rtl="0" algn="ctr">
                        <a:lnSpc>
                          <a:spcPct val="115000"/>
                        </a:lnSpc>
                        <a:spcBef>
                          <a:spcPts val="0"/>
                        </a:spcBef>
                        <a:buNone/>
                      </a:pPr>
                      <a:r>
                        <a:rPr b="1" lang="en" sz="1000"/>
                        <a:t>1.29</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solidFill>
                      <a:srgbClr val="FFF2CC"/>
                    </a:solidFill>
                  </a:tcPr>
                </a:tc>
                <a:tc>
                  <a:txBody>
                    <a:bodyPr>
                      <a:noAutofit/>
                    </a:bodyPr>
                    <a:lstStyle/>
                    <a:p>
                      <a:pPr lvl="0" rtl="0" algn="ctr">
                        <a:lnSpc>
                          <a:spcPct val="115000"/>
                        </a:lnSpc>
                        <a:spcBef>
                          <a:spcPts val="0"/>
                        </a:spcBef>
                        <a:buNone/>
                      </a:pPr>
                      <a:r>
                        <a:rPr b="1" lang="en" sz="1000"/>
                        <a:t>0.83</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solidFill>
                      <a:srgbClr val="FFF2CC"/>
                    </a:solidFill>
                  </a:tcPr>
                </a:tc>
              </a:tr>
              <a:tr h="200025">
                <a:tc>
                  <a:txBody>
                    <a:bodyPr>
                      <a:noAutofit/>
                    </a:bodyPr>
                    <a:lstStyle/>
                    <a:p>
                      <a:pPr lvl="0" rtl="0" algn="ctr">
                        <a:lnSpc>
                          <a:spcPct val="115000"/>
                        </a:lnSpc>
                        <a:spcBef>
                          <a:spcPts val="0"/>
                        </a:spcBef>
                        <a:buNone/>
                      </a:pPr>
                      <a:r>
                        <a:rPr b="1" lang="en" sz="1000"/>
                        <a:t>Net ENTR Impact</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-0.70%</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-0.32%</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-0.38%</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0.01%</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0.02%</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0.01%</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b="1" lang="en" sz="1000"/>
                        <a:t>-0.03%</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r>
              <a:tr h="342900">
                <a:tc>
                  <a:txBody>
                    <a:bodyPr>
                      <a:noAutofit/>
                    </a:bodyPr>
                    <a:lstStyle/>
                    <a:p>
                      <a:pPr lvl="0" rtl="0" algn="ctr">
                        <a:lnSpc>
                          <a:spcPct val="115000"/>
                        </a:lnSpc>
                        <a:spcBef>
                          <a:spcPts val="0"/>
                        </a:spcBef>
                        <a:buNone/>
                      </a:pPr>
                      <a:r>
                        <a:rPr lang="en" sz="1000"/>
                        <a:t>Offer Spends 3 months(Cohort)</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102,124,748</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45,825,509</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56,299,239</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7,031,729</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1,535,788</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3,039,234</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r>
              <a:tr h="342900">
                <a:tc>
                  <a:txBody>
                    <a:bodyPr>
                      <a:noAutofit/>
                    </a:bodyPr>
                    <a:lstStyle/>
                    <a:p>
                      <a:pPr lvl="0" rtl="0" algn="ctr">
                        <a:lnSpc>
                          <a:spcPct val="115000"/>
                        </a:lnSpc>
                        <a:spcBef>
                          <a:spcPts val="0"/>
                        </a:spcBef>
                        <a:buNone/>
                      </a:pPr>
                      <a:r>
                        <a:rPr lang="en" sz="1000"/>
                        <a:t>Offer Spends Recovered</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56,168,611</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24,745,775</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31,527,574</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7,771,911</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2,526,619</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3,920,612</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r>
              <a:tr h="342900">
                <a:tc>
                  <a:txBody>
                    <a:bodyPr>
                      <a:noAutofit/>
                    </a:bodyPr>
                    <a:lstStyle/>
                    <a:p>
                      <a:pPr lvl="0" rtl="0" algn="ctr">
                        <a:lnSpc>
                          <a:spcPct val="115000"/>
                        </a:lnSpc>
                        <a:spcBef>
                          <a:spcPts val="0"/>
                        </a:spcBef>
                        <a:buNone/>
                      </a:pPr>
                      <a:r>
                        <a:rPr lang="en" sz="1000"/>
                        <a:t>Offer Spends Not Recovered</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45,956,137</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21,079,734</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24,771,665</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1000"/>
                        <a:t>Subscription Burn</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27,516,119</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r>
              <a:tr h="200025">
                <a:tc>
                  <a:txBody>
                    <a:bodyPr>
                      <a:noAutofit/>
                    </a:bodyPr>
                    <a:lstStyle/>
                    <a:p>
                      <a:pPr lvl="0" rtl="0" algn="ctr">
                        <a:lnSpc>
                          <a:spcPct val="115000"/>
                        </a:lnSpc>
                        <a:spcBef>
                          <a:spcPts val="0"/>
                        </a:spcBef>
                        <a:buNone/>
                      </a:pPr>
                      <a:r>
                        <a:rPr lang="en" sz="1000"/>
                        <a:t>Subscription fees</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16,823,981</a:t>
                      </a:r>
                    </a:p>
                  </a:txBody>
                  <a:tcPr marT="19050" marB="19050" marR="28575" marL="28575" anchor="b">
                    <a:lnL cap="flat" cmpd="sng" w="9500">
                      <a:solidFill>
                        <a:srgbClr val="000000"/>
                      </a:solidFill>
                      <a:prstDash val="solid"/>
                      <a:round/>
                      <a:headEnd len="med" w="med" type="none"/>
                      <a:tailEnd len="med" w="med" type="none"/>
                    </a:lnL>
                    <a:lnR cap="flat" cmpd="sng" w="9500">
                      <a:solidFill>
                        <a:srgbClr val="000000"/>
                      </a:solidFill>
                      <a:prstDash val="solid"/>
                      <a:round/>
                      <a:headEnd len="med" w="med" type="none"/>
                      <a:tailEnd len="med" w="med" type="none"/>
                    </a:lnR>
                    <a:lnT cap="flat" cmpd="sng" w="9500">
                      <a:solidFill>
                        <a:srgbClr val="000000"/>
                      </a:solidFill>
                      <a:prstDash val="solid"/>
                      <a:round/>
                      <a:headEnd len="med" w="med" type="none"/>
                      <a:tailEnd len="med" w="med" type="none"/>
                    </a:lnT>
                    <a:lnB cap="flat" cmpd="sng" w="9500">
                      <a:solidFill>
                        <a:srgbClr val="000000"/>
                      </a:solidFill>
                      <a:prstDash val="solid"/>
                      <a:round/>
                      <a:headEnd len="med" w="med" type="none"/>
                      <a:tailEnd len="med" w="med" type="none"/>
                    </a:lnB>
                  </a:tcPr>
                </a:tc>
              </a:tr>
            </a:tbl>
          </a:graphicData>
        </a:graphic>
      </p:graphicFrame>
      <p:sp>
        <p:nvSpPr>
          <p:cNvPr id="319" name="Shape 319"/>
          <p:cNvSpPr txBox="1"/>
          <p:nvPr/>
        </p:nvSpPr>
        <p:spPr>
          <a:xfrm>
            <a:off x="3613200" y="4913950"/>
            <a:ext cx="5594100" cy="187200"/>
          </a:xfrm>
          <a:prstGeom prst="rect">
            <a:avLst/>
          </a:prstGeom>
          <a:noFill/>
          <a:ln>
            <a:noFill/>
          </a:ln>
        </p:spPr>
        <p:txBody>
          <a:bodyPr anchorCtr="0" anchor="t" bIns="91425" lIns="91425" rIns="91425" wrap="square" tIns="91425">
            <a:noAutofit/>
          </a:bodyPr>
          <a:lstStyle/>
          <a:p>
            <a:pPr lvl="0" rtl="0">
              <a:spcBef>
                <a:spcPts val="0"/>
              </a:spcBef>
              <a:buNone/>
            </a:pPr>
            <a:r>
              <a:rPr lang="en" sz="1000"/>
              <a:t>*ROI is for all offers, some offers will have positive ROI and not all will have negative ROI  </a:t>
            </a: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3" name="Shape 1023"/>
        <p:cNvGrpSpPr/>
        <p:nvPr/>
      </p:nvGrpSpPr>
      <p:grpSpPr>
        <a:xfrm>
          <a:off x="0" y="0"/>
          <a:ext cx="0" cy="0"/>
          <a:chOff x="0" y="0"/>
          <a:chExt cx="0" cy="0"/>
        </a:xfrm>
      </p:grpSpPr>
      <p:sp>
        <p:nvSpPr>
          <p:cNvPr id="1024" name="Shape 1024"/>
          <p:cNvSpPr txBox="1"/>
          <p:nvPr>
            <p:ph idx="1" type="body"/>
          </p:nvPr>
        </p:nvSpPr>
        <p:spPr>
          <a:xfrm>
            <a:off x="187025" y="646575"/>
            <a:ext cx="8814000" cy="2225700"/>
          </a:xfrm>
          <a:prstGeom prst="rect">
            <a:avLst/>
          </a:prstGeom>
        </p:spPr>
        <p:txBody>
          <a:bodyPr anchorCtr="0" anchor="t" bIns="91425" lIns="91425" rIns="91425" wrap="square" tIns="91425">
            <a:noAutofit/>
          </a:bodyPr>
          <a:lstStyle/>
          <a:p>
            <a:pPr indent="-304800" lvl="0" marL="457200" rtl="0">
              <a:lnSpc>
                <a:spcPct val="200000"/>
              </a:lnSpc>
              <a:spcBef>
                <a:spcPts val="0"/>
              </a:spcBef>
              <a:spcAft>
                <a:spcPts val="0"/>
              </a:spcAft>
              <a:buClr>
                <a:srgbClr val="000000"/>
              </a:buClr>
              <a:buSzPts val="1200"/>
              <a:buChar char="●"/>
            </a:pPr>
            <a:r>
              <a:rPr lang="en" sz="1200">
                <a:solidFill>
                  <a:srgbClr val="000000"/>
                </a:solidFill>
              </a:rPr>
              <a:t>User needs to earn at least 500 points in order to redeem them</a:t>
            </a:r>
          </a:p>
          <a:p>
            <a:pPr indent="-304800" lvl="1" marL="914400" rtl="0">
              <a:lnSpc>
                <a:spcPct val="200000"/>
              </a:lnSpc>
              <a:spcBef>
                <a:spcPts val="0"/>
              </a:spcBef>
              <a:spcAft>
                <a:spcPts val="0"/>
              </a:spcAft>
              <a:buClr>
                <a:srgbClr val="000000"/>
              </a:buClr>
              <a:buSzPts val="1200"/>
              <a:buChar char="○"/>
            </a:pPr>
            <a:r>
              <a:rPr lang="en" sz="1200">
                <a:solidFill>
                  <a:srgbClr val="000000"/>
                </a:solidFill>
              </a:rPr>
              <a:t>Once a user accumulated 5,000 points, they unlock Rs.100 ride voucher</a:t>
            </a:r>
          </a:p>
          <a:p>
            <a:pPr indent="-304800" lvl="1" marL="914400" rtl="0">
              <a:lnSpc>
                <a:spcPct val="200000"/>
              </a:lnSpc>
              <a:spcBef>
                <a:spcPts val="0"/>
              </a:spcBef>
              <a:spcAft>
                <a:spcPts val="0"/>
              </a:spcAft>
              <a:buClr>
                <a:srgbClr val="000000"/>
              </a:buClr>
              <a:buSzPts val="1200"/>
              <a:buChar char="○"/>
            </a:pPr>
            <a:r>
              <a:rPr lang="en" sz="1200">
                <a:solidFill>
                  <a:schemeClr val="dk1"/>
                </a:solidFill>
              </a:rPr>
              <a:t>Once a user accumulated 10,000 points, they unlock Rs.100*2 ride vouchers</a:t>
            </a:r>
          </a:p>
          <a:p>
            <a:pPr indent="-304800" lvl="0" marL="457200" rtl="0">
              <a:lnSpc>
                <a:spcPct val="200000"/>
              </a:lnSpc>
              <a:spcBef>
                <a:spcPts val="0"/>
              </a:spcBef>
              <a:spcAft>
                <a:spcPts val="0"/>
              </a:spcAft>
              <a:buClr>
                <a:srgbClr val="000000"/>
              </a:buClr>
              <a:buSzPts val="1200"/>
              <a:buChar char="●"/>
            </a:pPr>
            <a:r>
              <a:rPr lang="en" sz="1200">
                <a:solidFill>
                  <a:srgbClr val="000000"/>
                </a:solidFill>
              </a:rPr>
              <a:t>Points can be redeemed on Ola Rides</a:t>
            </a:r>
          </a:p>
          <a:p>
            <a:pPr indent="-304800" lvl="0" marL="457200" rtl="0">
              <a:lnSpc>
                <a:spcPct val="200000"/>
              </a:lnSpc>
              <a:spcBef>
                <a:spcPts val="0"/>
              </a:spcBef>
              <a:spcAft>
                <a:spcPts val="0"/>
              </a:spcAft>
              <a:buClr>
                <a:srgbClr val="000000"/>
              </a:buClr>
              <a:buSzPts val="1200"/>
              <a:buChar char="●"/>
            </a:pPr>
            <a:r>
              <a:rPr lang="en" sz="1200">
                <a:solidFill>
                  <a:srgbClr val="000000"/>
                </a:solidFill>
              </a:rPr>
              <a:t>Points can be redeemed on Partner Merchants</a:t>
            </a:r>
          </a:p>
        </p:txBody>
      </p:sp>
      <p:sp>
        <p:nvSpPr>
          <p:cNvPr id="1025" name="Shape 1025"/>
          <p:cNvSpPr txBox="1"/>
          <p:nvPr>
            <p:ph type="title"/>
          </p:nvPr>
        </p:nvSpPr>
        <p:spPr>
          <a:xfrm>
            <a:off x="113100" y="76200"/>
            <a:ext cx="8917800" cy="459000"/>
          </a:xfrm>
          <a:prstGeom prst="rect">
            <a:avLst/>
          </a:prstGeom>
        </p:spPr>
        <p:txBody>
          <a:bodyPr anchorCtr="0" anchor="ctr" bIns="91425" lIns="91425" rIns="91425" wrap="square" tIns="91425">
            <a:noAutofit/>
          </a:bodyPr>
          <a:lstStyle/>
          <a:p>
            <a:pPr lvl="0" rtl="0">
              <a:spcBef>
                <a:spcPts val="0"/>
              </a:spcBef>
              <a:buClr>
                <a:schemeClr val="dk1"/>
              </a:buClr>
              <a:buSzPts val="1100"/>
              <a:buFont typeface="Arial"/>
              <a:buNone/>
            </a:pPr>
            <a:r>
              <a:rPr lang="en" sz="2400"/>
              <a:t>Redemption of Points</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9" name="Shape 1029"/>
        <p:cNvGrpSpPr/>
        <p:nvPr/>
      </p:nvGrpSpPr>
      <p:grpSpPr>
        <a:xfrm>
          <a:off x="0" y="0"/>
          <a:ext cx="0" cy="0"/>
          <a:chOff x="0" y="0"/>
          <a:chExt cx="0" cy="0"/>
        </a:xfrm>
      </p:grpSpPr>
      <p:sp>
        <p:nvSpPr>
          <p:cNvPr id="1030" name="Shape 1030"/>
          <p:cNvSpPr txBox="1"/>
          <p:nvPr>
            <p:ph type="title"/>
          </p:nvPr>
        </p:nvSpPr>
        <p:spPr>
          <a:xfrm>
            <a:off x="113100" y="0"/>
            <a:ext cx="8917800" cy="572700"/>
          </a:xfrm>
          <a:prstGeom prst="rect">
            <a:avLst/>
          </a:prstGeom>
        </p:spPr>
        <p:txBody>
          <a:bodyPr anchorCtr="0" anchor="t" bIns="91425" lIns="91425" rIns="91425" wrap="square" tIns="91425">
            <a:noAutofit/>
          </a:bodyPr>
          <a:lstStyle/>
          <a:p>
            <a:pPr lvl="0" rtl="0">
              <a:spcBef>
                <a:spcPts val="0"/>
              </a:spcBef>
              <a:buNone/>
            </a:pPr>
            <a:r>
              <a:rPr lang="en" sz="2400"/>
              <a:t>Coalition Program - Co-branded Cards to drive demand through spends on cards</a:t>
            </a:r>
          </a:p>
        </p:txBody>
      </p:sp>
      <p:sp>
        <p:nvSpPr>
          <p:cNvPr id="1031" name="Shape 1031"/>
          <p:cNvSpPr txBox="1"/>
          <p:nvPr>
            <p:ph idx="1" type="body"/>
          </p:nvPr>
        </p:nvSpPr>
        <p:spPr>
          <a:xfrm>
            <a:off x="187025" y="1152475"/>
            <a:ext cx="8814000" cy="3747900"/>
          </a:xfrm>
          <a:prstGeom prst="rect">
            <a:avLst/>
          </a:prstGeom>
        </p:spPr>
        <p:txBody>
          <a:bodyPr anchorCtr="0" anchor="t" bIns="91425" lIns="91425" rIns="91425" wrap="square" tIns="91425">
            <a:noAutofit/>
          </a:bodyPr>
          <a:lstStyle/>
          <a:p>
            <a:pPr indent="-304800" lvl="0" marL="457200" rtl="0">
              <a:spcBef>
                <a:spcPts val="0"/>
              </a:spcBef>
              <a:spcAft>
                <a:spcPts val="0"/>
              </a:spcAft>
              <a:buClr>
                <a:schemeClr val="dk1"/>
              </a:buClr>
              <a:buSzPts val="1200"/>
              <a:buChar char="●"/>
            </a:pPr>
            <a:r>
              <a:rPr lang="en" sz="1200">
                <a:solidFill>
                  <a:schemeClr val="dk1"/>
                </a:solidFill>
              </a:rPr>
              <a:t>Ola Co-branded Debit/Credit Cards having Ola Miles as benefit on every spends done through the card</a:t>
            </a:r>
          </a:p>
          <a:p>
            <a:pPr indent="-304800" lvl="0" marL="457200" rtl="0">
              <a:spcBef>
                <a:spcPts val="0"/>
              </a:spcBef>
              <a:spcAft>
                <a:spcPts val="0"/>
              </a:spcAft>
              <a:buClr>
                <a:schemeClr val="dk1"/>
              </a:buClr>
              <a:buSzPts val="1200"/>
              <a:buChar char="●"/>
            </a:pPr>
            <a:r>
              <a:rPr lang="en" sz="1200">
                <a:solidFill>
                  <a:schemeClr val="dk1"/>
                </a:solidFill>
              </a:rPr>
              <a:t>Given the High Frequency of Ola, the card will have a strong appeal for customers</a:t>
            </a:r>
          </a:p>
          <a:p>
            <a:pPr indent="-304800" lvl="0" marL="457200" rtl="0">
              <a:spcBef>
                <a:spcPts val="0"/>
              </a:spcBef>
              <a:spcAft>
                <a:spcPts val="0"/>
              </a:spcAft>
              <a:buClr>
                <a:schemeClr val="dk1"/>
              </a:buClr>
              <a:buSzPts val="1200"/>
              <a:buChar char="●"/>
            </a:pPr>
            <a:r>
              <a:rPr lang="en" sz="1200">
                <a:solidFill>
                  <a:schemeClr val="dk1"/>
                </a:solidFill>
              </a:rPr>
              <a:t>And this will drive external demand to Ola in a profitable manner</a:t>
            </a:r>
          </a:p>
          <a:p>
            <a:pPr indent="-304800" lvl="0" marL="457200" rtl="0">
              <a:spcBef>
                <a:spcPts val="0"/>
              </a:spcBef>
              <a:spcAft>
                <a:spcPts val="0"/>
              </a:spcAft>
              <a:buClr>
                <a:schemeClr val="dk1"/>
              </a:buClr>
              <a:buSzPts val="1200"/>
              <a:buChar char="●"/>
            </a:pPr>
            <a:r>
              <a:rPr lang="en" sz="1200">
                <a:solidFill>
                  <a:schemeClr val="dk1"/>
                </a:solidFill>
              </a:rPr>
              <a:t>This will also drive adoption of Cards on Ola thereby increasing Cashless </a:t>
            </a:r>
          </a:p>
          <a:p>
            <a:pPr indent="-304800" lvl="0" marL="457200" rtl="0">
              <a:spcBef>
                <a:spcPts val="0"/>
              </a:spcBef>
              <a:spcAft>
                <a:spcPts val="0"/>
              </a:spcAft>
              <a:buClr>
                <a:schemeClr val="dk1"/>
              </a:buClr>
              <a:buSzPts val="1200"/>
              <a:buChar char="●"/>
            </a:pPr>
            <a:r>
              <a:rPr lang="en" sz="1200">
                <a:solidFill>
                  <a:schemeClr val="dk1"/>
                </a:solidFill>
              </a:rPr>
              <a:t>Earn</a:t>
            </a:r>
          </a:p>
          <a:p>
            <a:pPr indent="-304800" lvl="1" marL="914400" rtl="0">
              <a:spcBef>
                <a:spcPts val="0"/>
              </a:spcBef>
              <a:spcAft>
                <a:spcPts val="0"/>
              </a:spcAft>
              <a:buClr>
                <a:schemeClr val="dk1"/>
              </a:buClr>
              <a:buSzPts val="1200"/>
              <a:buChar char="○"/>
            </a:pPr>
            <a:r>
              <a:rPr lang="en" sz="1200">
                <a:solidFill>
                  <a:schemeClr val="dk1"/>
                </a:solidFill>
              </a:rPr>
              <a:t>Card to come loaded with Welcome Ola Miles on sign up</a:t>
            </a:r>
          </a:p>
          <a:p>
            <a:pPr indent="-304800" lvl="1" marL="914400" rtl="0">
              <a:spcBef>
                <a:spcPts val="0"/>
              </a:spcBef>
              <a:spcAft>
                <a:spcPts val="0"/>
              </a:spcAft>
              <a:buClr>
                <a:schemeClr val="dk1"/>
              </a:buClr>
              <a:buSzPts val="1200"/>
              <a:buChar char="○"/>
            </a:pPr>
            <a:r>
              <a:rPr lang="en" sz="1200">
                <a:solidFill>
                  <a:schemeClr val="dk1"/>
                </a:solidFill>
              </a:rPr>
              <a:t>Customer can earn Ola Miles on all spends made through the card</a:t>
            </a:r>
          </a:p>
          <a:p>
            <a:pPr indent="-304800" lvl="1" marL="914400" rtl="0">
              <a:spcBef>
                <a:spcPts val="0"/>
              </a:spcBef>
              <a:spcAft>
                <a:spcPts val="0"/>
              </a:spcAft>
              <a:buClr>
                <a:schemeClr val="dk1"/>
              </a:buClr>
              <a:buSzPts val="1200"/>
              <a:buChar char="○"/>
            </a:pPr>
            <a:r>
              <a:rPr lang="en" sz="1200">
                <a:solidFill>
                  <a:schemeClr val="dk1"/>
                </a:solidFill>
              </a:rPr>
              <a:t>Accelerated earn of Ola Miles on spends on Ola through the card</a:t>
            </a:r>
          </a:p>
          <a:p>
            <a:pPr indent="-304800" lvl="0" marL="457200" rtl="0">
              <a:spcBef>
                <a:spcPts val="0"/>
              </a:spcBef>
              <a:spcAft>
                <a:spcPts val="0"/>
              </a:spcAft>
              <a:buClr>
                <a:schemeClr val="dk1"/>
              </a:buClr>
              <a:buSzPts val="1200"/>
              <a:buChar char="●"/>
            </a:pPr>
            <a:r>
              <a:rPr lang="en" sz="1200">
                <a:solidFill>
                  <a:schemeClr val="dk1"/>
                </a:solidFill>
              </a:rPr>
              <a:t>Burn</a:t>
            </a:r>
          </a:p>
          <a:p>
            <a:pPr indent="-304800" lvl="1" marL="914400" rtl="0">
              <a:spcBef>
                <a:spcPts val="0"/>
              </a:spcBef>
              <a:spcAft>
                <a:spcPts val="0"/>
              </a:spcAft>
              <a:buClr>
                <a:schemeClr val="dk1"/>
              </a:buClr>
              <a:buSzPts val="1200"/>
              <a:buChar char="○"/>
            </a:pPr>
            <a:r>
              <a:rPr lang="en" sz="1200">
                <a:solidFill>
                  <a:schemeClr val="dk1"/>
                </a:solidFill>
              </a:rPr>
              <a:t>Burn Ola Miles by taking rides on Ola Platform, limit on %age of points that can be redeemed on a single ride</a:t>
            </a:r>
          </a:p>
          <a:p>
            <a:pPr indent="-304800" lvl="0" marL="457200" rtl="0">
              <a:spcBef>
                <a:spcPts val="0"/>
              </a:spcBef>
              <a:spcAft>
                <a:spcPts val="0"/>
              </a:spcAft>
              <a:buClr>
                <a:schemeClr val="dk1"/>
              </a:buClr>
              <a:buSzPts val="1200"/>
              <a:buChar char="●"/>
            </a:pPr>
            <a:r>
              <a:rPr lang="en" sz="1200">
                <a:solidFill>
                  <a:schemeClr val="dk1"/>
                </a:solidFill>
              </a:rPr>
              <a:t>Monetization</a:t>
            </a:r>
          </a:p>
          <a:p>
            <a:pPr indent="-304800" lvl="1" marL="914400" rtl="0">
              <a:spcBef>
                <a:spcPts val="0"/>
              </a:spcBef>
              <a:spcAft>
                <a:spcPts val="0"/>
              </a:spcAft>
              <a:buClr>
                <a:schemeClr val="dk1"/>
              </a:buClr>
              <a:buSzPts val="1200"/>
              <a:buChar char="○"/>
            </a:pPr>
            <a:r>
              <a:rPr lang="en" sz="1200">
                <a:solidFill>
                  <a:schemeClr val="dk1"/>
                </a:solidFill>
              </a:rPr>
              <a:t>Revenue 1 - Banks to buy Ola Miles in advance to issue to their customers, Ola will stand to earn due to breakage </a:t>
            </a:r>
          </a:p>
          <a:p>
            <a:pPr indent="-304800" lvl="1" marL="914400" rtl="0">
              <a:spcBef>
                <a:spcPts val="0"/>
              </a:spcBef>
              <a:spcAft>
                <a:spcPts val="0"/>
              </a:spcAft>
              <a:buClr>
                <a:schemeClr val="dk1"/>
              </a:buClr>
              <a:buSzPts val="1200"/>
              <a:buChar char="○"/>
            </a:pPr>
            <a:r>
              <a:rPr lang="en" sz="1200">
                <a:solidFill>
                  <a:schemeClr val="dk1"/>
                </a:solidFill>
              </a:rPr>
              <a:t>Revenue 2 - Ola to also promote this card on its platform, Banks to share certain %age of Net Revenue on all transactions </a:t>
            </a:r>
          </a:p>
          <a:p>
            <a:pPr indent="-304800" lvl="1" marL="914400" rtl="0">
              <a:spcBef>
                <a:spcPts val="0"/>
              </a:spcBef>
              <a:spcAft>
                <a:spcPts val="0"/>
              </a:spcAft>
              <a:buClr>
                <a:schemeClr val="dk1"/>
              </a:buClr>
              <a:buSzPts val="1200"/>
              <a:buChar char="○"/>
            </a:pPr>
            <a:r>
              <a:rPr lang="en" sz="1200">
                <a:solidFill>
                  <a:schemeClr val="dk1"/>
                </a:solidFill>
              </a:rPr>
              <a:t>Cost 1 - Ola to fund accelerated earn of Ola Miles for spends made using card on Ola</a:t>
            </a:r>
          </a:p>
          <a:p>
            <a:pPr indent="-304800" lvl="1" marL="914400" rtl="0">
              <a:spcBef>
                <a:spcPts val="0"/>
              </a:spcBef>
              <a:spcAft>
                <a:spcPts val="0"/>
              </a:spcAft>
              <a:buClr>
                <a:schemeClr val="dk1"/>
              </a:buClr>
              <a:buSzPts val="1200"/>
              <a:buChar char="○"/>
            </a:pPr>
            <a:r>
              <a:rPr lang="en" sz="1200">
                <a:solidFill>
                  <a:schemeClr val="dk1"/>
                </a:solidFill>
              </a:rPr>
              <a:t>Revenue 1 and 2 will be significantly higher that Cost 1</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Shape 1036"/>
          <p:cNvSpPr txBox="1"/>
          <p:nvPr/>
        </p:nvSpPr>
        <p:spPr>
          <a:xfrm>
            <a:off x="136950" y="578350"/>
            <a:ext cx="4458900" cy="2321400"/>
          </a:xfrm>
          <a:prstGeom prst="rect">
            <a:avLst/>
          </a:prstGeom>
          <a:noFill/>
          <a:ln>
            <a:noFill/>
          </a:ln>
        </p:spPr>
        <p:txBody>
          <a:bodyPr anchorCtr="0" anchor="t" bIns="91425" lIns="91425" rIns="91425" wrap="square" tIns="91425">
            <a:noAutofit/>
          </a:bodyPr>
          <a:lstStyle/>
          <a:p>
            <a:pPr indent="-304800" lvl="0" marL="457200" marR="0" rtl="0" algn="l">
              <a:lnSpc>
                <a:spcPct val="115000"/>
              </a:lnSpc>
              <a:spcBef>
                <a:spcPts val="0"/>
              </a:spcBef>
              <a:spcAft>
                <a:spcPts val="0"/>
              </a:spcAft>
              <a:buClr>
                <a:schemeClr val="dk1"/>
              </a:buClr>
              <a:buSzPts val="1200"/>
              <a:buChar char="●"/>
            </a:pPr>
            <a:r>
              <a:rPr lang="en" sz="1200">
                <a:solidFill>
                  <a:schemeClr val="dk1"/>
                </a:solidFill>
              </a:rPr>
              <a:t>Earn Points (</a:t>
            </a:r>
            <a:r>
              <a:rPr lang="en" sz="1200">
                <a:solidFill>
                  <a:schemeClr val="dk1"/>
                </a:solidFill>
              </a:rPr>
              <a:t>Cash Back</a:t>
            </a:r>
            <a:r>
              <a:rPr lang="en" sz="1200">
                <a:solidFill>
                  <a:schemeClr val="dk1"/>
                </a:solidFill>
              </a:rPr>
              <a:t>)</a:t>
            </a:r>
          </a:p>
          <a:p>
            <a:pPr indent="-304800" lvl="1" marL="914400" marR="0" rtl="0" algn="l">
              <a:lnSpc>
                <a:spcPct val="115000"/>
              </a:lnSpc>
              <a:spcBef>
                <a:spcPts val="0"/>
              </a:spcBef>
              <a:spcAft>
                <a:spcPts val="0"/>
              </a:spcAft>
              <a:buClr>
                <a:schemeClr val="dk1"/>
              </a:buClr>
              <a:buSzPts val="1200"/>
              <a:buChar char="○"/>
            </a:pPr>
            <a:r>
              <a:rPr lang="en" sz="1200">
                <a:solidFill>
                  <a:schemeClr val="dk1"/>
                </a:solidFill>
              </a:rPr>
              <a:t>2% cash back on Uber rides</a:t>
            </a:r>
          </a:p>
          <a:p>
            <a:pPr indent="-304800" lvl="1" marL="914400" marR="0" rtl="0" algn="l">
              <a:lnSpc>
                <a:spcPct val="115000"/>
              </a:lnSpc>
              <a:spcBef>
                <a:spcPts val="0"/>
              </a:spcBef>
              <a:spcAft>
                <a:spcPts val="0"/>
              </a:spcAft>
              <a:buClr>
                <a:schemeClr val="dk1"/>
              </a:buClr>
              <a:buSzPts val="1200"/>
              <a:buChar char="○"/>
            </a:pPr>
            <a:r>
              <a:rPr lang="en" sz="1200">
                <a:solidFill>
                  <a:schemeClr val="dk1"/>
                </a:solidFill>
              </a:rPr>
              <a:t>4% cash back on dining (Uber eats)</a:t>
            </a:r>
          </a:p>
          <a:p>
            <a:pPr indent="-304800" lvl="1" marL="914400" marR="0" rtl="0" algn="l">
              <a:lnSpc>
                <a:spcPct val="115000"/>
              </a:lnSpc>
              <a:spcBef>
                <a:spcPts val="0"/>
              </a:spcBef>
              <a:spcAft>
                <a:spcPts val="0"/>
              </a:spcAft>
              <a:buClr>
                <a:schemeClr val="dk1"/>
              </a:buClr>
              <a:buSzPts val="1200"/>
              <a:buChar char="○"/>
            </a:pPr>
            <a:r>
              <a:rPr lang="en" sz="1200">
                <a:solidFill>
                  <a:schemeClr val="dk1"/>
                </a:solidFill>
              </a:rPr>
              <a:t>3% cash back on airline tickets, hotels</a:t>
            </a:r>
          </a:p>
          <a:p>
            <a:pPr indent="-304800" lvl="1" marL="914400" marR="0" rtl="0" algn="l">
              <a:lnSpc>
                <a:spcPct val="115000"/>
              </a:lnSpc>
              <a:spcBef>
                <a:spcPts val="0"/>
              </a:spcBef>
              <a:spcAft>
                <a:spcPts val="0"/>
              </a:spcAft>
              <a:buClr>
                <a:schemeClr val="dk1"/>
              </a:buClr>
              <a:buSzPts val="1200"/>
              <a:buChar char="○"/>
            </a:pPr>
            <a:r>
              <a:rPr lang="en" sz="1200">
                <a:solidFill>
                  <a:schemeClr val="dk1"/>
                </a:solidFill>
              </a:rPr>
              <a:t>2% </a:t>
            </a:r>
            <a:r>
              <a:rPr lang="en" sz="1200">
                <a:solidFill>
                  <a:schemeClr val="dk1"/>
                </a:solidFill>
              </a:rPr>
              <a:t>cash back</a:t>
            </a:r>
            <a:r>
              <a:rPr lang="en" sz="1200">
                <a:solidFill>
                  <a:schemeClr val="dk1"/>
                </a:solidFill>
              </a:rPr>
              <a:t> on online spend</a:t>
            </a:r>
          </a:p>
          <a:p>
            <a:pPr indent="-304800" lvl="0" marL="457200" rtl="0">
              <a:lnSpc>
                <a:spcPct val="115000"/>
              </a:lnSpc>
              <a:spcBef>
                <a:spcPts val="0"/>
              </a:spcBef>
              <a:buClr>
                <a:schemeClr val="dk1"/>
              </a:buClr>
              <a:buSzPts val="1200"/>
              <a:buChar char="●"/>
            </a:pPr>
            <a:r>
              <a:rPr lang="en" sz="1200">
                <a:solidFill>
                  <a:schemeClr val="dk1"/>
                </a:solidFill>
              </a:rPr>
              <a:t>Burn points </a:t>
            </a:r>
          </a:p>
          <a:p>
            <a:pPr indent="-304800" lvl="1" marL="914400" rtl="0">
              <a:lnSpc>
                <a:spcPct val="115000"/>
              </a:lnSpc>
              <a:spcBef>
                <a:spcPts val="0"/>
              </a:spcBef>
              <a:buClr>
                <a:schemeClr val="dk1"/>
              </a:buClr>
              <a:buSzPts val="1200"/>
              <a:buChar char="○"/>
            </a:pPr>
            <a:r>
              <a:rPr lang="en" sz="1200">
                <a:solidFill>
                  <a:schemeClr val="dk1"/>
                </a:solidFill>
              </a:rPr>
              <a:t>On Uber platform</a:t>
            </a:r>
          </a:p>
          <a:p>
            <a:pPr indent="-304800" lvl="1" marL="914400" rtl="0">
              <a:lnSpc>
                <a:spcPct val="115000"/>
              </a:lnSpc>
              <a:spcBef>
                <a:spcPts val="0"/>
              </a:spcBef>
              <a:buClr>
                <a:schemeClr val="dk1"/>
              </a:buClr>
              <a:buSzPts val="1200"/>
              <a:buChar char="○"/>
            </a:pPr>
            <a:r>
              <a:rPr lang="en" sz="1200">
                <a:solidFill>
                  <a:schemeClr val="dk1"/>
                </a:solidFill>
              </a:rPr>
              <a:t>Transfer to bank account</a:t>
            </a:r>
          </a:p>
        </p:txBody>
      </p:sp>
      <p:sp>
        <p:nvSpPr>
          <p:cNvPr id="1037" name="Shape 1037"/>
          <p:cNvSpPr txBox="1"/>
          <p:nvPr>
            <p:ph type="title"/>
          </p:nvPr>
        </p:nvSpPr>
        <p:spPr>
          <a:xfrm>
            <a:off x="147800" y="38800"/>
            <a:ext cx="7730100" cy="463200"/>
          </a:xfrm>
          <a:prstGeom prst="rect">
            <a:avLst/>
          </a:prstGeom>
          <a:noFill/>
          <a:ln>
            <a:noFill/>
          </a:ln>
        </p:spPr>
        <p:txBody>
          <a:bodyPr anchorCtr="0" anchor="ctr" bIns="91425" lIns="91425" rIns="91425" wrap="square" tIns="91425">
            <a:noAutofit/>
          </a:bodyPr>
          <a:lstStyle/>
          <a:p>
            <a:pPr lvl="0" rtl="0">
              <a:spcBef>
                <a:spcPts val="0"/>
              </a:spcBef>
              <a:buClr>
                <a:schemeClr val="dk1"/>
              </a:buClr>
              <a:buSzPts val="1100"/>
              <a:buFont typeface="Arial"/>
              <a:buNone/>
            </a:pPr>
            <a:r>
              <a:rPr lang="en" sz="1800"/>
              <a:t>Coalition Card Program - Uber vs Jet Privilege</a:t>
            </a:r>
          </a:p>
        </p:txBody>
      </p:sp>
      <p:pic>
        <p:nvPicPr>
          <p:cNvPr id="1038" name="Shape 1038"/>
          <p:cNvPicPr preferRelativeResize="0"/>
          <p:nvPr/>
        </p:nvPicPr>
        <p:blipFill>
          <a:blip r:embed="rId3">
            <a:alphaModFix/>
          </a:blip>
          <a:stretch>
            <a:fillRect/>
          </a:stretch>
        </p:blipFill>
        <p:spPr>
          <a:xfrm>
            <a:off x="591925" y="2726125"/>
            <a:ext cx="2127675" cy="1157150"/>
          </a:xfrm>
          <a:prstGeom prst="rect">
            <a:avLst/>
          </a:prstGeom>
          <a:noFill/>
          <a:ln>
            <a:noFill/>
          </a:ln>
        </p:spPr>
      </p:pic>
      <p:sp>
        <p:nvSpPr>
          <p:cNvPr id="1039" name="Shape 1039"/>
          <p:cNvSpPr txBox="1"/>
          <p:nvPr/>
        </p:nvSpPr>
        <p:spPr>
          <a:xfrm>
            <a:off x="4632750" y="578350"/>
            <a:ext cx="4458900" cy="2388600"/>
          </a:xfrm>
          <a:prstGeom prst="rect">
            <a:avLst/>
          </a:prstGeom>
          <a:noFill/>
          <a:ln>
            <a:noFill/>
          </a:ln>
        </p:spPr>
        <p:txBody>
          <a:bodyPr anchorCtr="0" anchor="t" bIns="91425" lIns="91425" rIns="91425" wrap="square" tIns="91425">
            <a:noAutofit/>
          </a:bodyPr>
          <a:lstStyle/>
          <a:p>
            <a:pPr indent="-304800" lvl="0" marL="457200" marR="0" rtl="0" algn="l">
              <a:lnSpc>
                <a:spcPct val="100000"/>
              </a:lnSpc>
              <a:spcBef>
                <a:spcPts val="0"/>
              </a:spcBef>
              <a:spcAft>
                <a:spcPts val="0"/>
              </a:spcAft>
              <a:buClr>
                <a:schemeClr val="dk1"/>
              </a:buClr>
              <a:buSzPts val="1200"/>
              <a:buChar char="●"/>
            </a:pPr>
            <a:r>
              <a:rPr lang="en" sz="1200">
                <a:solidFill>
                  <a:schemeClr val="dk1"/>
                </a:solidFill>
              </a:rPr>
              <a:t>Earn Points</a:t>
            </a:r>
          </a:p>
          <a:p>
            <a:pPr indent="-304800" lvl="1" marL="914400" marR="0" rtl="0" algn="l">
              <a:lnSpc>
                <a:spcPct val="100000"/>
              </a:lnSpc>
              <a:spcBef>
                <a:spcPts val="0"/>
              </a:spcBef>
              <a:spcAft>
                <a:spcPts val="0"/>
              </a:spcAft>
              <a:buClr>
                <a:schemeClr val="dk1"/>
              </a:buClr>
              <a:buSzPts val="1200"/>
              <a:buChar char="○"/>
            </a:pPr>
            <a:r>
              <a:rPr lang="en" sz="1200">
                <a:solidFill>
                  <a:schemeClr val="dk1"/>
                </a:solidFill>
              </a:rPr>
              <a:t>Earn JP miles on retail spend</a:t>
            </a:r>
          </a:p>
          <a:p>
            <a:pPr indent="-304800" lvl="1" marL="914400" marR="0" rtl="0" algn="l">
              <a:lnSpc>
                <a:spcPct val="100000"/>
              </a:lnSpc>
              <a:spcBef>
                <a:spcPts val="0"/>
              </a:spcBef>
              <a:spcAft>
                <a:spcPts val="0"/>
              </a:spcAft>
              <a:buClr>
                <a:schemeClr val="dk1"/>
              </a:buClr>
              <a:buSzPts val="1200"/>
              <a:buChar char="○"/>
            </a:pPr>
            <a:r>
              <a:rPr lang="en" sz="1200">
                <a:solidFill>
                  <a:schemeClr val="dk1"/>
                </a:solidFill>
              </a:rPr>
              <a:t>Earn accelerated miles on spend on Jet airways</a:t>
            </a:r>
          </a:p>
          <a:p>
            <a:pPr indent="-304800" lvl="0" marL="457200" rtl="0">
              <a:lnSpc>
                <a:spcPct val="100000"/>
              </a:lnSpc>
              <a:spcBef>
                <a:spcPts val="0"/>
              </a:spcBef>
              <a:buClr>
                <a:schemeClr val="dk1"/>
              </a:buClr>
              <a:buSzPts val="1200"/>
              <a:buChar char="●"/>
            </a:pPr>
            <a:r>
              <a:rPr lang="en" sz="1200">
                <a:solidFill>
                  <a:schemeClr val="dk1"/>
                </a:solidFill>
              </a:rPr>
              <a:t>Burn points </a:t>
            </a:r>
          </a:p>
          <a:p>
            <a:pPr indent="-304800" lvl="1" marL="914400" rtl="0">
              <a:lnSpc>
                <a:spcPct val="100000"/>
              </a:lnSpc>
              <a:spcBef>
                <a:spcPts val="0"/>
              </a:spcBef>
              <a:buClr>
                <a:schemeClr val="dk1"/>
              </a:buClr>
              <a:buSzPts val="1200"/>
              <a:buChar char="○"/>
            </a:pPr>
            <a:r>
              <a:rPr lang="en" sz="1200">
                <a:solidFill>
                  <a:schemeClr val="dk1"/>
                </a:solidFill>
              </a:rPr>
              <a:t>On the platform - Jet Flights + Partner Flights</a:t>
            </a:r>
          </a:p>
          <a:p>
            <a:pPr indent="-304800" lvl="1" marL="914400" rtl="0">
              <a:lnSpc>
                <a:spcPct val="100000"/>
              </a:lnSpc>
              <a:spcBef>
                <a:spcPts val="0"/>
              </a:spcBef>
              <a:buClr>
                <a:schemeClr val="dk1"/>
              </a:buClr>
              <a:buSzPts val="1200"/>
              <a:buChar char="○"/>
            </a:pPr>
            <a:r>
              <a:rPr lang="en" sz="1200">
                <a:solidFill>
                  <a:schemeClr val="dk1"/>
                </a:solidFill>
              </a:rPr>
              <a:t>On a specific catalog maintained at JP website</a:t>
            </a:r>
          </a:p>
          <a:p>
            <a:pPr lvl="0" rtl="0">
              <a:lnSpc>
                <a:spcPct val="100000"/>
              </a:lnSpc>
              <a:spcBef>
                <a:spcPts val="0"/>
              </a:spcBef>
              <a:buNone/>
            </a:pPr>
            <a:r>
              <a:t/>
            </a:r>
            <a:endParaRPr sz="1200">
              <a:solidFill>
                <a:schemeClr val="dk1"/>
              </a:solidFill>
            </a:endParaRPr>
          </a:p>
          <a:p>
            <a:pPr lvl="0" rtl="0">
              <a:lnSpc>
                <a:spcPct val="100000"/>
              </a:lnSpc>
              <a:spcBef>
                <a:spcPts val="0"/>
              </a:spcBef>
              <a:buClr>
                <a:schemeClr val="dk1"/>
              </a:buClr>
              <a:buSzPts val="1100"/>
              <a:buFont typeface="Arial"/>
              <a:buNone/>
            </a:pPr>
            <a:r>
              <a:rPr lang="en" sz="1200">
                <a:solidFill>
                  <a:schemeClr val="dk1"/>
                </a:solidFill>
              </a:rPr>
              <a:t>Value of points - Unknown</a:t>
            </a:r>
          </a:p>
        </p:txBody>
      </p:sp>
      <p:pic>
        <p:nvPicPr>
          <p:cNvPr id="1040" name="Shape 1040"/>
          <p:cNvPicPr preferRelativeResize="0"/>
          <p:nvPr/>
        </p:nvPicPr>
        <p:blipFill>
          <a:blip r:embed="rId4">
            <a:alphaModFix/>
          </a:blip>
          <a:stretch>
            <a:fillRect/>
          </a:stretch>
        </p:blipFill>
        <p:spPr>
          <a:xfrm>
            <a:off x="6047950" y="2726124"/>
            <a:ext cx="1822113" cy="1157150"/>
          </a:xfrm>
          <a:prstGeom prst="rect">
            <a:avLst/>
          </a:prstGeom>
          <a:noFill/>
          <a:ln>
            <a:noFill/>
          </a:ln>
        </p:spPr>
      </p:pic>
      <p:sp>
        <p:nvSpPr>
          <p:cNvPr id="1041" name="Shape 1041"/>
          <p:cNvSpPr txBox="1"/>
          <p:nvPr/>
        </p:nvSpPr>
        <p:spPr>
          <a:xfrm>
            <a:off x="439525" y="4297950"/>
            <a:ext cx="8280900" cy="7425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a:solidFill>
                  <a:schemeClr val="dk1"/>
                </a:solidFill>
              </a:rPr>
              <a:t>Uber’s card is better for the customer than Jet Privilege card as it gives benefits on its platform but also on dining &amp; travel which constitute major share of spending from the card</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5" name="Shape 1045"/>
        <p:cNvGrpSpPr/>
        <p:nvPr/>
      </p:nvGrpSpPr>
      <p:grpSpPr>
        <a:xfrm>
          <a:off x="0" y="0"/>
          <a:ext cx="0" cy="0"/>
          <a:chOff x="0" y="0"/>
          <a:chExt cx="0" cy="0"/>
        </a:xfrm>
      </p:grpSpPr>
      <p:sp>
        <p:nvSpPr>
          <p:cNvPr id="1046" name="Shape 1046"/>
          <p:cNvSpPr txBox="1"/>
          <p:nvPr>
            <p:ph type="title"/>
          </p:nvPr>
        </p:nvSpPr>
        <p:spPr>
          <a:xfrm>
            <a:off x="71600" y="38800"/>
            <a:ext cx="7730100" cy="450000"/>
          </a:xfrm>
          <a:prstGeom prst="rect">
            <a:avLst/>
          </a:prstGeom>
          <a:noFill/>
          <a:ln>
            <a:noFill/>
          </a:ln>
        </p:spPr>
        <p:txBody>
          <a:bodyPr anchorCtr="0" anchor="ctr" bIns="91425" lIns="91425" rIns="91425" wrap="square" tIns="91425">
            <a:noAutofit/>
          </a:bodyPr>
          <a:lstStyle/>
          <a:p>
            <a:pPr lvl="0" rtl="0">
              <a:spcBef>
                <a:spcPts val="0"/>
              </a:spcBef>
              <a:buClr>
                <a:schemeClr val="dk1"/>
              </a:buClr>
              <a:buSzPts val="1100"/>
              <a:buFont typeface="Arial"/>
              <a:buNone/>
            </a:pPr>
            <a:r>
              <a:rPr lang="en" sz="1800"/>
              <a:t>Uber Card - Economics</a:t>
            </a:r>
          </a:p>
        </p:txBody>
      </p:sp>
      <p:sp>
        <p:nvSpPr>
          <p:cNvPr id="1047" name="Shape 1047"/>
          <p:cNvSpPr txBox="1"/>
          <p:nvPr/>
        </p:nvSpPr>
        <p:spPr>
          <a:xfrm>
            <a:off x="58125" y="758800"/>
            <a:ext cx="4097700" cy="3207900"/>
          </a:xfrm>
          <a:prstGeom prst="rect">
            <a:avLst/>
          </a:prstGeom>
          <a:noFill/>
          <a:ln>
            <a:noFill/>
          </a:ln>
        </p:spPr>
        <p:txBody>
          <a:bodyPr anchorCtr="0" anchor="t" bIns="91425" lIns="91425" rIns="91425" wrap="square" tIns="91425">
            <a:noAutofit/>
          </a:bodyPr>
          <a:lstStyle/>
          <a:p>
            <a:pPr lvl="0" rtl="0" algn="l">
              <a:spcBef>
                <a:spcPts val="0"/>
              </a:spcBef>
              <a:buNone/>
            </a:pPr>
            <a:r>
              <a:rPr b="1" lang="en">
                <a:solidFill>
                  <a:schemeClr val="dk1"/>
                </a:solidFill>
              </a:rPr>
              <a:t>Revenue Sources -</a:t>
            </a:r>
          </a:p>
          <a:p>
            <a:pPr indent="-317500" lvl="0" marL="457200" rtl="0" algn="l">
              <a:spcBef>
                <a:spcPts val="0"/>
              </a:spcBef>
              <a:spcAft>
                <a:spcPts val="0"/>
              </a:spcAft>
              <a:buClr>
                <a:schemeClr val="dk1"/>
              </a:buClr>
              <a:buSzPts val="1400"/>
              <a:buChar char="●"/>
            </a:pPr>
            <a:r>
              <a:rPr lang="en">
                <a:solidFill>
                  <a:schemeClr val="dk1"/>
                </a:solidFill>
              </a:rPr>
              <a:t>Earnings from spend on the card</a:t>
            </a:r>
          </a:p>
          <a:p>
            <a:pPr indent="-317500" lvl="0" marL="457200" rtl="0" algn="l">
              <a:spcBef>
                <a:spcPts val="0"/>
              </a:spcBef>
              <a:spcAft>
                <a:spcPts val="0"/>
              </a:spcAft>
              <a:buClr>
                <a:schemeClr val="dk1"/>
              </a:buClr>
              <a:buSzPts val="1400"/>
              <a:buChar char="●"/>
            </a:pPr>
            <a:r>
              <a:rPr lang="en">
                <a:solidFill>
                  <a:schemeClr val="dk1"/>
                </a:solidFill>
              </a:rPr>
              <a:t>Commission on points redeemed on Uber</a:t>
            </a:r>
          </a:p>
          <a:p>
            <a:pPr indent="-317500" lvl="0" marL="457200" rtl="0" algn="l">
              <a:spcBef>
                <a:spcPts val="0"/>
              </a:spcBef>
              <a:buClr>
                <a:schemeClr val="dk1"/>
              </a:buClr>
              <a:buSzPts val="1400"/>
              <a:buChar char="●"/>
            </a:pPr>
            <a:r>
              <a:rPr lang="en">
                <a:solidFill>
                  <a:schemeClr val="dk1"/>
                </a:solidFill>
              </a:rPr>
              <a:t>Breakage in redemption of points</a:t>
            </a:r>
          </a:p>
          <a:p>
            <a:pPr lvl="0" rtl="0" algn="l">
              <a:spcBef>
                <a:spcPts val="0"/>
              </a:spcBef>
              <a:buNone/>
            </a:pPr>
            <a:r>
              <a:t/>
            </a:r>
            <a:endParaRPr>
              <a:solidFill>
                <a:schemeClr val="dk1"/>
              </a:solidFill>
            </a:endParaRPr>
          </a:p>
          <a:p>
            <a:pPr lvl="0" rtl="0" algn="l">
              <a:spcBef>
                <a:spcPts val="0"/>
              </a:spcBef>
              <a:buNone/>
            </a:pPr>
            <a:r>
              <a:rPr b="1" lang="en">
                <a:solidFill>
                  <a:schemeClr val="dk1"/>
                </a:solidFill>
              </a:rPr>
              <a:t>Cost/ Burn Sources -</a:t>
            </a:r>
          </a:p>
          <a:p>
            <a:pPr indent="-317500" lvl="0" marL="457200" rtl="0" algn="l">
              <a:spcBef>
                <a:spcPts val="0"/>
              </a:spcBef>
              <a:buClr>
                <a:schemeClr val="dk1"/>
              </a:buClr>
              <a:buSzPts val="1400"/>
              <a:buChar char="●"/>
            </a:pPr>
            <a:r>
              <a:rPr lang="en">
                <a:solidFill>
                  <a:schemeClr val="dk1"/>
                </a:solidFill>
              </a:rPr>
              <a:t>Points issues to the customers (just funding Uber points or entire points)</a:t>
            </a:r>
          </a:p>
        </p:txBody>
      </p:sp>
      <p:sp>
        <p:nvSpPr>
          <p:cNvPr id="1048" name="Shape 1048"/>
          <p:cNvSpPr txBox="1"/>
          <p:nvPr/>
        </p:nvSpPr>
        <p:spPr>
          <a:xfrm>
            <a:off x="439525" y="4585875"/>
            <a:ext cx="8280900" cy="4500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None/>
            </a:pPr>
            <a:r>
              <a:rPr b="1" lang="en">
                <a:solidFill>
                  <a:schemeClr val="dk1"/>
                </a:solidFill>
              </a:rPr>
              <a:t>Uber is able to make money by driving acquisitions on the card and without incurring substantial burn</a:t>
            </a:r>
          </a:p>
        </p:txBody>
      </p:sp>
      <p:graphicFrame>
        <p:nvGraphicFramePr>
          <p:cNvPr id="1049" name="Shape 1049"/>
          <p:cNvGraphicFramePr/>
          <p:nvPr/>
        </p:nvGraphicFramePr>
        <p:xfrm>
          <a:off x="4241850" y="134850"/>
          <a:ext cx="3000000" cy="3000000"/>
        </p:xfrm>
        <a:graphic>
          <a:graphicData uri="http://schemas.openxmlformats.org/drawingml/2006/table">
            <a:tbl>
              <a:tblPr>
                <a:noFill/>
                <a:tableStyleId>{CF214DF8-9EB9-4027-8DC9-FBF5C9B6CFFA}</a:tableStyleId>
              </a:tblPr>
              <a:tblGrid>
                <a:gridCol w="1790700"/>
                <a:gridCol w="952500"/>
                <a:gridCol w="952500"/>
                <a:gridCol w="952500"/>
              </a:tblGrid>
              <a:tr h="200025">
                <a:tc>
                  <a:txBody>
                    <a:bodyPr>
                      <a:noAutofit/>
                    </a:bodyPr>
                    <a:lstStyle/>
                    <a:p>
                      <a:pPr lvl="0" rtl="0">
                        <a:spcBef>
                          <a:spcPts val="0"/>
                        </a:spcBef>
                        <a:buNone/>
                      </a:pPr>
                      <a:r>
                        <a:t/>
                      </a:r>
                      <a:endParaRPr sz="900"/>
                    </a:p>
                  </a:txBody>
                  <a:tcPr marT="19050" marB="19050" marR="28575" marL="28575" anchor="ctr">
                    <a:lnR cap="flat" cmpd="sng" w="9525">
                      <a:solidFill>
                        <a:srgbClr val="000000"/>
                      </a:solidFill>
                      <a:prstDash val="solid"/>
                      <a:round/>
                      <a:headEnd len="med" w="med" type="none"/>
                      <a:tailEnd len="med" w="med" type="none"/>
                    </a:lnR>
                  </a:tcPr>
                </a:tc>
                <a:tc gridSpan="3">
                  <a:txBody>
                    <a:bodyPr>
                      <a:noAutofit/>
                    </a:bodyPr>
                    <a:lstStyle/>
                    <a:p>
                      <a:pPr lvl="0" rtl="0" algn="ctr">
                        <a:lnSpc>
                          <a:spcPct val="115000"/>
                        </a:lnSpc>
                        <a:spcBef>
                          <a:spcPts val="0"/>
                        </a:spcBef>
                        <a:buNone/>
                      </a:pPr>
                      <a:r>
                        <a:rPr lang="en" sz="1100"/>
                        <a:t>Economics on the card (per month)</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r>
              <a:tr h="200025">
                <a:tc>
                  <a:txBody>
                    <a:bodyPr>
                      <a:noAutofit/>
                    </a:bodyPr>
                    <a:lstStyle/>
                    <a:p>
                      <a:pPr lvl="0" rtl="0">
                        <a:spcBef>
                          <a:spcPts val="0"/>
                        </a:spcBef>
                        <a:buNone/>
                      </a:pPr>
                      <a:r>
                        <a:t/>
                      </a:r>
                      <a:endParaRPr sz="900"/>
                    </a:p>
                  </a:txBody>
                  <a:tcPr marT="19050" marB="19050" marR="28575" marL="28575" anchor="ctr">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Customer 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Customer 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Customer 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Monthly Spend on Credit Card</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25,000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40,000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75,000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Spend on Uber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Points Earned on Uber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900"/>
                        <a:t>100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900"/>
                        <a:t>100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900"/>
                        <a:t>160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4CCCC"/>
                    </a:solidFill>
                  </a:tcPr>
                </a:tc>
              </a:tr>
              <a:tr h="200025">
                <a:tc>
                  <a:txBody>
                    <a:bodyPr>
                      <a:noAutofit/>
                    </a:bodyPr>
                    <a:lstStyle/>
                    <a:p>
                      <a:pPr lvl="0" rtl="0">
                        <a:lnSpc>
                          <a:spcPct val="115000"/>
                        </a:lnSpc>
                        <a:spcBef>
                          <a:spcPts val="0"/>
                        </a:spcBef>
                        <a:buNone/>
                      </a:pPr>
                      <a:r>
                        <a:rPr lang="en" sz="900"/>
                        <a:t>Spend on Food (Uber Eats)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6,000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Points Earned on Food</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900"/>
                        <a:t>80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900"/>
                        <a:t>160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4CCCC"/>
                    </a:solidFill>
                  </a:tcPr>
                </a:tc>
                <a:tc>
                  <a:txBody>
                    <a:bodyPr>
                      <a:noAutofit/>
                    </a:bodyPr>
                    <a:lstStyle/>
                    <a:p>
                      <a:pPr lvl="0" rtl="0" algn="ctr">
                        <a:lnSpc>
                          <a:spcPct val="115000"/>
                        </a:lnSpc>
                        <a:spcBef>
                          <a:spcPts val="0"/>
                        </a:spcBef>
                        <a:buNone/>
                      </a:pPr>
                      <a:r>
                        <a:rPr lang="en" sz="900"/>
                        <a:t>240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4CCCC"/>
                    </a:solidFill>
                  </a:tcPr>
                </a:tc>
              </a:tr>
              <a:tr h="200025">
                <a:tc>
                  <a:txBody>
                    <a:bodyPr>
                      <a:noAutofit/>
                    </a:bodyPr>
                    <a:lstStyle/>
                    <a:p>
                      <a:pPr lvl="0" rtl="0">
                        <a:lnSpc>
                          <a:spcPct val="115000"/>
                        </a:lnSpc>
                        <a:spcBef>
                          <a:spcPts val="0"/>
                        </a:spcBef>
                        <a:buNone/>
                      </a:pPr>
                      <a:r>
                        <a:rPr lang="en" sz="900"/>
                        <a:t>Spend on Airlines, hotels, etc</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8,000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15,000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Points Earned on Airlines,etc</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150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240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450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Other Spend</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13,000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23,000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46,000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Points Earned - other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130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230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Total Points Earned</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730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1,310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Monetary</a:t>
                      </a:r>
                      <a:r>
                        <a:rPr lang="en" sz="900"/>
                        <a:t> Value of Points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900"/>
                        <a:t>460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900"/>
                        <a:t>730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900"/>
                        <a:t>1,310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00025">
                <a:tc>
                  <a:txBody>
                    <a:bodyPr>
                      <a:noAutofit/>
                    </a:bodyPr>
                    <a:lstStyle/>
                    <a:p>
                      <a:pPr lvl="0" rtl="0">
                        <a:lnSpc>
                          <a:spcPct val="115000"/>
                        </a:lnSpc>
                        <a:spcBef>
                          <a:spcPts val="0"/>
                        </a:spcBef>
                        <a:buNone/>
                      </a:pPr>
                      <a:r>
                        <a:rPr lang="en" sz="900"/>
                        <a:t>Earning from Payments @ .5%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lang="en" sz="900"/>
                        <a:t>125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lang="en" sz="900"/>
                        <a:t>200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lang="en" sz="900"/>
                        <a:t>375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200025">
                <a:tc>
                  <a:txBody>
                    <a:bodyPr>
                      <a:noAutofit/>
                    </a:bodyPr>
                    <a:lstStyle/>
                    <a:p>
                      <a:pPr lvl="0" rtl="0">
                        <a:lnSpc>
                          <a:spcPct val="115000"/>
                        </a:lnSpc>
                        <a:spcBef>
                          <a:spcPts val="0"/>
                        </a:spcBef>
                        <a:buNone/>
                      </a:pPr>
                      <a:r>
                        <a:rPr lang="en" sz="900"/>
                        <a:t>Breakage of points @ 20%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900"/>
                        <a:t>92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900"/>
                        <a:t>146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900"/>
                        <a:t>262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00025">
                <a:tc>
                  <a:txBody>
                    <a:bodyPr>
                      <a:noAutofit/>
                    </a:bodyPr>
                    <a:lstStyle/>
                    <a:p>
                      <a:pPr lvl="0" rtl="0">
                        <a:lnSpc>
                          <a:spcPct val="115000"/>
                        </a:lnSpc>
                        <a:spcBef>
                          <a:spcPts val="0"/>
                        </a:spcBef>
                        <a:buNone/>
                      </a:pPr>
                      <a:r>
                        <a:rPr lang="en" sz="900"/>
                        <a:t>Points redeemed on Uber @ 80%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900"/>
                        <a:t>368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900"/>
                        <a:t>584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c>
                  <a:txBody>
                    <a:bodyPr>
                      <a:noAutofit/>
                    </a:bodyPr>
                    <a:lstStyle/>
                    <a:p>
                      <a:pPr lvl="0" rtl="0" algn="ctr">
                        <a:lnSpc>
                          <a:spcPct val="115000"/>
                        </a:lnSpc>
                        <a:spcBef>
                          <a:spcPts val="0"/>
                        </a:spcBef>
                        <a:buNone/>
                      </a:pPr>
                      <a:r>
                        <a:rPr lang="en" sz="900"/>
                        <a:t>1,048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FFFFFF"/>
                    </a:solidFill>
                  </a:tcPr>
                </a:tc>
              </a:tr>
              <a:tr h="200025">
                <a:tc>
                  <a:txBody>
                    <a:bodyPr>
                      <a:noAutofit/>
                    </a:bodyPr>
                    <a:lstStyle/>
                    <a:p>
                      <a:pPr lvl="0" rtl="0">
                        <a:lnSpc>
                          <a:spcPct val="115000"/>
                        </a:lnSpc>
                        <a:spcBef>
                          <a:spcPts val="0"/>
                        </a:spcBef>
                        <a:buNone/>
                      </a:pPr>
                      <a:r>
                        <a:rPr lang="en" sz="900"/>
                        <a:t>Commission on Points redeemed</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lang="en" sz="900"/>
                        <a:t>74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lang="en" sz="900"/>
                        <a:t>117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c>
                  <a:txBody>
                    <a:bodyPr>
                      <a:noAutofit/>
                    </a:bodyPr>
                    <a:lstStyle/>
                    <a:p>
                      <a:pPr lvl="0" rtl="0" algn="ctr">
                        <a:lnSpc>
                          <a:spcPct val="115000"/>
                        </a:lnSpc>
                        <a:spcBef>
                          <a:spcPts val="0"/>
                        </a:spcBef>
                        <a:buNone/>
                      </a:pPr>
                      <a:r>
                        <a:rPr lang="en" sz="900"/>
                        <a:t>210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D9EAD3"/>
                    </a:solidFill>
                  </a:tcPr>
                </a:tc>
              </a:tr>
              <a:tr h="200025">
                <a:tc>
                  <a:txBody>
                    <a:bodyPr>
                      <a:noAutofit/>
                    </a:bodyPr>
                    <a:lstStyle/>
                    <a:p>
                      <a:pPr lvl="0" rtl="0">
                        <a:lnSpc>
                          <a:spcPct val="115000"/>
                        </a:lnSpc>
                        <a:spcBef>
                          <a:spcPts val="0"/>
                        </a:spcBef>
                        <a:buNone/>
                      </a:pPr>
                      <a:r>
                        <a:rPr lang="en" sz="900"/>
                        <a:t>Total Earning</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199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317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585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gridSpan="4">
                  <a:txBody>
                    <a:bodyPr>
                      <a:noAutofit/>
                    </a:bodyPr>
                    <a:lstStyle/>
                    <a:p>
                      <a:pPr lvl="0" rtl="0" algn="ctr">
                        <a:lnSpc>
                          <a:spcPct val="115000"/>
                        </a:lnSpc>
                        <a:spcBef>
                          <a:spcPts val="0"/>
                        </a:spcBef>
                        <a:buNone/>
                      </a:pPr>
                      <a:r>
                        <a:rPr lang="en" sz="900"/>
                        <a:t>Burn is incurred by the partners</a:t>
                      </a:r>
                    </a:p>
                  </a:txBody>
                  <a:tcPr marT="19050" marB="19050" marR="28575" marL="28575" anchor="b">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hMerge="1"/>
                <a:tc hMerge="1"/>
                <a:tc hMerge="1"/>
              </a:tr>
              <a:tr h="200025">
                <a:tc>
                  <a:txBody>
                    <a:bodyPr>
                      <a:noAutofit/>
                    </a:bodyPr>
                    <a:lstStyle/>
                    <a:p>
                      <a:pPr lvl="0" rtl="0">
                        <a:lnSpc>
                          <a:spcPct val="115000"/>
                        </a:lnSpc>
                        <a:spcBef>
                          <a:spcPts val="0"/>
                        </a:spcBef>
                        <a:buNone/>
                      </a:pPr>
                      <a:r>
                        <a:rPr lang="en" sz="900"/>
                        <a:t>Total Burn incurred</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180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260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400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200025">
                <a:tc>
                  <a:txBody>
                    <a:bodyPr>
                      <a:noAutofit/>
                    </a:bodyPr>
                    <a:lstStyle/>
                    <a:p>
                      <a:pPr lvl="0" rtl="0">
                        <a:lnSpc>
                          <a:spcPct val="115000"/>
                        </a:lnSpc>
                        <a:spcBef>
                          <a:spcPts val="0"/>
                        </a:spcBef>
                        <a:buNone/>
                      </a:pPr>
                      <a:r>
                        <a:rPr lang="en" sz="900"/>
                        <a:t>Net Earnings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57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900"/>
                        <a:t>185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3" name="Shape 1053"/>
        <p:cNvGrpSpPr/>
        <p:nvPr/>
      </p:nvGrpSpPr>
      <p:grpSpPr>
        <a:xfrm>
          <a:off x="0" y="0"/>
          <a:ext cx="0" cy="0"/>
          <a:chOff x="0" y="0"/>
          <a:chExt cx="0" cy="0"/>
        </a:xfrm>
      </p:grpSpPr>
      <p:sp>
        <p:nvSpPr>
          <p:cNvPr id="1054" name="Shape 1054"/>
          <p:cNvSpPr txBox="1"/>
          <p:nvPr>
            <p:ph type="title"/>
          </p:nvPr>
        </p:nvSpPr>
        <p:spPr>
          <a:xfrm>
            <a:off x="71600" y="38800"/>
            <a:ext cx="7730100" cy="450000"/>
          </a:xfrm>
          <a:prstGeom prst="rect">
            <a:avLst/>
          </a:prstGeom>
          <a:noFill/>
          <a:ln>
            <a:noFill/>
          </a:ln>
        </p:spPr>
        <p:txBody>
          <a:bodyPr anchorCtr="0" anchor="ctr" bIns="91425" lIns="91425" rIns="91425" wrap="square" tIns="91425">
            <a:noAutofit/>
          </a:bodyPr>
          <a:lstStyle/>
          <a:p>
            <a:pPr lvl="0" rtl="0">
              <a:spcBef>
                <a:spcPts val="0"/>
              </a:spcBef>
              <a:buClr>
                <a:schemeClr val="dk1"/>
              </a:buClr>
              <a:buSzPts val="1100"/>
              <a:buFont typeface="Arial"/>
              <a:buNone/>
            </a:pPr>
            <a:r>
              <a:rPr lang="en" sz="1800"/>
              <a:t>Coalition Program - Next Steps</a:t>
            </a:r>
          </a:p>
        </p:txBody>
      </p:sp>
      <p:sp>
        <p:nvSpPr>
          <p:cNvPr id="1055" name="Shape 1055"/>
          <p:cNvSpPr txBox="1"/>
          <p:nvPr/>
        </p:nvSpPr>
        <p:spPr>
          <a:xfrm>
            <a:off x="210525" y="682600"/>
            <a:ext cx="8721900" cy="1540800"/>
          </a:xfrm>
          <a:prstGeom prst="rect">
            <a:avLst/>
          </a:prstGeom>
          <a:noFill/>
          <a:ln>
            <a:noFill/>
          </a:ln>
        </p:spPr>
        <p:txBody>
          <a:bodyPr anchorCtr="0" anchor="t" bIns="91425" lIns="91425" rIns="91425" wrap="square" tIns="91425">
            <a:noAutofit/>
          </a:bodyPr>
          <a:lstStyle/>
          <a:p>
            <a:pPr indent="-317500" lvl="0" marL="457200" rtl="0" algn="l">
              <a:lnSpc>
                <a:spcPct val="150000"/>
              </a:lnSpc>
              <a:spcBef>
                <a:spcPts val="0"/>
              </a:spcBef>
              <a:spcAft>
                <a:spcPts val="0"/>
              </a:spcAft>
              <a:buClr>
                <a:schemeClr val="dk1"/>
              </a:buClr>
              <a:buSzPts val="1400"/>
              <a:buChar char="●"/>
            </a:pPr>
            <a:r>
              <a:rPr lang="en">
                <a:solidFill>
                  <a:schemeClr val="dk1"/>
                </a:solidFill>
              </a:rPr>
              <a:t>Coalition Program needs a currency which would be sold to the banks and credited to the customers</a:t>
            </a:r>
          </a:p>
          <a:p>
            <a:pPr indent="-317500" lvl="0" marL="457200" rtl="0" algn="l">
              <a:lnSpc>
                <a:spcPct val="150000"/>
              </a:lnSpc>
              <a:spcBef>
                <a:spcPts val="0"/>
              </a:spcBef>
              <a:buClr>
                <a:schemeClr val="dk1"/>
              </a:buClr>
              <a:buSzPts val="1400"/>
              <a:buChar char="●"/>
            </a:pPr>
            <a:r>
              <a:rPr lang="en">
                <a:solidFill>
                  <a:schemeClr val="dk1"/>
                </a:solidFill>
              </a:rPr>
              <a:t>Ola Miles - currency to drive these programs needs to be launched</a:t>
            </a: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9" name="Shape 1059"/>
        <p:cNvGrpSpPr/>
        <p:nvPr/>
      </p:nvGrpSpPr>
      <p:grpSpPr>
        <a:xfrm>
          <a:off x="0" y="0"/>
          <a:ext cx="0" cy="0"/>
          <a:chOff x="0" y="0"/>
          <a:chExt cx="0" cy="0"/>
        </a:xfrm>
      </p:grpSpPr>
      <p:sp>
        <p:nvSpPr>
          <p:cNvPr id="1060" name="Shape 1060"/>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rtl="0">
              <a:spcBef>
                <a:spcPts val="0"/>
              </a:spcBef>
              <a:buNone/>
            </a:pPr>
            <a:r>
              <a:rPr lang="en" sz="2400"/>
              <a:t>Customer Segment 5 &amp; 6</a:t>
            </a: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4" name="Shape 1064"/>
        <p:cNvGrpSpPr/>
        <p:nvPr/>
      </p:nvGrpSpPr>
      <p:grpSpPr>
        <a:xfrm>
          <a:off x="0" y="0"/>
          <a:ext cx="0" cy="0"/>
          <a:chOff x="0" y="0"/>
          <a:chExt cx="0" cy="0"/>
        </a:xfrm>
      </p:grpSpPr>
      <p:sp>
        <p:nvSpPr>
          <p:cNvPr id="1065" name="Shape 1065"/>
          <p:cNvSpPr txBox="1"/>
          <p:nvPr>
            <p:ph type="title"/>
          </p:nvPr>
        </p:nvSpPr>
        <p:spPr>
          <a:xfrm>
            <a:off x="69900" y="64025"/>
            <a:ext cx="8958600" cy="689700"/>
          </a:xfrm>
          <a:prstGeom prst="rect">
            <a:avLst/>
          </a:prstGeom>
        </p:spPr>
        <p:txBody>
          <a:bodyPr anchorCtr="0" anchor="t" bIns="91425" lIns="91425" rIns="91425" wrap="square" tIns="91425">
            <a:noAutofit/>
          </a:bodyPr>
          <a:lstStyle/>
          <a:p>
            <a:pPr lvl="0" rtl="0">
              <a:spcBef>
                <a:spcPts val="0"/>
              </a:spcBef>
              <a:buNone/>
            </a:pPr>
            <a:r>
              <a:rPr lang="en" sz="1800"/>
              <a:t>Airport segment: &lt;9% of customers across non-premium and premium are those who prefer Ola </a:t>
            </a:r>
          </a:p>
        </p:txBody>
      </p:sp>
      <p:sp>
        <p:nvSpPr>
          <p:cNvPr id="1066" name="Shape 1066"/>
          <p:cNvSpPr txBox="1"/>
          <p:nvPr/>
        </p:nvSpPr>
        <p:spPr>
          <a:xfrm>
            <a:off x="439525" y="4069350"/>
            <a:ext cx="8280900" cy="742500"/>
          </a:xfrm>
          <a:prstGeom prst="rect">
            <a:avLst/>
          </a:prstGeom>
          <a:solidFill>
            <a:srgbClr val="B7B7B7"/>
          </a:solidFill>
          <a:ln>
            <a:noFill/>
          </a:ln>
        </p:spPr>
        <p:txBody>
          <a:bodyPr anchorCtr="0" anchor="ctr" bIns="91425" lIns="91425" rIns="91425" wrap="square" tIns="91425">
            <a:noAutofit/>
          </a:bodyPr>
          <a:lstStyle/>
          <a:p>
            <a:pPr lvl="0" rtl="0" algn="ctr">
              <a:spcBef>
                <a:spcPts val="0"/>
              </a:spcBef>
              <a:buClr>
                <a:schemeClr val="dk1"/>
              </a:buClr>
              <a:buSzPts val="1100"/>
              <a:buFont typeface="Arial"/>
              <a:buNone/>
            </a:pPr>
            <a:r>
              <a:rPr b="1" lang="en">
                <a:solidFill>
                  <a:schemeClr val="dk1"/>
                </a:solidFill>
              </a:rPr>
              <a:t>Opportunity to unlock additional 12 L rides/ month (40k /day) from customers who do not currently prefer Ola</a:t>
            </a:r>
          </a:p>
          <a:p>
            <a:pPr lvl="0" rtl="0" algn="ctr">
              <a:spcBef>
                <a:spcPts val="0"/>
              </a:spcBef>
              <a:buNone/>
            </a:pPr>
            <a:r>
              <a:rPr lang="en">
                <a:solidFill>
                  <a:schemeClr val="dk1"/>
                </a:solidFill>
              </a:rPr>
              <a:t>additional GMV/ month - 42 cr</a:t>
            </a:r>
          </a:p>
        </p:txBody>
      </p:sp>
      <p:graphicFrame>
        <p:nvGraphicFramePr>
          <p:cNvPr id="1067" name="Shape 1067"/>
          <p:cNvGraphicFramePr/>
          <p:nvPr/>
        </p:nvGraphicFramePr>
        <p:xfrm>
          <a:off x="531300" y="977875"/>
          <a:ext cx="3000000" cy="3000000"/>
        </p:xfrm>
        <a:graphic>
          <a:graphicData uri="http://schemas.openxmlformats.org/drawingml/2006/table">
            <a:tbl>
              <a:tblPr>
                <a:noFill/>
                <a:tableStyleId>{CF214DF8-9EB9-4027-8DC9-FBF5C9B6CFFA}</a:tableStyleId>
              </a:tblPr>
              <a:tblGrid>
                <a:gridCol w="925225"/>
                <a:gridCol w="843775"/>
                <a:gridCol w="884500"/>
                <a:gridCol w="884500"/>
                <a:gridCol w="884500"/>
                <a:gridCol w="884500"/>
                <a:gridCol w="884500"/>
                <a:gridCol w="884500"/>
                <a:gridCol w="884500"/>
              </a:tblGrid>
              <a:tr h="494100">
                <a:tc>
                  <a:txBody>
                    <a:bodyPr>
                      <a:noAutofit/>
                    </a:bodyPr>
                    <a:lstStyle/>
                    <a:p>
                      <a:pPr lvl="0" rtl="0" algn="ctr">
                        <a:lnSpc>
                          <a:spcPct val="115000"/>
                        </a:lnSpc>
                        <a:spcBef>
                          <a:spcPts val="0"/>
                        </a:spcBef>
                        <a:buNone/>
                      </a:pPr>
                      <a:r>
                        <a:rPr lang="en" sz="1000"/>
                        <a:t>Segment</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Preference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#Users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Rides/ user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GMV/ User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BR</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SOW</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Clr>
                          <a:schemeClr val="dk1"/>
                        </a:buClr>
                        <a:buSzPts val="1100"/>
                        <a:buFont typeface="Arial"/>
                        <a:buNone/>
                      </a:pPr>
                      <a:r>
                        <a:rPr lang="en" sz="1000">
                          <a:solidFill>
                            <a:schemeClr val="dk1"/>
                          </a:solidFill>
                        </a:rPr>
                        <a:t>%Platform rides</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Clr>
                          <a:schemeClr val="dk1"/>
                        </a:buClr>
                        <a:buSzPts val="1100"/>
                        <a:buFont typeface="Arial"/>
                        <a:buNone/>
                      </a:pPr>
                      <a:r>
                        <a:rPr lang="en" sz="1000">
                          <a:solidFill>
                            <a:schemeClr val="dk1"/>
                          </a:solidFill>
                        </a:rPr>
                        <a:t>%Platform GMV</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99325">
                <a:tc rowSpan="2">
                  <a:txBody>
                    <a:bodyPr>
                      <a:noAutofit/>
                    </a:bodyPr>
                    <a:lstStyle/>
                    <a:p>
                      <a:pPr lvl="0" rtl="0" algn="ctr">
                        <a:lnSpc>
                          <a:spcPct val="115000"/>
                        </a:lnSpc>
                        <a:spcBef>
                          <a:spcPts val="0"/>
                        </a:spcBef>
                        <a:buNone/>
                      </a:pPr>
                      <a:r>
                        <a:rPr lang="en" sz="1000"/>
                        <a:t>Segment 5 (Non-Premium)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Prefer-Ola</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27,285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3.96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1,611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18.1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99325">
                <a:tc vMerge="1"/>
                <a:tc>
                  <a:txBody>
                    <a:bodyPr>
                      <a:noAutofit/>
                    </a:bodyPr>
                    <a:lstStyle/>
                    <a:p>
                      <a:pPr lvl="0" rtl="0" algn="ctr">
                        <a:lnSpc>
                          <a:spcPct val="115000"/>
                        </a:lnSpc>
                        <a:spcBef>
                          <a:spcPts val="0"/>
                        </a:spcBef>
                        <a:buNone/>
                      </a:pPr>
                      <a:r>
                        <a:rPr lang="en" sz="1000"/>
                        <a:t>No preference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331,279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1.98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707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17.9</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32%</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99325">
                <a:tc rowSpan="2">
                  <a:txBody>
                    <a:bodyPr>
                      <a:noAutofit/>
                    </a:bodyPr>
                    <a:lstStyle/>
                    <a:p>
                      <a:pPr lvl="0" rtl="0" algn="ctr">
                        <a:lnSpc>
                          <a:spcPct val="115000"/>
                        </a:lnSpc>
                        <a:spcBef>
                          <a:spcPts val="0"/>
                        </a:spcBef>
                        <a:buClr>
                          <a:schemeClr val="dk1"/>
                        </a:buClr>
                        <a:buSzPts val="1100"/>
                        <a:buFont typeface="Arial"/>
                        <a:buNone/>
                      </a:pPr>
                      <a:r>
                        <a:rPr lang="en" sz="1000">
                          <a:solidFill>
                            <a:schemeClr val="dk1"/>
                          </a:solidFill>
                        </a:rPr>
                        <a:t>Segment 6 (Premium)</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Prefer-Ola</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9,235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3.98</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1,866</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22.7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0.1%</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399325">
                <a:tc vMerge="1"/>
                <a:tc>
                  <a:txBody>
                    <a:bodyPr>
                      <a:noAutofit/>
                    </a:bodyPr>
                    <a:lstStyle/>
                    <a:p>
                      <a:pPr lvl="0" rtl="0" algn="ctr">
                        <a:lnSpc>
                          <a:spcPct val="115000"/>
                        </a:lnSpc>
                        <a:spcBef>
                          <a:spcPts val="0"/>
                        </a:spcBef>
                        <a:buNone/>
                      </a:pPr>
                      <a:r>
                        <a:rPr lang="en" sz="1000"/>
                        <a:t>No preference</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103,053</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2.00</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845</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22.7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34%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0.7%</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1.4%</a:t>
                      </a:r>
                    </a:p>
                  </a:txBody>
                  <a:tcPr marT="19050" marB="19050" marR="28575" marL="28575" anchor="ctr">
                    <a:lnL cap="flat" cmpd="sng" w="9525">
                      <a:solidFill>
                        <a:srgbClr val="000000"/>
                      </a:solidFill>
                      <a:prstDash val="solid"/>
                      <a:round/>
                      <a:headEnd len="med" w="med" type="none"/>
                      <a:tailEnd len="med" w="med" type="none"/>
                    </a:lnL>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Shape 1072"/>
          <p:cNvSpPr txBox="1"/>
          <p:nvPr>
            <p:ph type="title"/>
          </p:nvPr>
        </p:nvSpPr>
        <p:spPr>
          <a:xfrm>
            <a:off x="311700" y="2150850"/>
            <a:ext cx="8520600" cy="841800"/>
          </a:xfrm>
          <a:prstGeom prst="rect">
            <a:avLst/>
          </a:prstGeom>
        </p:spPr>
        <p:txBody>
          <a:bodyPr anchorCtr="0" anchor="ctr" bIns="91425" lIns="91425" rIns="91425" wrap="square" tIns="91425">
            <a:noAutofit/>
          </a:bodyPr>
          <a:lstStyle/>
          <a:p>
            <a:pPr lvl="0" rtl="0">
              <a:spcBef>
                <a:spcPts val="0"/>
              </a:spcBef>
              <a:buClr>
                <a:schemeClr val="dk1"/>
              </a:buClr>
              <a:buSzPts val="1100"/>
              <a:buFont typeface="Arial"/>
              <a:buNone/>
            </a:pPr>
            <a:r>
              <a:rPr lang="en" sz="2400"/>
              <a:t>Airport</a:t>
            </a:r>
          </a:p>
          <a:p>
            <a:pPr lvl="0" rtl="0">
              <a:spcBef>
                <a:spcPts val="0"/>
              </a:spcBef>
              <a:buNone/>
            </a:pPr>
            <a:r>
              <a:rPr lang="en" sz="2400"/>
              <a:t>Segment 5 (Non Premium Users)</a:t>
            </a: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Shape 1077"/>
          <p:cNvSpPr txBox="1"/>
          <p:nvPr>
            <p:ph type="title"/>
          </p:nvPr>
        </p:nvSpPr>
        <p:spPr>
          <a:xfrm>
            <a:off x="83100" y="140225"/>
            <a:ext cx="8917800" cy="551100"/>
          </a:xfrm>
          <a:prstGeom prst="rect">
            <a:avLst/>
          </a:prstGeom>
          <a:ln cap="flat" cmpd="sng" w="9525">
            <a:solidFill>
              <a:srgbClr val="000000"/>
            </a:solidFill>
            <a:prstDash val="solid"/>
            <a:round/>
            <a:headEnd len="med" w="med" type="none"/>
            <a:tailEnd len="med" w="med" type="none"/>
          </a:ln>
        </p:spPr>
        <p:txBody>
          <a:bodyPr anchorCtr="0" anchor="ctr" bIns="91425" lIns="91425" rIns="91425" wrap="square" tIns="91425">
            <a:noAutofit/>
          </a:bodyPr>
          <a:lstStyle/>
          <a:p>
            <a:pPr lvl="0" rtl="0" algn="l">
              <a:spcBef>
                <a:spcPts val="0"/>
              </a:spcBef>
              <a:buNone/>
            </a:pPr>
            <a:r>
              <a:rPr lang="en" sz="2400"/>
              <a:t>Availability</a:t>
            </a:r>
            <a:r>
              <a:rPr lang="en" sz="2400"/>
              <a:t> is the most important factor for Non Premium Airport segment</a:t>
            </a:r>
          </a:p>
        </p:txBody>
      </p:sp>
      <p:pic>
        <p:nvPicPr>
          <p:cNvPr id="1078" name="Shape 1078"/>
          <p:cNvPicPr preferRelativeResize="0"/>
          <p:nvPr/>
        </p:nvPicPr>
        <p:blipFill>
          <a:blip r:embed="rId3">
            <a:alphaModFix/>
          </a:blip>
          <a:stretch>
            <a:fillRect/>
          </a:stretch>
        </p:blipFill>
        <p:spPr>
          <a:xfrm>
            <a:off x="228600" y="3205925"/>
            <a:ext cx="8772299" cy="1750525"/>
          </a:xfrm>
          <a:prstGeom prst="rect">
            <a:avLst/>
          </a:prstGeom>
          <a:noFill/>
          <a:ln>
            <a:noFill/>
          </a:ln>
        </p:spPr>
      </p:pic>
      <p:pic>
        <p:nvPicPr>
          <p:cNvPr id="1079" name="Shape 1079"/>
          <p:cNvPicPr preferRelativeResize="0"/>
          <p:nvPr/>
        </p:nvPicPr>
        <p:blipFill>
          <a:blip r:embed="rId4">
            <a:alphaModFix/>
          </a:blip>
          <a:stretch>
            <a:fillRect/>
          </a:stretch>
        </p:blipFill>
        <p:spPr>
          <a:xfrm>
            <a:off x="76200" y="767525"/>
            <a:ext cx="8965424" cy="2335774"/>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3" name="Shape 1083"/>
        <p:cNvGrpSpPr/>
        <p:nvPr/>
      </p:nvGrpSpPr>
      <p:grpSpPr>
        <a:xfrm>
          <a:off x="0" y="0"/>
          <a:ext cx="0" cy="0"/>
          <a:chOff x="0" y="0"/>
          <a:chExt cx="0" cy="0"/>
        </a:xfrm>
      </p:grpSpPr>
      <p:sp>
        <p:nvSpPr>
          <p:cNvPr id="1084" name="Shape 1084"/>
          <p:cNvSpPr txBox="1"/>
          <p:nvPr>
            <p:ph idx="1" type="body"/>
          </p:nvPr>
        </p:nvSpPr>
        <p:spPr>
          <a:xfrm>
            <a:off x="7313975" y="676350"/>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Peak Multiplier - PM&gt;1.2 leads to disengagement</a:t>
            </a:r>
          </a:p>
        </p:txBody>
      </p:sp>
      <p:sp>
        <p:nvSpPr>
          <p:cNvPr id="1085" name="Shape 1085"/>
          <p:cNvSpPr txBox="1"/>
          <p:nvPr>
            <p:ph idx="1" type="body"/>
          </p:nvPr>
        </p:nvSpPr>
        <p:spPr>
          <a:xfrm>
            <a:off x="2652950" y="2921613"/>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Discovery ETA beyond 2 minutes leads to drastic fall in engagement</a:t>
            </a:r>
          </a:p>
        </p:txBody>
      </p:sp>
      <p:sp>
        <p:nvSpPr>
          <p:cNvPr id="1086" name="Shape 1086"/>
          <p:cNvSpPr txBox="1"/>
          <p:nvPr>
            <p:ph type="title"/>
          </p:nvPr>
        </p:nvSpPr>
        <p:spPr>
          <a:xfrm>
            <a:off x="83100" y="-12175"/>
            <a:ext cx="8917800" cy="550800"/>
          </a:xfrm>
          <a:prstGeom prst="rect">
            <a:avLst/>
          </a:prstGeom>
        </p:spPr>
        <p:txBody>
          <a:bodyPr anchorCtr="0" anchor="ctr" bIns="91425" lIns="91425" rIns="91425" wrap="square" tIns="91425">
            <a:noAutofit/>
          </a:bodyPr>
          <a:lstStyle/>
          <a:p>
            <a:pPr lvl="0" rtl="0">
              <a:spcBef>
                <a:spcPts val="0"/>
              </a:spcBef>
              <a:buNone/>
            </a:pPr>
            <a:r>
              <a:rPr lang="en" sz="2400"/>
              <a:t>Insights &amp; Patterns on Service levels</a:t>
            </a:r>
          </a:p>
        </p:txBody>
      </p:sp>
      <p:sp>
        <p:nvSpPr>
          <p:cNvPr id="1087" name="Shape 1087"/>
          <p:cNvSpPr txBox="1"/>
          <p:nvPr>
            <p:ph idx="1" type="body"/>
          </p:nvPr>
        </p:nvSpPr>
        <p:spPr>
          <a:xfrm>
            <a:off x="2665775" y="752550"/>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rgbClr val="000000"/>
                </a:solidFill>
              </a:rPr>
              <a:t>Availability &lt; 87% leads to demand fluctuation &amp; disengagement</a:t>
            </a:r>
          </a:p>
        </p:txBody>
      </p:sp>
      <p:pic>
        <p:nvPicPr>
          <p:cNvPr id="1088" name="Shape 1088"/>
          <p:cNvPicPr preferRelativeResize="0"/>
          <p:nvPr/>
        </p:nvPicPr>
        <p:blipFill rotWithShape="1">
          <a:blip r:embed="rId3">
            <a:alphaModFix/>
          </a:blip>
          <a:srcRect b="48133" l="0" r="74779" t="2427"/>
          <a:stretch/>
        </p:blipFill>
        <p:spPr>
          <a:xfrm>
            <a:off x="167350" y="523950"/>
            <a:ext cx="2242401" cy="2229225"/>
          </a:xfrm>
          <a:prstGeom prst="rect">
            <a:avLst/>
          </a:prstGeom>
          <a:noFill/>
          <a:ln>
            <a:noFill/>
          </a:ln>
        </p:spPr>
      </p:pic>
      <p:pic>
        <p:nvPicPr>
          <p:cNvPr id="1089" name="Shape 1089"/>
          <p:cNvPicPr preferRelativeResize="0"/>
          <p:nvPr/>
        </p:nvPicPr>
        <p:blipFill rotWithShape="1">
          <a:blip r:embed="rId3">
            <a:alphaModFix/>
          </a:blip>
          <a:srcRect b="48133" l="49932" r="25470" t="2427"/>
          <a:stretch/>
        </p:blipFill>
        <p:spPr>
          <a:xfrm>
            <a:off x="222750" y="2774513"/>
            <a:ext cx="2186999" cy="2229225"/>
          </a:xfrm>
          <a:prstGeom prst="rect">
            <a:avLst/>
          </a:prstGeom>
          <a:noFill/>
          <a:ln>
            <a:noFill/>
          </a:ln>
        </p:spPr>
      </p:pic>
      <p:pic>
        <p:nvPicPr>
          <p:cNvPr id="1090" name="Shape 1090"/>
          <p:cNvPicPr preferRelativeResize="0"/>
          <p:nvPr/>
        </p:nvPicPr>
        <p:blipFill rotWithShape="1">
          <a:blip r:embed="rId3">
            <a:alphaModFix/>
          </a:blip>
          <a:srcRect b="48133" l="24875" r="50527" t="2427"/>
          <a:stretch/>
        </p:blipFill>
        <p:spPr>
          <a:xfrm>
            <a:off x="5126975" y="523925"/>
            <a:ext cx="2186999" cy="2229250"/>
          </a:xfrm>
          <a:prstGeom prst="rect">
            <a:avLst/>
          </a:prstGeom>
          <a:noFill/>
          <a:ln>
            <a:noFill/>
          </a:ln>
        </p:spPr>
      </p:pic>
      <p:pic>
        <p:nvPicPr>
          <p:cNvPr id="1091" name="Shape 1091"/>
          <p:cNvPicPr preferRelativeResize="0"/>
          <p:nvPr/>
        </p:nvPicPr>
        <p:blipFill rotWithShape="1">
          <a:blip r:embed="rId3">
            <a:alphaModFix/>
          </a:blip>
          <a:srcRect b="48133" l="74779" r="0" t="2427"/>
          <a:stretch/>
        </p:blipFill>
        <p:spPr>
          <a:xfrm>
            <a:off x="5099275" y="2704975"/>
            <a:ext cx="2242401" cy="2229225"/>
          </a:xfrm>
          <a:prstGeom prst="rect">
            <a:avLst/>
          </a:prstGeom>
          <a:noFill/>
          <a:ln>
            <a:noFill/>
          </a:ln>
        </p:spPr>
      </p:pic>
      <p:sp>
        <p:nvSpPr>
          <p:cNvPr id="1092" name="Shape 1092"/>
          <p:cNvSpPr txBox="1"/>
          <p:nvPr>
            <p:ph idx="1" type="body"/>
          </p:nvPr>
        </p:nvSpPr>
        <p:spPr>
          <a:xfrm>
            <a:off x="7313975" y="2753175"/>
            <a:ext cx="1744500" cy="1967100"/>
          </a:xfrm>
          <a:prstGeom prst="rect">
            <a:avLst/>
          </a:prstGeom>
        </p:spPr>
        <p:txBody>
          <a:bodyPr anchorCtr="0" anchor="ctr" bIns="91425" lIns="91425" rIns="91425" wrap="square" tIns="91425">
            <a:noAutofit/>
          </a:bodyPr>
          <a:lstStyle/>
          <a:p>
            <a:pPr lvl="0" rtl="0">
              <a:spcBef>
                <a:spcPts val="0"/>
              </a:spcBef>
              <a:buNone/>
            </a:pPr>
            <a:r>
              <a:rPr lang="en" sz="1200">
                <a:solidFill>
                  <a:schemeClr val="dk1"/>
                </a:solidFill>
              </a:rPr>
              <a:t>DDD&gt;35% leads to disengagement</a:t>
            </a:r>
            <a:br>
              <a:rPr lang="en" sz="1200">
                <a:solidFill>
                  <a:schemeClr val="dk1"/>
                </a:solidFill>
              </a:rPr>
            </a:br>
            <a:r>
              <a:rPr lang="en" sz="1200">
                <a:solidFill>
                  <a:schemeClr val="dk1"/>
                </a:solidFill>
              </a:rPr>
              <a:t>(Inconclusive)</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plate_Ol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emplate_Ol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